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y="5143500" cx="9144000"/>
  <p:notesSz cx="51435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857400" y="685800"/>
            <a:ext cx="34291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514350" y="4343400"/>
            <a:ext cx="41148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 name="Shape 7"/>
        <p:cNvGrpSpPr/>
        <p:nvPr/>
      </p:nvGrpSpPr>
      <p:grpSpPr>
        <a:xfrm>
          <a:off x="0" y="0"/>
          <a:ext cx="0" cy="0"/>
          <a:chOff x="0" y="0"/>
          <a:chExt cx="0" cy="0"/>
        </a:xfrm>
      </p:grpSpPr>
      <p:sp>
        <p:nvSpPr>
          <p:cNvPr id="8" name="Google Shape;8;p1: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 name="Google Shape;9;p1: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0" name="Google Shape;10;p1: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0: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8" name="Google Shape;218;p10: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219" name="Google Shape;219;p10: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1: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9" name="Google Shape;239;p11: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240" name="Google Shape;240;p11: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12: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19" name="Google Shape;319;p12: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320" name="Google Shape;320;p12: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13: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49" name="Google Shape;349;p13: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350" name="Google Shape;350;p13: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p14: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77" name="Google Shape;377;p14: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378" name="Google Shape;378;p14: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15: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8" name="Google Shape;388;p15: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389" name="Google Shape;389;p15: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16: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9" name="Google Shape;409;p16: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410" name="Google Shape;410;p16: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 name="Shape 20"/>
        <p:cNvGrpSpPr/>
        <p:nvPr/>
      </p:nvGrpSpPr>
      <p:grpSpPr>
        <a:xfrm>
          <a:off x="0" y="0"/>
          <a:ext cx="0" cy="0"/>
          <a:chOff x="0" y="0"/>
          <a:chExt cx="0" cy="0"/>
        </a:xfrm>
      </p:grpSpPr>
      <p:sp>
        <p:nvSpPr>
          <p:cNvPr id="21" name="Google Shape;21;p2: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 name="Google Shape;22;p2: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23" name="Google Shape;23;p2: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3: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1" name="Google Shape;61;p3: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62" name="Google Shape;62;p3: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4: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7" name="Google Shape;87;p4: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88" name="Google Shape;88;p4: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5: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6" name="Google Shape;116;p5: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17" name="Google Shape;117;p5: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6: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7" name="Google Shape;127;p6: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28" name="Google Shape;128;p6: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7: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1" name="Google Shape;161;p7: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62" name="Google Shape;162;p7: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8: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7" name="Google Shape;177;p8: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78" name="Google Shape;178;p8: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9: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9" name="Google Shape;189;p9: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90" name="Google Shape;190;p9: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6"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4.png"/><Relationship Id="rId6" Type="http://schemas.openxmlformats.org/officeDocument/2006/relationships/image" Target="../media/image3.png"/><Relationship Id="rId7"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hyperlink" Target="mailto:annie.reiner@vcuhealth.or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D5C63"/>
        </a:solidFill>
      </p:bgPr>
    </p:bg>
    <p:spTree>
      <p:nvGrpSpPr>
        <p:cNvPr id="11" name="Shape 11"/>
        <p:cNvGrpSpPr/>
        <p:nvPr/>
      </p:nvGrpSpPr>
      <p:grpSpPr>
        <a:xfrm>
          <a:off x="0" y="0"/>
          <a:ext cx="0" cy="0"/>
          <a:chOff x="0" y="0"/>
          <a:chExt cx="0" cy="0"/>
        </a:xfrm>
      </p:grpSpPr>
      <p:sp>
        <p:nvSpPr>
          <p:cNvPr id="12" name="Google Shape;12;p3"/>
          <p:cNvSpPr/>
          <p:nvPr/>
        </p:nvSpPr>
        <p:spPr>
          <a:xfrm>
            <a:off x="0" y="0"/>
            <a:ext cx="9144000" cy="73152"/>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 name="Google Shape;13;p3"/>
          <p:cNvSpPr/>
          <p:nvPr/>
        </p:nvSpPr>
        <p:spPr>
          <a:xfrm>
            <a:off x="0" y="0"/>
            <a:ext cx="320040" cy="5143500"/>
          </a:xfrm>
          <a:prstGeom prst="rect">
            <a:avLst/>
          </a:prstGeom>
          <a:solidFill>
            <a:srgbClr val="1A7A84"/>
          </a:solidFill>
          <a:ln cap="flat" cmpd="sng" w="12700">
            <a:solidFill>
              <a:srgbClr val="1A7A8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 name="Google Shape;14;p3"/>
          <p:cNvSpPr/>
          <p:nvPr/>
        </p:nvSpPr>
        <p:spPr>
          <a:xfrm>
            <a:off x="0" y="4937760"/>
            <a:ext cx="9144000" cy="205740"/>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 name="Google Shape;15;p3"/>
          <p:cNvSpPr/>
          <p:nvPr/>
        </p:nvSpPr>
        <p:spPr>
          <a:xfrm>
            <a:off x="594360" y="685800"/>
            <a:ext cx="8229600" cy="7772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3800"/>
              <a:buFont typeface="Georgia"/>
              <a:buNone/>
            </a:pPr>
            <a:r>
              <a:rPr b="1" lang="en-US" sz="3800">
                <a:solidFill>
                  <a:srgbClr val="FFFFFF"/>
                </a:solidFill>
                <a:latin typeface="Georgia"/>
                <a:ea typeface="Georgia"/>
                <a:cs typeface="Georgia"/>
                <a:sym typeface="Georgia"/>
              </a:rPr>
              <a:t>The MATCH-ADTC Protocol</a:t>
            </a:r>
            <a:endParaRPr sz="3800">
              <a:solidFill>
                <a:schemeClr val="dk1"/>
              </a:solidFill>
              <a:latin typeface="Calibri"/>
              <a:ea typeface="Calibri"/>
              <a:cs typeface="Calibri"/>
              <a:sym typeface="Calibri"/>
            </a:endParaRPr>
          </a:p>
        </p:txBody>
      </p:sp>
      <p:sp>
        <p:nvSpPr>
          <p:cNvPr id="16" name="Google Shape;16;p3"/>
          <p:cNvSpPr/>
          <p:nvPr/>
        </p:nvSpPr>
        <p:spPr>
          <a:xfrm>
            <a:off x="594360" y="1508760"/>
            <a:ext cx="82296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1800"/>
              <a:buFont typeface="Calibri"/>
              <a:buNone/>
            </a:pPr>
            <a:r>
              <a:rPr lang="en-US" sz="1800">
                <a:solidFill>
                  <a:srgbClr val="B2DFE3"/>
                </a:solidFill>
                <a:latin typeface="Calibri"/>
                <a:ea typeface="Calibri"/>
                <a:cs typeface="Calibri"/>
                <a:sym typeface="Calibri"/>
              </a:rPr>
              <a:t>Literature Review &amp; Individually Tailored Case Application</a:t>
            </a:r>
            <a:endParaRPr sz="1800">
              <a:solidFill>
                <a:schemeClr val="dk1"/>
              </a:solidFill>
              <a:latin typeface="Calibri"/>
              <a:ea typeface="Calibri"/>
              <a:cs typeface="Calibri"/>
              <a:sym typeface="Calibri"/>
            </a:endParaRPr>
          </a:p>
        </p:txBody>
      </p:sp>
      <p:sp>
        <p:nvSpPr>
          <p:cNvPr id="17" name="Google Shape;17;p3"/>
          <p:cNvSpPr/>
          <p:nvPr/>
        </p:nvSpPr>
        <p:spPr>
          <a:xfrm>
            <a:off x="594360" y="2103120"/>
            <a:ext cx="3200400" cy="36576"/>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 name="Google Shape;18;p3"/>
          <p:cNvSpPr/>
          <p:nvPr/>
        </p:nvSpPr>
        <p:spPr>
          <a:xfrm>
            <a:off x="594360" y="2286000"/>
            <a:ext cx="5486400" cy="1463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1500"/>
              <a:buFont typeface="Calibri"/>
              <a:buNone/>
            </a:pPr>
            <a:r>
              <a:rPr b="1" lang="en-US" sz="1500">
                <a:solidFill>
                  <a:srgbClr val="B2DFE3"/>
                </a:solidFill>
                <a:latin typeface="Calibri"/>
                <a:ea typeface="Calibri"/>
                <a:cs typeface="Calibri"/>
                <a:sym typeface="Calibri"/>
              </a:rPr>
              <a:t>Presenter: </a:t>
            </a:r>
            <a:r>
              <a:rPr b="1" lang="en-US" sz="1500">
                <a:solidFill>
                  <a:srgbClr val="FFFFFF"/>
                </a:solidFill>
                <a:latin typeface="Calibri"/>
                <a:ea typeface="Calibri"/>
                <a:cs typeface="Calibri"/>
                <a:sym typeface="Calibri"/>
              </a:rPr>
              <a:t>Annie Reiner, M.A.</a:t>
            </a:r>
            <a:endParaRPr/>
          </a:p>
          <a:p>
            <a:pPr indent="0" lvl="0" marL="0" marR="0" rtl="0" algn="l">
              <a:spcBef>
                <a:spcPts val="0"/>
              </a:spcBef>
              <a:spcAft>
                <a:spcPts val="0"/>
              </a:spcAft>
              <a:buClr>
                <a:srgbClr val="B2DFE3"/>
              </a:buClr>
              <a:buSzPts val="1500"/>
              <a:buFont typeface="Calibri"/>
              <a:buNone/>
            </a:pPr>
            <a:r>
              <a:rPr b="1" lang="en-US" sz="1500">
                <a:solidFill>
                  <a:srgbClr val="B2DFE3"/>
                </a:solidFill>
                <a:latin typeface="Calibri"/>
                <a:ea typeface="Calibri"/>
                <a:cs typeface="Calibri"/>
                <a:sym typeface="Calibri"/>
              </a:rPr>
              <a:t>Supervisor: </a:t>
            </a:r>
            <a:r>
              <a:rPr b="1" lang="en-US" sz="1500">
                <a:solidFill>
                  <a:srgbClr val="FFFFFF"/>
                </a:solidFill>
                <a:latin typeface="Calibri"/>
                <a:ea typeface="Calibri"/>
                <a:cs typeface="Calibri"/>
                <a:sym typeface="Calibri"/>
              </a:rPr>
              <a:t>Paige Cervantes, Ph.D., LCP</a:t>
            </a:r>
            <a:endParaRPr b="1" sz="1500">
              <a:solidFill>
                <a:srgbClr val="B2DFE3"/>
              </a:solidFill>
              <a:latin typeface="Calibri"/>
              <a:ea typeface="Calibri"/>
              <a:cs typeface="Calibri"/>
              <a:sym typeface="Calibri"/>
            </a:endParaRPr>
          </a:p>
          <a:p>
            <a:pPr indent="0" lvl="0" marL="0" marR="0" rtl="0" algn="l">
              <a:spcBef>
                <a:spcPts val="0"/>
              </a:spcBef>
              <a:spcAft>
                <a:spcPts val="0"/>
              </a:spcAft>
              <a:buClr>
                <a:srgbClr val="B2DFE3"/>
              </a:buClr>
              <a:buSzPts val="1500"/>
              <a:buFont typeface="Calibri"/>
              <a:buNone/>
            </a:pPr>
            <a:r>
              <a:rPr b="1" lang="en-US" sz="1500">
                <a:solidFill>
                  <a:srgbClr val="B2DFE3"/>
                </a:solidFill>
                <a:latin typeface="Calibri"/>
                <a:ea typeface="Calibri"/>
                <a:cs typeface="Calibri"/>
                <a:sym typeface="Calibri"/>
              </a:rPr>
              <a:t>Date: </a:t>
            </a:r>
            <a:r>
              <a:rPr b="1" lang="en-US" sz="1500">
                <a:solidFill>
                  <a:schemeClr val="lt1"/>
                </a:solidFill>
                <a:latin typeface="Calibri"/>
                <a:ea typeface="Calibri"/>
                <a:cs typeface="Calibri"/>
                <a:sym typeface="Calibri"/>
              </a:rPr>
              <a:t>4/29/2026</a:t>
            </a:r>
            <a:endParaRPr sz="1500">
              <a:solidFill>
                <a:schemeClr val="dk1"/>
              </a:solidFill>
              <a:latin typeface="Calibri"/>
              <a:ea typeface="Calibri"/>
              <a:cs typeface="Calibri"/>
              <a:sym typeface="Calibri"/>
            </a:endParaRPr>
          </a:p>
        </p:txBody>
      </p:sp>
      <p:sp>
        <p:nvSpPr>
          <p:cNvPr id="19" name="Google Shape;19;p3"/>
          <p:cNvSpPr/>
          <p:nvPr/>
        </p:nvSpPr>
        <p:spPr>
          <a:xfrm>
            <a:off x="594360" y="4389120"/>
            <a:ext cx="77724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1100"/>
              <a:buFont typeface="Calibri"/>
              <a:buNone/>
            </a:pPr>
            <a:r>
              <a:rPr i="1" lang="en-US" sz="1100">
                <a:solidFill>
                  <a:srgbClr val="B2DFE3"/>
                </a:solidFill>
                <a:latin typeface="Calibri"/>
                <a:ea typeface="Calibri"/>
                <a:cs typeface="Calibri"/>
                <a:sym typeface="Calibri"/>
              </a:rPr>
              <a:t>Modular Approach to Therapy for Children &amp; Adolescents with Anxiety, Depression, Trauma, or Conduct Problems (MATCH-ADTC) </a:t>
            </a:r>
            <a:endParaRPr sz="110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220" name="Shape 220"/>
        <p:cNvGrpSpPr/>
        <p:nvPr/>
      </p:nvGrpSpPr>
      <p:grpSpPr>
        <a:xfrm>
          <a:off x="0" y="0"/>
          <a:ext cx="0" cy="0"/>
          <a:chOff x="0" y="0"/>
          <a:chExt cx="0" cy="0"/>
        </a:xfrm>
      </p:grpSpPr>
      <p:sp>
        <p:nvSpPr>
          <p:cNvPr id="221" name="Google Shape;221;p12"/>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2" name="Google Shape;222;p12"/>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3" name="Google Shape;223;p12"/>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Case Conceptualization </a:t>
            </a:r>
            <a:endParaRPr sz="2600">
              <a:solidFill>
                <a:schemeClr val="dk1"/>
              </a:solidFill>
              <a:latin typeface="Calibri"/>
              <a:ea typeface="Calibri"/>
              <a:cs typeface="Calibri"/>
              <a:sym typeface="Calibri"/>
            </a:endParaRPr>
          </a:p>
        </p:txBody>
      </p:sp>
      <p:sp>
        <p:nvSpPr>
          <p:cNvPr id="224" name="Google Shape;224;p12"/>
          <p:cNvSpPr/>
          <p:nvPr/>
        </p:nvSpPr>
        <p:spPr>
          <a:xfrm>
            <a:off x="365760" y="922007"/>
            <a:ext cx="8412480" cy="3840480"/>
          </a:xfrm>
          <a:prstGeom prst="rect">
            <a:avLst/>
          </a:prstGeom>
          <a:solidFill>
            <a:srgbClr val="FFFFFF"/>
          </a:solidFill>
          <a:ln>
            <a:noFill/>
          </a:ln>
          <a:effectLst>
            <a:outerShdw blurRad="762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5" name="Google Shape;225;p12"/>
          <p:cNvSpPr/>
          <p:nvPr/>
        </p:nvSpPr>
        <p:spPr>
          <a:xfrm>
            <a:off x="687823" y="1796428"/>
            <a:ext cx="2290046" cy="1100517"/>
          </a:xfrm>
          <a:prstGeom prst="roundRect">
            <a:avLst>
              <a:gd fmla="val 16667" name="adj"/>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6" name="Google Shape;226;p12"/>
          <p:cNvSpPr/>
          <p:nvPr/>
        </p:nvSpPr>
        <p:spPr>
          <a:xfrm>
            <a:off x="3426977" y="1796427"/>
            <a:ext cx="2290046" cy="1100517"/>
          </a:xfrm>
          <a:prstGeom prst="roundRect">
            <a:avLst>
              <a:gd fmla="val 16667" name="adj"/>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lt1"/>
              </a:solidFill>
              <a:latin typeface="Calibri"/>
              <a:ea typeface="Calibri"/>
              <a:cs typeface="Calibri"/>
              <a:sym typeface="Calibri"/>
            </a:endParaRPr>
          </a:p>
        </p:txBody>
      </p:sp>
      <p:sp>
        <p:nvSpPr>
          <p:cNvPr id="227" name="Google Shape;227;p12"/>
          <p:cNvSpPr/>
          <p:nvPr/>
        </p:nvSpPr>
        <p:spPr>
          <a:xfrm>
            <a:off x="6166131" y="1796427"/>
            <a:ext cx="2290046" cy="1100517"/>
          </a:xfrm>
          <a:prstGeom prst="roundRect">
            <a:avLst>
              <a:gd fmla="val 16667" name="adj"/>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chemeClr val="lt1"/>
                </a:solidFill>
                <a:latin typeface="Calibri"/>
                <a:ea typeface="Calibri"/>
                <a:cs typeface="Calibri"/>
                <a:sym typeface="Calibri"/>
              </a:rPr>
              <a:t>Traumatic Stress</a:t>
            </a:r>
            <a:endParaRPr/>
          </a:p>
        </p:txBody>
      </p:sp>
      <p:sp>
        <p:nvSpPr>
          <p:cNvPr id="228" name="Google Shape;228;p12"/>
          <p:cNvSpPr/>
          <p:nvPr/>
        </p:nvSpPr>
        <p:spPr>
          <a:xfrm rot="5400000">
            <a:off x="4144223" y="542086"/>
            <a:ext cx="676516" cy="4600323"/>
          </a:xfrm>
          <a:prstGeom prst="upDownArrow">
            <a:avLst>
              <a:gd fmla="val 50000" name="adj1"/>
              <a:gd fmla="val 50000" name="adj2"/>
            </a:avLst>
          </a:prstGeom>
          <a:solidFill>
            <a:srgbClr val="385623"/>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9" name="Google Shape;229;p12"/>
          <p:cNvSpPr txBox="1"/>
          <p:nvPr/>
        </p:nvSpPr>
        <p:spPr>
          <a:xfrm>
            <a:off x="1409294" y="2209147"/>
            <a:ext cx="107178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lt1"/>
                </a:solidFill>
                <a:latin typeface="Calibri"/>
                <a:ea typeface="Calibri"/>
                <a:cs typeface="Calibri"/>
                <a:sym typeface="Calibri"/>
              </a:rPr>
              <a:t>Anxiety</a:t>
            </a:r>
            <a:endParaRPr/>
          </a:p>
        </p:txBody>
      </p:sp>
      <p:sp>
        <p:nvSpPr>
          <p:cNvPr id="230" name="Google Shape;230;p12"/>
          <p:cNvSpPr txBox="1"/>
          <p:nvPr/>
        </p:nvSpPr>
        <p:spPr>
          <a:xfrm>
            <a:off x="3997465" y="2657581"/>
            <a:ext cx="210393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Depression</a:t>
            </a:r>
            <a:endParaRPr/>
          </a:p>
        </p:txBody>
      </p:sp>
      <p:pic>
        <p:nvPicPr>
          <p:cNvPr descr="Worried face outline outline" id="231" name="Google Shape;231;p12"/>
          <p:cNvPicPr preferRelativeResize="0"/>
          <p:nvPr/>
        </p:nvPicPr>
        <p:blipFill rotWithShape="1">
          <a:blip r:embed="rId3">
            <a:alphaModFix/>
          </a:blip>
          <a:srcRect b="0" l="0" r="0" t="0"/>
          <a:stretch/>
        </p:blipFill>
        <p:spPr>
          <a:xfrm>
            <a:off x="1631134" y="1846776"/>
            <a:ext cx="403423" cy="403423"/>
          </a:xfrm>
          <a:prstGeom prst="rect">
            <a:avLst/>
          </a:prstGeom>
          <a:noFill/>
          <a:ln>
            <a:noFill/>
          </a:ln>
        </p:spPr>
      </p:pic>
      <p:pic>
        <p:nvPicPr>
          <p:cNvPr descr="Hammer1 outline" id="232" name="Google Shape;232;p12"/>
          <p:cNvPicPr preferRelativeResize="0"/>
          <p:nvPr/>
        </p:nvPicPr>
        <p:blipFill rotWithShape="1">
          <a:blip r:embed="rId4">
            <a:alphaModFix/>
          </a:blip>
          <a:srcRect b="0" l="0" r="0" t="0"/>
          <a:stretch/>
        </p:blipFill>
        <p:spPr>
          <a:xfrm>
            <a:off x="4343400" y="1810670"/>
            <a:ext cx="457200" cy="457200"/>
          </a:xfrm>
          <a:prstGeom prst="rect">
            <a:avLst/>
          </a:prstGeom>
          <a:noFill/>
          <a:ln>
            <a:noFill/>
          </a:ln>
        </p:spPr>
      </p:pic>
      <p:sp>
        <p:nvSpPr>
          <p:cNvPr id="233" name="Google Shape;233;p12"/>
          <p:cNvSpPr txBox="1"/>
          <p:nvPr/>
        </p:nvSpPr>
        <p:spPr>
          <a:xfrm>
            <a:off x="3586997" y="2193452"/>
            <a:ext cx="2285247"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lt1"/>
                </a:solidFill>
                <a:latin typeface="Calibri"/>
                <a:ea typeface="Calibri"/>
                <a:cs typeface="Calibri"/>
                <a:sym typeface="Calibri"/>
              </a:rPr>
              <a:t>Disruptive Behavior</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descr="Adhesive Bandage outline" id="234" name="Google Shape;234;p12"/>
          <p:cNvPicPr preferRelativeResize="0"/>
          <p:nvPr/>
        </p:nvPicPr>
        <p:blipFill rotWithShape="1">
          <a:blip r:embed="rId5">
            <a:alphaModFix/>
          </a:blip>
          <a:srcRect b="0" l="0" r="0" t="0"/>
          <a:stretch/>
        </p:blipFill>
        <p:spPr>
          <a:xfrm rot="-5400000">
            <a:off x="7047646" y="1784979"/>
            <a:ext cx="465220" cy="465220"/>
          </a:xfrm>
          <a:prstGeom prst="rect">
            <a:avLst/>
          </a:prstGeom>
          <a:noFill/>
          <a:ln>
            <a:noFill/>
          </a:ln>
        </p:spPr>
      </p:pic>
      <p:pic>
        <p:nvPicPr>
          <p:cNvPr descr="Wilting Pot Plant outline" id="235" name="Google Shape;235;p12"/>
          <p:cNvPicPr preferRelativeResize="0"/>
          <p:nvPr/>
        </p:nvPicPr>
        <p:blipFill rotWithShape="1">
          <a:blip r:embed="rId6">
            <a:alphaModFix/>
          </a:blip>
          <a:srcRect b="0" l="0" r="0" t="0"/>
          <a:stretch/>
        </p:blipFill>
        <p:spPr>
          <a:xfrm>
            <a:off x="5128543" y="2668200"/>
            <a:ext cx="290340" cy="290340"/>
          </a:xfrm>
          <a:prstGeom prst="rect">
            <a:avLst/>
          </a:prstGeom>
          <a:noFill/>
          <a:ln>
            <a:noFill/>
          </a:ln>
        </p:spPr>
      </p:pic>
      <p:pic>
        <p:nvPicPr>
          <p:cNvPr descr="Wilting Pot Plant with solid fill" id="236" name="Google Shape;236;p12"/>
          <p:cNvPicPr preferRelativeResize="0"/>
          <p:nvPr/>
        </p:nvPicPr>
        <p:blipFill rotWithShape="1">
          <a:blip r:embed="rId7">
            <a:alphaModFix/>
          </a:blip>
          <a:srcRect b="0" l="0" r="0" t="0"/>
          <a:stretch/>
        </p:blipFill>
        <p:spPr>
          <a:xfrm>
            <a:off x="3793047" y="2668200"/>
            <a:ext cx="296408" cy="296408"/>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241" name="Shape 241"/>
        <p:cNvGrpSpPr/>
        <p:nvPr/>
      </p:nvGrpSpPr>
      <p:grpSpPr>
        <a:xfrm>
          <a:off x="0" y="0"/>
          <a:ext cx="0" cy="0"/>
          <a:chOff x="0" y="0"/>
          <a:chExt cx="0" cy="0"/>
        </a:xfrm>
      </p:grpSpPr>
      <p:sp>
        <p:nvSpPr>
          <p:cNvPr id="242" name="Google Shape;242;p13"/>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3" name="Google Shape;243;p13"/>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4" name="Google Shape;244;p13"/>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MATCH in Practice — Module Sequencing</a:t>
            </a:r>
            <a:endParaRPr sz="2600">
              <a:solidFill>
                <a:schemeClr val="dk1"/>
              </a:solidFill>
              <a:latin typeface="Calibri"/>
              <a:ea typeface="Calibri"/>
              <a:cs typeface="Calibri"/>
              <a:sym typeface="Calibri"/>
            </a:endParaRPr>
          </a:p>
        </p:txBody>
      </p:sp>
      <p:sp>
        <p:nvSpPr>
          <p:cNvPr id="245" name="Google Shape;245;p13"/>
          <p:cNvSpPr/>
          <p:nvPr/>
        </p:nvSpPr>
        <p:spPr>
          <a:xfrm>
            <a:off x="274320" y="804672"/>
            <a:ext cx="2011680" cy="640080"/>
          </a:xfrm>
          <a:prstGeom prst="rect">
            <a:avLst/>
          </a:prstGeom>
          <a:solidFill>
            <a:srgbClr val="1A7A8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6" name="Google Shape;246;p13"/>
          <p:cNvSpPr/>
          <p:nvPr/>
        </p:nvSpPr>
        <p:spPr>
          <a:xfrm>
            <a:off x="274320" y="822960"/>
            <a:ext cx="2011680" cy="228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B2DFE3"/>
              </a:buClr>
              <a:buSzPts val="900"/>
              <a:buFont typeface="Calibri"/>
              <a:buNone/>
            </a:pPr>
            <a:r>
              <a:rPr b="1" lang="en-US" sz="900">
                <a:solidFill>
                  <a:srgbClr val="B2DFE3"/>
                </a:solidFill>
                <a:latin typeface="Calibri"/>
                <a:ea typeface="Calibri"/>
                <a:cs typeface="Calibri"/>
                <a:sym typeface="Calibri"/>
              </a:rPr>
              <a:t>Phase 1</a:t>
            </a:r>
            <a:endParaRPr sz="900">
              <a:solidFill>
                <a:schemeClr val="dk1"/>
              </a:solidFill>
              <a:latin typeface="Calibri"/>
              <a:ea typeface="Calibri"/>
              <a:cs typeface="Calibri"/>
              <a:sym typeface="Calibri"/>
            </a:endParaRPr>
          </a:p>
        </p:txBody>
      </p:sp>
      <p:sp>
        <p:nvSpPr>
          <p:cNvPr id="247" name="Google Shape;247;p13"/>
          <p:cNvSpPr/>
          <p:nvPr/>
        </p:nvSpPr>
        <p:spPr>
          <a:xfrm>
            <a:off x="274320" y="1024128"/>
            <a:ext cx="2011680" cy="38404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Engagement</a:t>
            </a:r>
            <a:endParaRPr sz="1100">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&amp; Assessment</a:t>
            </a:r>
            <a:endParaRPr sz="1100">
              <a:solidFill>
                <a:schemeClr val="dk1"/>
              </a:solidFill>
              <a:latin typeface="Calibri"/>
              <a:ea typeface="Calibri"/>
              <a:cs typeface="Calibri"/>
              <a:sym typeface="Calibri"/>
            </a:endParaRPr>
          </a:p>
        </p:txBody>
      </p:sp>
      <p:sp>
        <p:nvSpPr>
          <p:cNvPr id="248" name="Google Shape;248;p13"/>
          <p:cNvSpPr/>
          <p:nvPr/>
        </p:nvSpPr>
        <p:spPr>
          <a:xfrm>
            <a:off x="502920" y="1508760"/>
            <a:ext cx="1554480" cy="274320"/>
          </a:xfrm>
          <a:prstGeom prst="rect">
            <a:avLst/>
          </a:prstGeom>
          <a:solidFill>
            <a:srgbClr val="C8973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9" name="Google Shape;249;p13"/>
          <p:cNvSpPr/>
          <p:nvPr/>
        </p:nvSpPr>
        <p:spPr>
          <a:xfrm>
            <a:off x="502920" y="1508760"/>
            <a:ext cx="1554480"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00"/>
              <a:buFont typeface="Calibri"/>
              <a:buNone/>
            </a:pPr>
            <a:r>
              <a:rPr b="1" lang="en-US" sz="900">
                <a:solidFill>
                  <a:srgbClr val="FFFFFF"/>
                </a:solidFill>
                <a:latin typeface="Calibri"/>
                <a:ea typeface="Calibri"/>
                <a:cs typeface="Calibri"/>
                <a:sym typeface="Calibri"/>
              </a:rPr>
              <a:t>Sessions 1–3</a:t>
            </a:r>
            <a:endParaRPr sz="900">
              <a:solidFill>
                <a:schemeClr val="dk1"/>
              </a:solidFill>
              <a:latin typeface="Calibri"/>
              <a:ea typeface="Calibri"/>
              <a:cs typeface="Calibri"/>
              <a:sym typeface="Calibri"/>
            </a:endParaRPr>
          </a:p>
        </p:txBody>
      </p:sp>
      <p:sp>
        <p:nvSpPr>
          <p:cNvPr id="250" name="Google Shape;250;p13"/>
          <p:cNvSpPr/>
          <p:nvPr/>
        </p:nvSpPr>
        <p:spPr>
          <a:xfrm>
            <a:off x="274320" y="1874520"/>
            <a:ext cx="2011680" cy="2971800"/>
          </a:xfrm>
          <a:prstGeom prst="rect">
            <a:avLst/>
          </a:prstGeom>
          <a:solidFill>
            <a:srgbClr val="FFFFFF"/>
          </a:solidFill>
          <a:ln>
            <a:noFill/>
          </a:ln>
          <a:effectLst>
            <a:outerShdw blurRad="635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1" name="Google Shape;251;p13"/>
          <p:cNvSpPr/>
          <p:nvPr/>
        </p:nvSpPr>
        <p:spPr>
          <a:xfrm>
            <a:off x="274320" y="1874520"/>
            <a:ext cx="2011680" cy="45720"/>
          </a:xfrm>
          <a:prstGeom prst="rect">
            <a:avLst/>
          </a:prstGeom>
          <a:solidFill>
            <a:srgbClr val="1A7A84"/>
          </a:solidFill>
          <a:ln cap="flat" cmpd="sng" w="12700">
            <a:solidFill>
              <a:srgbClr val="1A7A8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2" name="Google Shape;252;p13"/>
          <p:cNvSpPr/>
          <p:nvPr/>
        </p:nvSpPr>
        <p:spPr>
          <a:xfrm>
            <a:off x="365760" y="1938528"/>
            <a:ext cx="18288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000"/>
              <a:buFont typeface="Calibri"/>
              <a:buNone/>
            </a:pPr>
            <a:r>
              <a:rPr b="1" lang="en-US" sz="1000">
                <a:solidFill>
                  <a:srgbClr val="0D5C63"/>
                </a:solidFill>
                <a:latin typeface="Calibri"/>
                <a:ea typeface="Calibri"/>
                <a:cs typeface="Calibri"/>
                <a:sym typeface="Calibri"/>
              </a:rPr>
              <a:t>Key Modules:</a:t>
            </a:r>
            <a:endParaRPr sz="1000">
              <a:solidFill>
                <a:schemeClr val="dk1"/>
              </a:solidFill>
              <a:latin typeface="Calibri"/>
              <a:ea typeface="Calibri"/>
              <a:cs typeface="Calibri"/>
              <a:sym typeface="Calibri"/>
            </a:endParaRPr>
          </a:p>
        </p:txBody>
      </p:sp>
      <p:sp>
        <p:nvSpPr>
          <p:cNvPr id="253" name="Google Shape;253;p13"/>
          <p:cNvSpPr/>
          <p:nvPr/>
        </p:nvSpPr>
        <p:spPr>
          <a:xfrm>
            <a:off x="365760" y="2286000"/>
            <a:ext cx="1828800" cy="457200"/>
          </a:xfrm>
          <a:prstGeom prst="rect">
            <a:avLst/>
          </a:prstGeom>
          <a:solidFill>
            <a:srgbClr val="E8E4D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4" name="Google Shape;254;p13"/>
          <p:cNvSpPr/>
          <p:nvPr/>
        </p:nvSpPr>
        <p:spPr>
          <a:xfrm>
            <a:off x="365760" y="2286000"/>
            <a:ext cx="54864" cy="457200"/>
          </a:xfrm>
          <a:prstGeom prst="rect">
            <a:avLst/>
          </a:prstGeom>
          <a:solidFill>
            <a:srgbClr val="1A7A84"/>
          </a:solidFill>
          <a:ln cap="flat" cmpd="sng" w="12700">
            <a:solidFill>
              <a:srgbClr val="1A7A8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5" name="Google Shape;255;p13"/>
          <p:cNvSpPr/>
          <p:nvPr/>
        </p:nvSpPr>
        <p:spPr>
          <a:xfrm>
            <a:off x="475488" y="2286000"/>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Rapport Building</a:t>
            </a:r>
            <a:endParaRPr sz="1000">
              <a:solidFill>
                <a:schemeClr val="dk1"/>
              </a:solidFill>
              <a:latin typeface="Calibri"/>
              <a:ea typeface="Calibri"/>
              <a:cs typeface="Calibri"/>
              <a:sym typeface="Calibri"/>
            </a:endParaRPr>
          </a:p>
        </p:txBody>
      </p:sp>
      <p:sp>
        <p:nvSpPr>
          <p:cNvPr id="256" name="Google Shape;256;p13"/>
          <p:cNvSpPr/>
          <p:nvPr/>
        </p:nvSpPr>
        <p:spPr>
          <a:xfrm>
            <a:off x="365760" y="2816352"/>
            <a:ext cx="1828800" cy="457200"/>
          </a:xfrm>
          <a:prstGeom prst="rect">
            <a:avLst/>
          </a:prstGeom>
          <a:solidFill>
            <a:srgbClr val="E5E1D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7" name="Google Shape;257;p13"/>
          <p:cNvSpPr/>
          <p:nvPr/>
        </p:nvSpPr>
        <p:spPr>
          <a:xfrm>
            <a:off x="365760" y="2816352"/>
            <a:ext cx="54864" cy="457200"/>
          </a:xfrm>
          <a:prstGeom prst="rect">
            <a:avLst/>
          </a:prstGeom>
          <a:solidFill>
            <a:srgbClr val="1A7A84"/>
          </a:solidFill>
          <a:ln cap="flat" cmpd="sng" w="12700">
            <a:solidFill>
              <a:srgbClr val="1A7A8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8" name="Google Shape;258;p13"/>
          <p:cNvSpPr/>
          <p:nvPr/>
        </p:nvSpPr>
        <p:spPr>
          <a:xfrm>
            <a:off x="475488" y="2816352"/>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Psychoeducation</a:t>
            </a:r>
            <a:endParaRPr sz="1000">
              <a:solidFill>
                <a:schemeClr val="dk1"/>
              </a:solidFill>
              <a:latin typeface="Calibri"/>
              <a:ea typeface="Calibri"/>
              <a:cs typeface="Calibri"/>
              <a:sym typeface="Calibri"/>
            </a:endParaRPr>
          </a:p>
        </p:txBody>
      </p:sp>
      <p:sp>
        <p:nvSpPr>
          <p:cNvPr id="259" name="Google Shape;259;p13"/>
          <p:cNvSpPr/>
          <p:nvPr/>
        </p:nvSpPr>
        <p:spPr>
          <a:xfrm>
            <a:off x="365760" y="3346704"/>
            <a:ext cx="1828800" cy="457200"/>
          </a:xfrm>
          <a:prstGeom prst="rect">
            <a:avLst/>
          </a:prstGeom>
          <a:solidFill>
            <a:srgbClr val="E8E4D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0" name="Google Shape;260;p13"/>
          <p:cNvSpPr/>
          <p:nvPr/>
        </p:nvSpPr>
        <p:spPr>
          <a:xfrm>
            <a:off x="365760" y="3346704"/>
            <a:ext cx="54864" cy="457200"/>
          </a:xfrm>
          <a:prstGeom prst="rect">
            <a:avLst/>
          </a:prstGeom>
          <a:solidFill>
            <a:srgbClr val="1A7A84"/>
          </a:solidFill>
          <a:ln cap="flat" cmpd="sng" w="12700">
            <a:solidFill>
              <a:srgbClr val="1A7A8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1" name="Google Shape;261;p13"/>
          <p:cNvSpPr/>
          <p:nvPr/>
        </p:nvSpPr>
        <p:spPr>
          <a:xfrm>
            <a:off x="475488" y="3346704"/>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Functional Analysis</a:t>
            </a:r>
            <a:endParaRPr sz="1000">
              <a:solidFill>
                <a:schemeClr val="dk1"/>
              </a:solidFill>
              <a:latin typeface="Calibri"/>
              <a:ea typeface="Calibri"/>
              <a:cs typeface="Calibri"/>
              <a:sym typeface="Calibri"/>
            </a:endParaRPr>
          </a:p>
        </p:txBody>
      </p:sp>
      <p:sp>
        <p:nvSpPr>
          <p:cNvPr id="262" name="Google Shape;262;p13"/>
          <p:cNvSpPr/>
          <p:nvPr/>
        </p:nvSpPr>
        <p:spPr>
          <a:xfrm>
            <a:off x="2468880" y="804672"/>
            <a:ext cx="2011680" cy="640080"/>
          </a:xfrm>
          <a:prstGeom prst="rect">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3" name="Google Shape;263;p13"/>
          <p:cNvSpPr/>
          <p:nvPr/>
        </p:nvSpPr>
        <p:spPr>
          <a:xfrm>
            <a:off x="2468880" y="822960"/>
            <a:ext cx="2011680" cy="228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B2DFE3"/>
              </a:buClr>
              <a:buSzPts val="900"/>
              <a:buFont typeface="Calibri"/>
              <a:buNone/>
            </a:pPr>
            <a:r>
              <a:rPr b="1" lang="en-US" sz="900">
                <a:solidFill>
                  <a:srgbClr val="B2DFE3"/>
                </a:solidFill>
                <a:latin typeface="Calibri"/>
                <a:ea typeface="Calibri"/>
                <a:cs typeface="Calibri"/>
                <a:sym typeface="Calibri"/>
              </a:rPr>
              <a:t>Phase 2</a:t>
            </a:r>
            <a:endParaRPr sz="900">
              <a:solidFill>
                <a:schemeClr val="dk1"/>
              </a:solidFill>
              <a:latin typeface="Calibri"/>
              <a:ea typeface="Calibri"/>
              <a:cs typeface="Calibri"/>
              <a:sym typeface="Calibri"/>
            </a:endParaRPr>
          </a:p>
        </p:txBody>
      </p:sp>
      <p:sp>
        <p:nvSpPr>
          <p:cNvPr id="264" name="Google Shape;264;p13"/>
          <p:cNvSpPr/>
          <p:nvPr/>
        </p:nvSpPr>
        <p:spPr>
          <a:xfrm>
            <a:off x="2468880" y="1024128"/>
            <a:ext cx="2011680" cy="38404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Skill</a:t>
            </a:r>
            <a:endParaRPr sz="1100">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Building</a:t>
            </a:r>
            <a:endParaRPr sz="1100">
              <a:solidFill>
                <a:schemeClr val="dk1"/>
              </a:solidFill>
              <a:latin typeface="Calibri"/>
              <a:ea typeface="Calibri"/>
              <a:cs typeface="Calibri"/>
              <a:sym typeface="Calibri"/>
            </a:endParaRPr>
          </a:p>
        </p:txBody>
      </p:sp>
      <p:sp>
        <p:nvSpPr>
          <p:cNvPr id="265" name="Google Shape;265;p13"/>
          <p:cNvSpPr/>
          <p:nvPr/>
        </p:nvSpPr>
        <p:spPr>
          <a:xfrm>
            <a:off x="2697480" y="1508760"/>
            <a:ext cx="1554480" cy="274320"/>
          </a:xfrm>
          <a:prstGeom prst="rect">
            <a:avLst/>
          </a:prstGeom>
          <a:solidFill>
            <a:srgbClr val="C8973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6" name="Google Shape;266;p13"/>
          <p:cNvSpPr/>
          <p:nvPr/>
        </p:nvSpPr>
        <p:spPr>
          <a:xfrm>
            <a:off x="2697480" y="1508760"/>
            <a:ext cx="1554480"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00"/>
              <a:buFont typeface="Calibri"/>
              <a:buNone/>
            </a:pPr>
            <a:r>
              <a:rPr b="1" lang="en-US" sz="900">
                <a:solidFill>
                  <a:srgbClr val="FFFFFF"/>
                </a:solidFill>
                <a:latin typeface="Calibri"/>
                <a:ea typeface="Calibri"/>
                <a:cs typeface="Calibri"/>
                <a:sym typeface="Calibri"/>
              </a:rPr>
              <a:t>Sessions 4–8</a:t>
            </a:r>
            <a:endParaRPr sz="900">
              <a:solidFill>
                <a:schemeClr val="dk1"/>
              </a:solidFill>
              <a:latin typeface="Calibri"/>
              <a:ea typeface="Calibri"/>
              <a:cs typeface="Calibri"/>
              <a:sym typeface="Calibri"/>
            </a:endParaRPr>
          </a:p>
        </p:txBody>
      </p:sp>
      <p:sp>
        <p:nvSpPr>
          <p:cNvPr id="267" name="Google Shape;267;p13"/>
          <p:cNvSpPr/>
          <p:nvPr/>
        </p:nvSpPr>
        <p:spPr>
          <a:xfrm>
            <a:off x="2468880" y="1860804"/>
            <a:ext cx="2011680" cy="2971800"/>
          </a:xfrm>
          <a:prstGeom prst="rect">
            <a:avLst/>
          </a:prstGeom>
          <a:solidFill>
            <a:srgbClr val="FFFFFF"/>
          </a:solidFill>
          <a:ln>
            <a:noFill/>
          </a:ln>
          <a:effectLst>
            <a:outerShdw blurRad="635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8" name="Google Shape;268;p13"/>
          <p:cNvSpPr/>
          <p:nvPr/>
        </p:nvSpPr>
        <p:spPr>
          <a:xfrm>
            <a:off x="2468880" y="1874520"/>
            <a:ext cx="2011680" cy="4572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9" name="Google Shape;269;p13"/>
          <p:cNvSpPr/>
          <p:nvPr/>
        </p:nvSpPr>
        <p:spPr>
          <a:xfrm>
            <a:off x="2560320" y="1938528"/>
            <a:ext cx="18288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000"/>
              <a:buFont typeface="Calibri"/>
              <a:buNone/>
            </a:pPr>
            <a:r>
              <a:rPr b="1" lang="en-US" sz="1000">
                <a:solidFill>
                  <a:srgbClr val="0D5C63"/>
                </a:solidFill>
                <a:latin typeface="Calibri"/>
                <a:ea typeface="Calibri"/>
                <a:cs typeface="Calibri"/>
                <a:sym typeface="Calibri"/>
              </a:rPr>
              <a:t>Key Modules:</a:t>
            </a:r>
            <a:endParaRPr sz="1000">
              <a:solidFill>
                <a:schemeClr val="dk1"/>
              </a:solidFill>
              <a:latin typeface="Calibri"/>
              <a:ea typeface="Calibri"/>
              <a:cs typeface="Calibri"/>
              <a:sym typeface="Calibri"/>
            </a:endParaRPr>
          </a:p>
        </p:txBody>
      </p:sp>
      <p:sp>
        <p:nvSpPr>
          <p:cNvPr id="270" name="Google Shape;270;p13"/>
          <p:cNvSpPr/>
          <p:nvPr/>
        </p:nvSpPr>
        <p:spPr>
          <a:xfrm>
            <a:off x="2560320" y="2286000"/>
            <a:ext cx="1828800" cy="457200"/>
          </a:xfrm>
          <a:prstGeom prst="rect">
            <a:avLst/>
          </a:prstGeom>
          <a:solidFill>
            <a:srgbClr val="E8E4D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1" name="Google Shape;271;p13"/>
          <p:cNvSpPr/>
          <p:nvPr/>
        </p:nvSpPr>
        <p:spPr>
          <a:xfrm>
            <a:off x="2560320" y="2286000"/>
            <a:ext cx="54864" cy="45720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2" name="Google Shape;272;p13"/>
          <p:cNvSpPr/>
          <p:nvPr/>
        </p:nvSpPr>
        <p:spPr>
          <a:xfrm>
            <a:off x="2670048" y="2286000"/>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Relaxation</a:t>
            </a:r>
            <a:endParaRPr sz="1000">
              <a:solidFill>
                <a:schemeClr val="dk1"/>
              </a:solidFill>
              <a:latin typeface="Calibri"/>
              <a:ea typeface="Calibri"/>
              <a:cs typeface="Calibri"/>
              <a:sym typeface="Calibri"/>
            </a:endParaRPr>
          </a:p>
        </p:txBody>
      </p:sp>
      <p:sp>
        <p:nvSpPr>
          <p:cNvPr id="273" name="Google Shape;273;p13"/>
          <p:cNvSpPr/>
          <p:nvPr/>
        </p:nvSpPr>
        <p:spPr>
          <a:xfrm>
            <a:off x="2560320" y="2816352"/>
            <a:ext cx="1828800" cy="457200"/>
          </a:xfrm>
          <a:prstGeom prst="rect">
            <a:avLst/>
          </a:prstGeom>
          <a:solidFill>
            <a:srgbClr val="E5E1D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4" name="Google Shape;274;p13"/>
          <p:cNvSpPr/>
          <p:nvPr/>
        </p:nvSpPr>
        <p:spPr>
          <a:xfrm>
            <a:off x="2560320" y="2816352"/>
            <a:ext cx="54864" cy="45720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5" name="Google Shape;275;p13"/>
          <p:cNvSpPr/>
          <p:nvPr/>
        </p:nvSpPr>
        <p:spPr>
          <a:xfrm>
            <a:off x="2670048" y="2816352"/>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Feeling Thermometer</a:t>
            </a:r>
            <a:endParaRPr sz="1000">
              <a:solidFill>
                <a:schemeClr val="dk1"/>
              </a:solidFill>
              <a:latin typeface="Calibri"/>
              <a:ea typeface="Calibri"/>
              <a:cs typeface="Calibri"/>
              <a:sym typeface="Calibri"/>
            </a:endParaRPr>
          </a:p>
        </p:txBody>
      </p:sp>
      <p:sp>
        <p:nvSpPr>
          <p:cNvPr id="276" name="Google Shape;276;p13"/>
          <p:cNvSpPr/>
          <p:nvPr/>
        </p:nvSpPr>
        <p:spPr>
          <a:xfrm>
            <a:off x="2560320" y="3346704"/>
            <a:ext cx="1828800" cy="457200"/>
          </a:xfrm>
          <a:prstGeom prst="rect">
            <a:avLst/>
          </a:prstGeom>
          <a:solidFill>
            <a:srgbClr val="E8E4D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7" name="Google Shape;277;p13"/>
          <p:cNvSpPr/>
          <p:nvPr/>
        </p:nvSpPr>
        <p:spPr>
          <a:xfrm>
            <a:off x="2560320" y="3346704"/>
            <a:ext cx="54864" cy="45720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8" name="Google Shape;278;p13"/>
          <p:cNvSpPr/>
          <p:nvPr/>
        </p:nvSpPr>
        <p:spPr>
          <a:xfrm>
            <a:off x="2670048" y="3346704"/>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Cognitive Coping</a:t>
            </a:r>
            <a:endParaRPr sz="1000">
              <a:solidFill>
                <a:schemeClr val="dk1"/>
              </a:solidFill>
              <a:latin typeface="Calibri"/>
              <a:ea typeface="Calibri"/>
              <a:cs typeface="Calibri"/>
              <a:sym typeface="Calibri"/>
            </a:endParaRPr>
          </a:p>
        </p:txBody>
      </p:sp>
      <p:sp>
        <p:nvSpPr>
          <p:cNvPr id="279" name="Google Shape;279;p13"/>
          <p:cNvSpPr/>
          <p:nvPr/>
        </p:nvSpPr>
        <p:spPr>
          <a:xfrm>
            <a:off x="4663440" y="804672"/>
            <a:ext cx="2011680" cy="640080"/>
          </a:xfrm>
          <a:prstGeom prst="rect">
            <a:avLst/>
          </a:prstGeom>
          <a:solidFill>
            <a:srgbClr val="7B4F2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0" name="Google Shape;280;p13"/>
          <p:cNvSpPr/>
          <p:nvPr/>
        </p:nvSpPr>
        <p:spPr>
          <a:xfrm>
            <a:off x="4663440" y="822960"/>
            <a:ext cx="2011680" cy="228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B2DFE3"/>
              </a:buClr>
              <a:buSzPts val="900"/>
              <a:buFont typeface="Calibri"/>
              <a:buNone/>
            </a:pPr>
            <a:r>
              <a:rPr b="1" lang="en-US" sz="900">
                <a:solidFill>
                  <a:srgbClr val="B2DFE3"/>
                </a:solidFill>
                <a:latin typeface="Calibri"/>
                <a:ea typeface="Calibri"/>
                <a:cs typeface="Calibri"/>
                <a:sym typeface="Calibri"/>
              </a:rPr>
              <a:t>Phase 3</a:t>
            </a:r>
            <a:endParaRPr sz="900">
              <a:solidFill>
                <a:schemeClr val="dk1"/>
              </a:solidFill>
              <a:latin typeface="Calibri"/>
              <a:ea typeface="Calibri"/>
              <a:cs typeface="Calibri"/>
              <a:sym typeface="Calibri"/>
            </a:endParaRPr>
          </a:p>
        </p:txBody>
      </p:sp>
      <p:sp>
        <p:nvSpPr>
          <p:cNvPr id="281" name="Google Shape;281;p13"/>
          <p:cNvSpPr/>
          <p:nvPr/>
        </p:nvSpPr>
        <p:spPr>
          <a:xfrm>
            <a:off x="4663440" y="1024128"/>
            <a:ext cx="2011680" cy="38404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Targeted</a:t>
            </a:r>
            <a:endParaRPr sz="1100">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Intervention</a:t>
            </a:r>
            <a:endParaRPr sz="1100">
              <a:solidFill>
                <a:schemeClr val="dk1"/>
              </a:solidFill>
              <a:latin typeface="Calibri"/>
              <a:ea typeface="Calibri"/>
              <a:cs typeface="Calibri"/>
              <a:sym typeface="Calibri"/>
            </a:endParaRPr>
          </a:p>
        </p:txBody>
      </p:sp>
      <p:sp>
        <p:nvSpPr>
          <p:cNvPr id="282" name="Google Shape;282;p13"/>
          <p:cNvSpPr/>
          <p:nvPr/>
        </p:nvSpPr>
        <p:spPr>
          <a:xfrm>
            <a:off x="4892040" y="1508760"/>
            <a:ext cx="1554480" cy="274320"/>
          </a:xfrm>
          <a:prstGeom prst="rect">
            <a:avLst/>
          </a:prstGeom>
          <a:solidFill>
            <a:srgbClr val="C8973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3" name="Google Shape;283;p13"/>
          <p:cNvSpPr/>
          <p:nvPr/>
        </p:nvSpPr>
        <p:spPr>
          <a:xfrm>
            <a:off x="4892040" y="1508760"/>
            <a:ext cx="1554480"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00"/>
              <a:buFont typeface="Calibri"/>
              <a:buNone/>
            </a:pPr>
            <a:r>
              <a:rPr b="1" lang="en-US" sz="900">
                <a:solidFill>
                  <a:srgbClr val="FFFFFF"/>
                </a:solidFill>
                <a:latin typeface="Calibri"/>
                <a:ea typeface="Calibri"/>
                <a:cs typeface="Calibri"/>
                <a:sym typeface="Calibri"/>
              </a:rPr>
              <a:t>Sessions 9–14</a:t>
            </a:r>
            <a:endParaRPr sz="900">
              <a:solidFill>
                <a:schemeClr val="dk1"/>
              </a:solidFill>
              <a:latin typeface="Calibri"/>
              <a:ea typeface="Calibri"/>
              <a:cs typeface="Calibri"/>
              <a:sym typeface="Calibri"/>
            </a:endParaRPr>
          </a:p>
        </p:txBody>
      </p:sp>
      <p:sp>
        <p:nvSpPr>
          <p:cNvPr id="284" name="Google Shape;284;p13"/>
          <p:cNvSpPr/>
          <p:nvPr/>
        </p:nvSpPr>
        <p:spPr>
          <a:xfrm>
            <a:off x="4663440" y="1874520"/>
            <a:ext cx="2011680" cy="2971800"/>
          </a:xfrm>
          <a:prstGeom prst="rect">
            <a:avLst/>
          </a:prstGeom>
          <a:solidFill>
            <a:srgbClr val="FFFFFF"/>
          </a:solidFill>
          <a:ln>
            <a:noFill/>
          </a:ln>
          <a:effectLst>
            <a:outerShdw blurRad="635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5" name="Google Shape;285;p13"/>
          <p:cNvSpPr/>
          <p:nvPr/>
        </p:nvSpPr>
        <p:spPr>
          <a:xfrm>
            <a:off x="4663440" y="1874520"/>
            <a:ext cx="2011680" cy="45720"/>
          </a:xfrm>
          <a:prstGeom prst="rect">
            <a:avLst/>
          </a:prstGeom>
          <a:solidFill>
            <a:srgbClr val="7B4F2E"/>
          </a:solidFill>
          <a:ln cap="flat" cmpd="sng" w="12700">
            <a:solidFill>
              <a:srgbClr val="7B4F2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6" name="Google Shape;286;p13"/>
          <p:cNvSpPr/>
          <p:nvPr/>
        </p:nvSpPr>
        <p:spPr>
          <a:xfrm>
            <a:off x="4754880" y="1938528"/>
            <a:ext cx="18288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000"/>
              <a:buFont typeface="Calibri"/>
              <a:buNone/>
            </a:pPr>
            <a:r>
              <a:rPr b="1" lang="en-US" sz="1000">
                <a:solidFill>
                  <a:srgbClr val="0D5C63"/>
                </a:solidFill>
                <a:latin typeface="Calibri"/>
                <a:ea typeface="Calibri"/>
                <a:cs typeface="Calibri"/>
                <a:sym typeface="Calibri"/>
              </a:rPr>
              <a:t>Key Modules:</a:t>
            </a:r>
            <a:endParaRPr sz="1000">
              <a:solidFill>
                <a:schemeClr val="dk1"/>
              </a:solidFill>
              <a:latin typeface="Calibri"/>
              <a:ea typeface="Calibri"/>
              <a:cs typeface="Calibri"/>
              <a:sym typeface="Calibri"/>
            </a:endParaRPr>
          </a:p>
        </p:txBody>
      </p:sp>
      <p:sp>
        <p:nvSpPr>
          <p:cNvPr id="287" name="Google Shape;287;p13"/>
          <p:cNvSpPr/>
          <p:nvPr/>
        </p:nvSpPr>
        <p:spPr>
          <a:xfrm>
            <a:off x="4754880" y="2286000"/>
            <a:ext cx="1828800" cy="457200"/>
          </a:xfrm>
          <a:prstGeom prst="rect">
            <a:avLst/>
          </a:prstGeom>
          <a:solidFill>
            <a:srgbClr val="E8E4D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8" name="Google Shape;288;p13"/>
          <p:cNvSpPr/>
          <p:nvPr/>
        </p:nvSpPr>
        <p:spPr>
          <a:xfrm>
            <a:off x="4754880" y="2286000"/>
            <a:ext cx="54864" cy="457200"/>
          </a:xfrm>
          <a:prstGeom prst="rect">
            <a:avLst/>
          </a:prstGeom>
          <a:solidFill>
            <a:srgbClr val="7B4F2E"/>
          </a:solidFill>
          <a:ln cap="flat" cmpd="sng" w="12700">
            <a:solidFill>
              <a:srgbClr val="7B4F2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9" name="Google Shape;289;p13"/>
          <p:cNvSpPr/>
          <p:nvPr/>
        </p:nvSpPr>
        <p:spPr>
          <a:xfrm>
            <a:off x="4864608" y="2286000"/>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Exposure/Processing</a:t>
            </a:r>
            <a:endParaRPr sz="1000">
              <a:solidFill>
                <a:schemeClr val="dk1"/>
              </a:solidFill>
              <a:latin typeface="Calibri"/>
              <a:ea typeface="Calibri"/>
              <a:cs typeface="Calibri"/>
              <a:sym typeface="Calibri"/>
            </a:endParaRPr>
          </a:p>
        </p:txBody>
      </p:sp>
      <p:sp>
        <p:nvSpPr>
          <p:cNvPr id="290" name="Google Shape;290;p13"/>
          <p:cNvSpPr/>
          <p:nvPr/>
        </p:nvSpPr>
        <p:spPr>
          <a:xfrm>
            <a:off x="4754880" y="2816352"/>
            <a:ext cx="1828800" cy="457200"/>
          </a:xfrm>
          <a:prstGeom prst="rect">
            <a:avLst/>
          </a:prstGeom>
          <a:solidFill>
            <a:srgbClr val="E5E1D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1" name="Google Shape;291;p13"/>
          <p:cNvSpPr/>
          <p:nvPr/>
        </p:nvSpPr>
        <p:spPr>
          <a:xfrm>
            <a:off x="4754880" y="2816352"/>
            <a:ext cx="54864" cy="457200"/>
          </a:xfrm>
          <a:prstGeom prst="rect">
            <a:avLst/>
          </a:prstGeom>
          <a:solidFill>
            <a:srgbClr val="7B4F2E"/>
          </a:solidFill>
          <a:ln cap="flat" cmpd="sng" w="12700">
            <a:solidFill>
              <a:srgbClr val="7B4F2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2" name="Google Shape;292;p13"/>
          <p:cNvSpPr/>
          <p:nvPr/>
        </p:nvSpPr>
        <p:spPr>
          <a:xfrm>
            <a:off x="4864608" y="2816352"/>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Problem Solving</a:t>
            </a:r>
            <a:endParaRPr sz="1000">
              <a:solidFill>
                <a:schemeClr val="dk1"/>
              </a:solidFill>
              <a:latin typeface="Calibri"/>
              <a:ea typeface="Calibri"/>
              <a:cs typeface="Calibri"/>
              <a:sym typeface="Calibri"/>
            </a:endParaRPr>
          </a:p>
        </p:txBody>
      </p:sp>
      <p:sp>
        <p:nvSpPr>
          <p:cNvPr id="293" name="Google Shape;293;p13"/>
          <p:cNvSpPr/>
          <p:nvPr/>
        </p:nvSpPr>
        <p:spPr>
          <a:xfrm>
            <a:off x="4754880" y="3346704"/>
            <a:ext cx="1828800" cy="457200"/>
          </a:xfrm>
          <a:prstGeom prst="rect">
            <a:avLst/>
          </a:prstGeom>
          <a:solidFill>
            <a:srgbClr val="E8E4D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4" name="Google Shape;294;p13"/>
          <p:cNvSpPr/>
          <p:nvPr/>
        </p:nvSpPr>
        <p:spPr>
          <a:xfrm>
            <a:off x="4754880" y="3346704"/>
            <a:ext cx="54864" cy="457200"/>
          </a:xfrm>
          <a:prstGeom prst="rect">
            <a:avLst/>
          </a:prstGeom>
          <a:solidFill>
            <a:srgbClr val="7B4F2E"/>
          </a:solidFill>
          <a:ln cap="flat" cmpd="sng" w="12700">
            <a:solidFill>
              <a:srgbClr val="7B4F2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5" name="Google Shape;295;p13"/>
          <p:cNvSpPr/>
          <p:nvPr/>
        </p:nvSpPr>
        <p:spPr>
          <a:xfrm>
            <a:off x="4864608" y="3346704"/>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Activity Selection</a:t>
            </a:r>
            <a:endParaRPr sz="1000">
              <a:solidFill>
                <a:schemeClr val="dk1"/>
              </a:solidFill>
              <a:latin typeface="Calibri"/>
              <a:ea typeface="Calibri"/>
              <a:cs typeface="Calibri"/>
              <a:sym typeface="Calibri"/>
            </a:endParaRPr>
          </a:p>
        </p:txBody>
      </p:sp>
      <p:sp>
        <p:nvSpPr>
          <p:cNvPr id="296" name="Google Shape;296;p13"/>
          <p:cNvSpPr/>
          <p:nvPr/>
        </p:nvSpPr>
        <p:spPr>
          <a:xfrm>
            <a:off x="6858000" y="804672"/>
            <a:ext cx="2011680" cy="640080"/>
          </a:xfrm>
          <a:prstGeom prst="rect">
            <a:avLst/>
          </a:prstGeom>
          <a:solidFill>
            <a:srgbClr val="5C3D7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7" name="Google Shape;297;p13"/>
          <p:cNvSpPr/>
          <p:nvPr/>
        </p:nvSpPr>
        <p:spPr>
          <a:xfrm>
            <a:off x="6858000" y="822960"/>
            <a:ext cx="2011680" cy="228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B2DFE3"/>
              </a:buClr>
              <a:buSzPts val="900"/>
              <a:buFont typeface="Calibri"/>
              <a:buNone/>
            </a:pPr>
            <a:r>
              <a:rPr b="1" lang="en-US" sz="900">
                <a:solidFill>
                  <a:srgbClr val="B2DFE3"/>
                </a:solidFill>
                <a:latin typeface="Calibri"/>
                <a:ea typeface="Calibri"/>
                <a:cs typeface="Calibri"/>
                <a:sym typeface="Calibri"/>
              </a:rPr>
              <a:t>Phase 4</a:t>
            </a:r>
            <a:endParaRPr sz="900">
              <a:solidFill>
                <a:schemeClr val="dk1"/>
              </a:solidFill>
              <a:latin typeface="Calibri"/>
              <a:ea typeface="Calibri"/>
              <a:cs typeface="Calibri"/>
              <a:sym typeface="Calibri"/>
            </a:endParaRPr>
          </a:p>
        </p:txBody>
      </p:sp>
      <p:sp>
        <p:nvSpPr>
          <p:cNvPr id="298" name="Google Shape;298;p13"/>
          <p:cNvSpPr/>
          <p:nvPr/>
        </p:nvSpPr>
        <p:spPr>
          <a:xfrm>
            <a:off x="6858000" y="1024128"/>
            <a:ext cx="2011680" cy="38404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Consolidation</a:t>
            </a:r>
            <a:endParaRPr sz="1100">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&amp; Maintenance</a:t>
            </a:r>
            <a:endParaRPr sz="1100">
              <a:solidFill>
                <a:schemeClr val="dk1"/>
              </a:solidFill>
              <a:latin typeface="Calibri"/>
              <a:ea typeface="Calibri"/>
              <a:cs typeface="Calibri"/>
              <a:sym typeface="Calibri"/>
            </a:endParaRPr>
          </a:p>
        </p:txBody>
      </p:sp>
      <p:sp>
        <p:nvSpPr>
          <p:cNvPr id="299" name="Google Shape;299;p13"/>
          <p:cNvSpPr/>
          <p:nvPr/>
        </p:nvSpPr>
        <p:spPr>
          <a:xfrm>
            <a:off x="7086600" y="1508760"/>
            <a:ext cx="1554480" cy="274320"/>
          </a:xfrm>
          <a:prstGeom prst="rect">
            <a:avLst/>
          </a:prstGeom>
          <a:solidFill>
            <a:srgbClr val="C8973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0" name="Google Shape;300;p13"/>
          <p:cNvSpPr/>
          <p:nvPr/>
        </p:nvSpPr>
        <p:spPr>
          <a:xfrm>
            <a:off x="7086600" y="1508760"/>
            <a:ext cx="1554480"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00"/>
              <a:buFont typeface="Calibri"/>
              <a:buNone/>
            </a:pPr>
            <a:r>
              <a:rPr b="1" lang="en-US" sz="900">
                <a:solidFill>
                  <a:srgbClr val="FFFFFF"/>
                </a:solidFill>
                <a:latin typeface="Calibri"/>
                <a:ea typeface="Calibri"/>
                <a:cs typeface="Calibri"/>
                <a:sym typeface="Calibri"/>
              </a:rPr>
              <a:t>Sessions 15–18</a:t>
            </a:r>
            <a:endParaRPr sz="900">
              <a:solidFill>
                <a:schemeClr val="dk1"/>
              </a:solidFill>
              <a:latin typeface="Calibri"/>
              <a:ea typeface="Calibri"/>
              <a:cs typeface="Calibri"/>
              <a:sym typeface="Calibri"/>
            </a:endParaRPr>
          </a:p>
        </p:txBody>
      </p:sp>
      <p:sp>
        <p:nvSpPr>
          <p:cNvPr id="301" name="Google Shape;301;p13"/>
          <p:cNvSpPr/>
          <p:nvPr/>
        </p:nvSpPr>
        <p:spPr>
          <a:xfrm>
            <a:off x="6858000" y="1874520"/>
            <a:ext cx="2011680" cy="2971800"/>
          </a:xfrm>
          <a:prstGeom prst="rect">
            <a:avLst/>
          </a:prstGeom>
          <a:solidFill>
            <a:srgbClr val="FFFFFF"/>
          </a:solidFill>
          <a:ln>
            <a:noFill/>
          </a:ln>
          <a:effectLst>
            <a:outerShdw blurRad="635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2" name="Google Shape;302;p13"/>
          <p:cNvSpPr/>
          <p:nvPr/>
        </p:nvSpPr>
        <p:spPr>
          <a:xfrm>
            <a:off x="6858000" y="1874520"/>
            <a:ext cx="2011680" cy="45720"/>
          </a:xfrm>
          <a:prstGeom prst="rect">
            <a:avLst/>
          </a:prstGeom>
          <a:solidFill>
            <a:srgbClr val="5C3D7A"/>
          </a:solidFill>
          <a:ln cap="flat" cmpd="sng" w="12700">
            <a:solidFill>
              <a:srgbClr val="5C3D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3" name="Google Shape;303;p13"/>
          <p:cNvSpPr/>
          <p:nvPr/>
        </p:nvSpPr>
        <p:spPr>
          <a:xfrm>
            <a:off x="6949440" y="1938528"/>
            <a:ext cx="18288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000"/>
              <a:buFont typeface="Calibri"/>
              <a:buNone/>
            </a:pPr>
            <a:r>
              <a:rPr b="1" lang="en-US" sz="1000">
                <a:solidFill>
                  <a:srgbClr val="0D5C63"/>
                </a:solidFill>
                <a:latin typeface="Calibri"/>
                <a:ea typeface="Calibri"/>
                <a:cs typeface="Calibri"/>
                <a:sym typeface="Calibri"/>
              </a:rPr>
              <a:t>Key Modules:</a:t>
            </a:r>
            <a:endParaRPr sz="1000">
              <a:solidFill>
                <a:schemeClr val="dk1"/>
              </a:solidFill>
              <a:latin typeface="Calibri"/>
              <a:ea typeface="Calibri"/>
              <a:cs typeface="Calibri"/>
              <a:sym typeface="Calibri"/>
            </a:endParaRPr>
          </a:p>
        </p:txBody>
      </p:sp>
      <p:sp>
        <p:nvSpPr>
          <p:cNvPr id="304" name="Google Shape;304;p13"/>
          <p:cNvSpPr/>
          <p:nvPr/>
        </p:nvSpPr>
        <p:spPr>
          <a:xfrm>
            <a:off x="6949440" y="2286000"/>
            <a:ext cx="1828800" cy="457200"/>
          </a:xfrm>
          <a:prstGeom prst="rect">
            <a:avLst/>
          </a:prstGeom>
          <a:solidFill>
            <a:srgbClr val="E8E4D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5" name="Google Shape;305;p13"/>
          <p:cNvSpPr/>
          <p:nvPr/>
        </p:nvSpPr>
        <p:spPr>
          <a:xfrm>
            <a:off x="6949440" y="2286000"/>
            <a:ext cx="54864" cy="457200"/>
          </a:xfrm>
          <a:prstGeom prst="rect">
            <a:avLst/>
          </a:prstGeom>
          <a:solidFill>
            <a:srgbClr val="5C3D7A"/>
          </a:solidFill>
          <a:ln cap="flat" cmpd="sng" w="12700">
            <a:solidFill>
              <a:srgbClr val="5C3D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6" name="Google Shape;306;p13"/>
          <p:cNvSpPr/>
          <p:nvPr/>
        </p:nvSpPr>
        <p:spPr>
          <a:xfrm>
            <a:off x="7059168" y="2286000"/>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Relapse Prevention</a:t>
            </a:r>
            <a:endParaRPr sz="1000">
              <a:solidFill>
                <a:schemeClr val="dk1"/>
              </a:solidFill>
              <a:latin typeface="Calibri"/>
              <a:ea typeface="Calibri"/>
              <a:cs typeface="Calibri"/>
              <a:sym typeface="Calibri"/>
            </a:endParaRPr>
          </a:p>
        </p:txBody>
      </p:sp>
      <p:sp>
        <p:nvSpPr>
          <p:cNvPr id="307" name="Google Shape;307;p13"/>
          <p:cNvSpPr/>
          <p:nvPr/>
        </p:nvSpPr>
        <p:spPr>
          <a:xfrm>
            <a:off x="6949440" y="2816352"/>
            <a:ext cx="1828800" cy="457200"/>
          </a:xfrm>
          <a:prstGeom prst="rect">
            <a:avLst/>
          </a:prstGeom>
          <a:solidFill>
            <a:srgbClr val="E5E1D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8" name="Google Shape;308;p13"/>
          <p:cNvSpPr/>
          <p:nvPr/>
        </p:nvSpPr>
        <p:spPr>
          <a:xfrm>
            <a:off x="6949440" y="2816352"/>
            <a:ext cx="54864" cy="457200"/>
          </a:xfrm>
          <a:prstGeom prst="rect">
            <a:avLst/>
          </a:prstGeom>
          <a:solidFill>
            <a:srgbClr val="5C3D7A"/>
          </a:solidFill>
          <a:ln cap="flat" cmpd="sng" w="12700">
            <a:solidFill>
              <a:srgbClr val="5C3D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9" name="Google Shape;309;p13"/>
          <p:cNvSpPr/>
          <p:nvPr/>
        </p:nvSpPr>
        <p:spPr>
          <a:xfrm>
            <a:off x="7059168" y="2816352"/>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Parent Module</a:t>
            </a:r>
            <a:endParaRPr sz="1000">
              <a:solidFill>
                <a:schemeClr val="dk1"/>
              </a:solidFill>
              <a:latin typeface="Calibri"/>
              <a:ea typeface="Calibri"/>
              <a:cs typeface="Calibri"/>
              <a:sym typeface="Calibri"/>
            </a:endParaRPr>
          </a:p>
        </p:txBody>
      </p:sp>
      <p:sp>
        <p:nvSpPr>
          <p:cNvPr id="310" name="Google Shape;310;p13"/>
          <p:cNvSpPr/>
          <p:nvPr/>
        </p:nvSpPr>
        <p:spPr>
          <a:xfrm>
            <a:off x="6949440" y="3346704"/>
            <a:ext cx="1828800" cy="457200"/>
          </a:xfrm>
          <a:prstGeom prst="rect">
            <a:avLst/>
          </a:prstGeom>
          <a:solidFill>
            <a:srgbClr val="E8E4D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1" name="Google Shape;311;p13"/>
          <p:cNvSpPr/>
          <p:nvPr/>
        </p:nvSpPr>
        <p:spPr>
          <a:xfrm>
            <a:off x="6949440" y="3346704"/>
            <a:ext cx="54864" cy="457200"/>
          </a:xfrm>
          <a:prstGeom prst="rect">
            <a:avLst/>
          </a:prstGeom>
          <a:solidFill>
            <a:srgbClr val="5C3D7A"/>
          </a:solidFill>
          <a:ln cap="flat" cmpd="sng" w="12700">
            <a:solidFill>
              <a:srgbClr val="5C3D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2" name="Google Shape;312;p13"/>
          <p:cNvSpPr/>
          <p:nvPr/>
        </p:nvSpPr>
        <p:spPr>
          <a:xfrm>
            <a:off x="7059168" y="3346704"/>
            <a:ext cx="16916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lang="en-US" sz="1000">
                <a:solidFill>
                  <a:srgbClr val="2C3E50"/>
                </a:solidFill>
                <a:latin typeface="Calibri"/>
                <a:ea typeface="Calibri"/>
                <a:cs typeface="Calibri"/>
                <a:sym typeface="Calibri"/>
              </a:rPr>
              <a:t>Generalization</a:t>
            </a:r>
            <a:endParaRPr sz="1000">
              <a:solidFill>
                <a:schemeClr val="dk1"/>
              </a:solidFill>
              <a:latin typeface="Calibri"/>
              <a:ea typeface="Calibri"/>
              <a:cs typeface="Calibri"/>
              <a:sym typeface="Calibri"/>
            </a:endParaRPr>
          </a:p>
        </p:txBody>
      </p:sp>
      <p:sp>
        <p:nvSpPr>
          <p:cNvPr id="313" name="Google Shape;313;p13"/>
          <p:cNvSpPr/>
          <p:nvPr/>
        </p:nvSpPr>
        <p:spPr>
          <a:xfrm>
            <a:off x="2240280" y="1078992"/>
            <a:ext cx="128016" cy="201168"/>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4" name="Google Shape;314;p13"/>
          <p:cNvSpPr/>
          <p:nvPr/>
        </p:nvSpPr>
        <p:spPr>
          <a:xfrm>
            <a:off x="4434840" y="1078992"/>
            <a:ext cx="128016" cy="201168"/>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5" name="Google Shape;315;p13"/>
          <p:cNvSpPr/>
          <p:nvPr/>
        </p:nvSpPr>
        <p:spPr>
          <a:xfrm>
            <a:off x="6629400" y="1078992"/>
            <a:ext cx="128016" cy="201168"/>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6" name="Google Shape;316;p13"/>
          <p:cNvSpPr/>
          <p:nvPr/>
        </p:nvSpPr>
        <p:spPr>
          <a:xfrm>
            <a:off x="5123067" y="786384"/>
            <a:ext cx="1092425" cy="676656"/>
          </a:xfrm>
          <a:prstGeom prst="ellipse">
            <a:avLst/>
          </a:prstGeom>
          <a:noFill/>
          <a:ln cap="flat" cmpd="sng" w="127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4"/>
                                        </p:tgtEl>
                                        <p:attrNameLst>
                                          <p:attrName>style.visibility</p:attrName>
                                        </p:attrNameLst>
                                      </p:cBhvr>
                                      <p:to>
                                        <p:strVal val="visible"/>
                                      </p:to>
                                    </p:set>
                                    <p:animEffect filter="fade" transition="in">
                                      <p:cBhvr>
                                        <p:cTn dur="500"/>
                                        <p:tgtEl>
                                          <p:spTgt spid="244"/>
                                        </p:tgtEl>
                                      </p:cBhvr>
                                    </p:animEffect>
                                  </p:childTnLst>
                                </p:cTn>
                              </p:par>
                              <p:par>
                                <p:cTn fill="hold" nodeType="withEffect" presetClass="entr" presetID="10" presetSubtype="0">
                                  <p:stCondLst>
                                    <p:cond delay="0"/>
                                  </p:stCondLst>
                                  <p:childTnLst>
                                    <p:set>
                                      <p:cBhvr>
                                        <p:cTn dur="1" fill="hold">
                                          <p:stCondLst>
                                            <p:cond delay="0"/>
                                          </p:stCondLst>
                                        </p:cTn>
                                        <p:tgtEl>
                                          <p:spTgt spid="245"/>
                                        </p:tgtEl>
                                        <p:attrNameLst>
                                          <p:attrName>style.visibility</p:attrName>
                                        </p:attrNameLst>
                                      </p:cBhvr>
                                      <p:to>
                                        <p:strVal val="visible"/>
                                      </p:to>
                                    </p:set>
                                    <p:animEffect filter="fade" transition="in">
                                      <p:cBhvr>
                                        <p:cTn dur="500"/>
                                        <p:tgtEl>
                                          <p:spTgt spid="245"/>
                                        </p:tgtEl>
                                      </p:cBhvr>
                                    </p:animEffect>
                                  </p:childTnLst>
                                </p:cTn>
                              </p:par>
                              <p:par>
                                <p:cTn fill="hold" nodeType="withEffect" presetClass="entr" presetID="10" presetSubtype="0">
                                  <p:stCondLst>
                                    <p:cond delay="0"/>
                                  </p:stCondLst>
                                  <p:childTnLst>
                                    <p:set>
                                      <p:cBhvr>
                                        <p:cTn dur="1" fill="hold">
                                          <p:stCondLst>
                                            <p:cond delay="0"/>
                                          </p:stCondLst>
                                        </p:cTn>
                                        <p:tgtEl>
                                          <p:spTgt spid="246"/>
                                        </p:tgtEl>
                                        <p:attrNameLst>
                                          <p:attrName>style.visibility</p:attrName>
                                        </p:attrNameLst>
                                      </p:cBhvr>
                                      <p:to>
                                        <p:strVal val="visible"/>
                                      </p:to>
                                    </p:set>
                                    <p:animEffect filter="fade" transition="in">
                                      <p:cBhvr>
                                        <p:cTn dur="500"/>
                                        <p:tgtEl>
                                          <p:spTgt spid="246"/>
                                        </p:tgtEl>
                                      </p:cBhvr>
                                    </p:animEffect>
                                  </p:childTnLst>
                                </p:cTn>
                              </p:par>
                              <p:par>
                                <p:cTn fill="hold" nodeType="withEffect" presetClass="entr" presetID="10" presetSubtype="0">
                                  <p:stCondLst>
                                    <p:cond delay="0"/>
                                  </p:stCondLst>
                                  <p:childTnLst>
                                    <p:set>
                                      <p:cBhvr>
                                        <p:cTn dur="1" fill="hold">
                                          <p:stCondLst>
                                            <p:cond delay="0"/>
                                          </p:stCondLst>
                                        </p:cTn>
                                        <p:tgtEl>
                                          <p:spTgt spid="247"/>
                                        </p:tgtEl>
                                        <p:attrNameLst>
                                          <p:attrName>style.visibility</p:attrName>
                                        </p:attrNameLst>
                                      </p:cBhvr>
                                      <p:to>
                                        <p:strVal val="visible"/>
                                      </p:to>
                                    </p:set>
                                    <p:animEffect filter="fade" transition="in">
                                      <p:cBhvr>
                                        <p:cTn dur="500"/>
                                        <p:tgtEl>
                                          <p:spTgt spid="247"/>
                                        </p:tgtEl>
                                      </p:cBhvr>
                                    </p:animEffect>
                                  </p:childTnLst>
                                </p:cTn>
                              </p:par>
                              <p:par>
                                <p:cTn fill="hold" nodeType="withEffect" presetClass="entr" presetID="10" presetSubtype="0">
                                  <p:stCondLst>
                                    <p:cond delay="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500"/>
                                        <p:tgtEl>
                                          <p:spTgt spid="249"/>
                                        </p:tgtEl>
                                      </p:cBhvr>
                                    </p:animEffect>
                                  </p:childTnLst>
                                </p:cTn>
                              </p:par>
                              <p:par>
                                <p:cTn fill="hold" nodeType="withEffect" presetClass="entr" presetID="10" presetSubtype="0">
                                  <p:stCondLst>
                                    <p:cond delay="0"/>
                                  </p:stCondLst>
                                  <p:childTnLst>
                                    <p:set>
                                      <p:cBhvr>
                                        <p:cTn dur="1" fill="hold">
                                          <p:stCondLst>
                                            <p:cond delay="0"/>
                                          </p:stCondLst>
                                        </p:cTn>
                                        <p:tgtEl>
                                          <p:spTgt spid="250"/>
                                        </p:tgtEl>
                                        <p:attrNameLst>
                                          <p:attrName>style.visibility</p:attrName>
                                        </p:attrNameLst>
                                      </p:cBhvr>
                                      <p:to>
                                        <p:strVal val="visible"/>
                                      </p:to>
                                    </p:set>
                                    <p:animEffect filter="fade" transition="in">
                                      <p:cBhvr>
                                        <p:cTn dur="500"/>
                                        <p:tgtEl>
                                          <p:spTgt spid="250"/>
                                        </p:tgtEl>
                                      </p:cBhvr>
                                    </p:animEffect>
                                  </p:childTnLst>
                                </p:cTn>
                              </p:par>
                              <p:par>
                                <p:cTn fill="hold" nodeType="withEffect" presetClass="entr" presetID="10" presetSubtype="0">
                                  <p:stCondLst>
                                    <p:cond delay="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par>
                                <p:cTn fill="hold" nodeType="withEffect" presetClass="entr" presetID="10" presetSubtype="0">
                                  <p:stCondLst>
                                    <p:cond delay="0"/>
                                  </p:stCondLst>
                                  <p:childTnLst>
                                    <p:set>
                                      <p:cBhvr>
                                        <p:cTn dur="1" fill="hold">
                                          <p:stCondLst>
                                            <p:cond delay="0"/>
                                          </p:stCondLst>
                                        </p:cTn>
                                        <p:tgtEl>
                                          <p:spTgt spid="252"/>
                                        </p:tgtEl>
                                        <p:attrNameLst>
                                          <p:attrName>style.visibility</p:attrName>
                                        </p:attrNameLst>
                                      </p:cBhvr>
                                      <p:to>
                                        <p:strVal val="visible"/>
                                      </p:to>
                                    </p:set>
                                    <p:animEffect filter="fade" transition="in">
                                      <p:cBhvr>
                                        <p:cTn dur="500"/>
                                        <p:tgtEl>
                                          <p:spTgt spid="252"/>
                                        </p:tgtEl>
                                      </p:cBhvr>
                                    </p:animEffect>
                                  </p:childTnLst>
                                </p:cTn>
                              </p:par>
                              <p:par>
                                <p:cTn fill="hold" nodeType="withEffect" presetClass="entr" presetID="10" presetSubtype="0">
                                  <p:stCondLst>
                                    <p:cond delay="0"/>
                                  </p:stCondLst>
                                  <p:childTnLst>
                                    <p:set>
                                      <p:cBhvr>
                                        <p:cTn dur="1" fill="hold">
                                          <p:stCondLst>
                                            <p:cond delay="0"/>
                                          </p:stCondLst>
                                        </p:cTn>
                                        <p:tgtEl>
                                          <p:spTgt spid="253"/>
                                        </p:tgtEl>
                                        <p:attrNameLst>
                                          <p:attrName>style.visibility</p:attrName>
                                        </p:attrNameLst>
                                      </p:cBhvr>
                                      <p:to>
                                        <p:strVal val="visible"/>
                                      </p:to>
                                    </p:set>
                                    <p:animEffect filter="fade" transition="in">
                                      <p:cBhvr>
                                        <p:cTn dur="500"/>
                                        <p:tgtEl>
                                          <p:spTgt spid="253"/>
                                        </p:tgtEl>
                                      </p:cBhvr>
                                    </p:animEffect>
                                  </p:childTnLst>
                                </p:cTn>
                              </p:par>
                              <p:par>
                                <p:cTn fill="hold" nodeType="withEffect" presetClass="entr" presetID="10" presetSubtype="0">
                                  <p:stCondLst>
                                    <p:cond delay="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par>
                                <p:cTn fill="hold" nodeType="withEffect" presetClass="entr" presetID="10" presetSubtype="0">
                                  <p:stCondLst>
                                    <p:cond delay="0"/>
                                  </p:stCondLst>
                                  <p:childTnLst>
                                    <p:set>
                                      <p:cBhvr>
                                        <p:cTn dur="1" fill="hold">
                                          <p:stCondLst>
                                            <p:cond delay="0"/>
                                          </p:stCondLst>
                                        </p:cTn>
                                        <p:tgtEl>
                                          <p:spTgt spid="255"/>
                                        </p:tgtEl>
                                        <p:attrNameLst>
                                          <p:attrName>style.visibility</p:attrName>
                                        </p:attrNameLst>
                                      </p:cBhvr>
                                      <p:to>
                                        <p:strVal val="visible"/>
                                      </p:to>
                                    </p:set>
                                    <p:animEffect filter="fade" transition="in">
                                      <p:cBhvr>
                                        <p:cTn dur="500"/>
                                        <p:tgtEl>
                                          <p:spTgt spid="255"/>
                                        </p:tgtEl>
                                      </p:cBhvr>
                                    </p:animEffect>
                                  </p:childTnLst>
                                </p:cTn>
                              </p:par>
                              <p:par>
                                <p:cTn fill="hold" nodeType="withEffect" presetClass="entr" presetID="10" presetSubtype="0">
                                  <p:stCondLst>
                                    <p:cond delay="0"/>
                                  </p:stCondLst>
                                  <p:childTnLst>
                                    <p:set>
                                      <p:cBhvr>
                                        <p:cTn dur="1" fill="hold">
                                          <p:stCondLst>
                                            <p:cond delay="0"/>
                                          </p:stCondLst>
                                        </p:cTn>
                                        <p:tgtEl>
                                          <p:spTgt spid="256"/>
                                        </p:tgtEl>
                                        <p:attrNameLst>
                                          <p:attrName>style.visibility</p:attrName>
                                        </p:attrNameLst>
                                      </p:cBhvr>
                                      <p:to>
                                        <p:strVal val="visible"/>
                                      </p:to>
                                    </p:set>
                                    <p:animEffect filter="fade" transition="in">
                                      <p:cBhvr>
                                        <p:cTn dur="500"/>
                                        <p:tgtEl>
                                          <p:spTgt spid="256"/>
                                        </p:tgtEl>
                                      </p:cBhvr>
                                    </p:animEffect>
                                  </p:childTnLst>
                                </p:cTn>
                              </p:par>
                              <p:par>
                                <p:cTn fill="hold" nodeType="withEffect" presetClass="entr" presetID="10" presetSubtype="0">
                                  <p:stCondLst>
                                    <p:cond delay="0"/>
                                  </p:stCondLst>
                                  <p:childTnLst>
                                    <p:set>
                                      <p:cBhvr>
                                        <p:cTn dur="1" fill="hold">
                                          <p:stCondLst>
                                            <p:cond delay="0"/>
                                          </p:stCondLst>
                                        </p:cTn>
                                        <p:tgtEl>
                                          <p:spTgt spid="257"/>
                                        </p:tgtEl>
                                        <p:attrNameLst>
                                          <p:attrName>style.visibility</p:attrName>
                                        </p:attrNameLst>
                                      </p:cBhvr>
                                      <p:to>
                                        <p:strVal val="visible"/>
                                      </p:to>
                                    </p:set>
                                    <p:animEffect filter="fade" transition="in">
                                      <p:cBhvr>
                                        <p:cTn dur="500"/>
                                        <p:tgtEl>
                                          <p:spTgt spid="257"/>
                                        </p:tgtEl>
                                      </p:cBhvr>
                                    </p:animEffect>
                                  </p:childTnLst>
                                </p:cTn>
                              </p:par>
                              <p:par>
                                <p:cTn fill="hold" nodeType="withEffect" presetClass="entr" presetID="10" presetSubtype="0">
                                  <p:stCondLst>
                                    <p:cond delay="0"/>
                                  </p:stCondLst>
                                  <p:childTnLst>
                                    <p:set>
                                      <p:cBhvr>
                                        <p:cTn dur="1" fill="hold">
                                          <p:stCondLst>
                                            <p:cond delay="0"/>
                                          </p:stCondLst>
                                        </p:cTn>
                                        <p:tgtEl>
                                          <p:spTgt spid="258"/>
                                        </p:tgtEl>
                                        <p:attrNameLst>
                                          <p:attrName>style.visibility</p:attrName>
                                        </p:attrNameLst>
                                      </p:cBhvr>
                                      <p:to>
                                        <p:strVal val="visible"/>
                                      </p:to>
                                    </p:set>
                                    <p:animEffect filter="fade" transition="in">
                                      <p:cBhvr>
                                        <p:cTn dur="500"/>
                                        <p:tgtEl>
                                          <p:spTgt spid="258"/>
                                        </p:tgtEl>
                                      </p:cBhvr>
                                    </p:animEffect>
                                  </p:childTnLst>
                                </p:cTn>
                              </p:par>
                              <p:par>
                                <p:cTn fill="hold" nodeType="withEffect" presetClass="entr" presetID="10" presetSubtype="0">
                                  <p:stCondLst>
                                    <p:cond delay="0"/>
                                  </p:stCondLst>
                                  <p:childTnLst>
                                    <p:set>
                                      <p:cBhvr>
                                        <p:cTn dur="1" fill="hold">
                                          <p:stCondLst>
                                            <p:cond delay="0"/>
                                          </p:stCondLst>
                                        </p:cTn>
                                        <p:tgtEl>
                                          <p:spTgt spid="259"/>
                                        </p:tgtEl>
                                        <p:attrNameLst>
                                          <p:attrName>style.visibility</p:attrName>
                                        </p:attrNameLst>
                                      </p:cBhvr>
                                      <p:to>
                                        <p:strVal val="visible"/>
                                      </p:to>
                                    </p:set>
                                    <p:animEffect filter="fade" transition="in">
                                      <p:cBhvr>
                                        <p:cTn dur="500"/>
                                        <p:tgtEl>
                                          <p:spTgt spid="259"/>
                                        </p:tgtEl>
                                      </p:cBhvr>
                                    </p:animEffect>
                                  </p:childTnLst>
                                </p:cTn>
                              </p:par>
                              <p:par>
                                <p:cTn fill="hold" nodeType="withEffect" presetClass="entr" presetID="10" presetSubtype="0">
                                  <p:stCondLst>
                                    <p:cond delay="0"/>
                                  </p:stCondLst>
                                  <p:childTnLst>
                                    <p:set>
                                      <p:cBhvr>
                                        <p:cTn dur="1" fill="hold">
                                          <p:stCondLst>
                                            <p:cond delay="0"/>
                                          </p:stCondLst>
                                        </p:cTn>
                                        <p:tgtEl>
                                          <p:spTgt spid="260"/>
                                        </p:tgtEl>
                                        <p:attrNameLst>
                                          <p:attrName>style.visibility</p:attrName>
                                        </p:attrNameLst>
                                      </p:cBhvr>
                                      <p:to>
                                        <p:strVal val="visible"/>
                                      </p:to>
                                    </p:set>
                                    <p:animEffect filter="fade" transition="in">
                                      <p:cBhvr>
                                        <p:cTn dur="500"/>
                                        <p:tgtEl>
                                          <p:spTgt spid="260"/>
                                        </p:tgtEl>
                                      </p:cBhvr>
                                    </p:animEffect>
                                  </p:childTnLst>
                                </p:cTn>
                              </p:par>
                              <p:par>
                                <p:cTn fill="hold" nodeType="withEffect" presetClass="entr" presetID="10" presetSubtype="0">
                                  <p:stCondLst>
                                    <p:cond delay="0"/>
                                  </p:stCondLst>
                                  <p:childTnLst>
                                    <p:set>
                                      <p:cBhvr>
                                        <p:cTn dur="1" fill="hold">
                                          <p:stCondLst>
                                            <p:cond delay="0"/>
                                          </p:stCondLst>
                                        </p:cTn>
                                        <p:tgtEl>
                                          <p:spTgt spid="261"/>
                                        </p:tgtEl>
                                        <p:attrNameLst>
                                          <p:attrName>style.visibility</p:attrName>
                                        </p:attrNameLst>
                                      </p:cBhvr>
                                      <p:to>
                                        <p:strVal val="visible"/>
                                      </p:to>
                                    </p:set>
                                    <p:animEffect filter="fade" transition="in">
                                      <p:cBhvr>
                                        <p:cTn dur="500"/>
                                        <p:tgtEl>
                                          <p:spTgt spid="261"/>
                                        </p:tgtEl>
                                      </p:cBhvr>
                                    </p:animEffect>
                                  </p:childTnLst>
                                </p:cTn>
                              </p:par>
                              <p:par>
                                <p:cTn fill="hold" nodeType="withEffect" presetClass="entr" presetID="10" presetSubtype="0">
                                  <p:stCondLst>
                                    <p:cond delay="0"/>
                                  </p:stCondLst>
                                  <p:childTnLst>
                                    <p:set>
                                      <p:cBhvr>
                                        <p:cTn dur="1" fill="hold">
                                          <p:stCondLst>
                                            <p:cond delay="0"/>
                                          </p:stCondLst>
                                        </p:cTn>
                                        <p:tgtEl>
                                          <p:spTgt spid="262"/>
                                        </p:tgtEl>
                                        <p:attrNameLst>
                                          <p:attrName>style.visibility</p:attrName>
                                        </p:attrNameLst>
                                      </p:cBhvr>
                                      <p:to>
                                        <p:strVal val="visible"/>
                                      </p:to>
                                    </p:set>
                                    <p:animEffect filter="fade" transition="in">
                                      <p:cBhvr>
                                        <p:cTn dur="500"/>
                                        <p:tgtEl>
                                          <p:spTgt spid="262"/>
                                        </p:tgtEl>
                                      </p:cBhvr>
                                    </p:animEffect>
                                  </p:childTnLst>
                                </p:cTn>
                              </p:par>
                              <p:par>
                                <p:cTn fill="hold" nodeType="withEffect" presetClass="entr" presetID="10" presetSubtype="0">
                                  <p:stCondLst>
                                    <p:cond delay="0"/>
                                  </p:stCondLst>
                                  <p:childTnLst>
                                    <p:set>
                                      <p:cBhvr>
                                        <p:cTn dur="1" fill="hold">
                                          <p:stCondLst>
                                            <p:cond delay="0"/>
                                          </p:stCondLst>
                                        </p:cTn>
                                        <p:tgtEl>
                                          <p:spTgt spid="263"/>
                                        </p:tgtEl>
                                        <p:attrNameLst>
                                          <p:attrName>style.visibility</p:attrName>
                                        </p:attrNameLst>
                                      </p:cBhvr>
                                      <p:to>
                                        <p:strVal val="visible"/>
                                      </p:to>
                                    </p:set>
                                    <p:animEffect filter="fade" transition="in">
                                      <p:cBhvr>
                                        <p:cTn dur="500"/>
                                        <p:tgtEl>
                                          <p:spTgt spid="263"/>
                                        </p:tgtEl>
                                      </p:cBhvr>
                                    </p:animEffect>
                                  </p:childTnLst>
                                </p:cTn>
                              </p:par>
                              <p:par>
                                <p:cTn fill="hold" nodeType="withEffect" presetClass="entr" presetID="10" presetSubtype="0">
                                  <p:stCondLst>
                                    <p:cond delay="0"/>
                                  </p:stCondLst>
                                  <p:childTnLst>
                                    <p:set>
                                      <p:cBhvr>
                                        <p:cTn dur="1" fill="hold">
                                          <p:stCondLst>
                                            <p:cond delay="0"/>
                                          </p:stCondLst>
                                        </p:cTn>
                                        <p:tgtEl>
                                          <p:spTgt spid="264"/>
                                        </p:tgtEl>
                                        <p:attrNameLst>
                                          <p:attrName>style.visibility</p:attrName>
                                        </p:attrNameLst>
                                      </p:cBhvr>
                                      <p:to>
                                        <p:strVal val="visible"/>
                                      </p:to>
                                    </p:set>
                                    <p:animEffect filter="fade" transition="in">
                                      <p:cBhvr>
                                        <p:cTn dur="500"/>
                                        <p:tgtEl>
                                          <p:spTgt spid="264"/>
                                        </p:tgtEl>
                                      </p:cBhvr>
                                    </p:animEffect>
                                  </p:childTnLst>
                                </p:cTn>
                              </p:par>
                              <p:par>
                                <p:cTn fill="hold" nodeType="with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500"/>
                                        <p:tgtEl>
                                          <p:spTgt spid="265"/>
                                        </p:tgtEl>
                                      </p:cBhvr>
                                    </p:animEffect>
                                  </p:childTnLst>
                                </p:cTn>
                              </p:par>
                              <p:par>
                                <p:cTn fill="hold" nodeType="withEffect" presetClass="entr" presetID="10" presetSubtype="0">
                                  <p:stCondLst>
                                    <p:cond delay="0"/>
                                  </p:stCondLst>
                                  <p:childTnLst>
                                    <p:set>
                                      <p:cBhvr>
                                        <p:cTn dur="1" fill="hold">
                                          <p:stCondLst>
                                            <p:cond delay="0"/>
                                          </p:stCondLst>
                                        </p:cTn>
                                        <p:tgtEl>
                                          <p:spTgt spid="266"/>
                                        </p:tgtEl>
                                        <p:attrNameLst>
                                          <p:attrName>style.visibility</p:attrName>
                                        </p:attrNameLst>
                                      </p:cBhvr>
                                      <p:to>
                                        <p:strVal val="visible"/>
                                      </p:to>
                                    </p:set>
                                    <p:animEffect filter="fade" transition="in">
                                      <p:cBhvr>
                                        <p:cTn dur="500"/>
                                        <p:tgtEl>
                                          <p:spTgt spid="266"/>
                                        </p:tgtEl>
                                      </p:cBhvr>
                                    </p:animEffect>
                                  </p:childTnLst>
                                </p:cTn>
                              </p:par>
                              <p:par>
                                <p:cTn fill="hold" nodeType="withEffect" presetClass="entr" presetID="10" presetSubtype="0">
                                  <p:stCondLst>
                                    <p:cond delay="0"/>
                                  </p:stCondLst>
                                  <p:childTnLst>
                                    <p:set>
                                      <p:cBhvr>
                                        <p:cTn dur="1" fill="hold">
                                          <p:stCondLst>
                                            <p:cond delay="0"/>
                                          </p:stCondLst>
                                        </p:cTn>
                                        <p:tgtEl>
                                          <p:spTgt spid="267"/>
                                        </p:tgtEl>
                                        <p:attrNameLst>
                                          <p:attrName>style.visibility</p:attrName>
                                        </p:attrNameLst>
                                      </p:cBhvr>
                                      <p:to>
                                        <p:strVal val="visible"/>
                                      </p:to>
                                    </p:set>
                                    <p:animEffect filter="fade" transition="in">
                                      <p:cBhvr>
                                        <p:cTn dur="500"/>
                                        <p:tgtEl>
                                          <p:spTgt spid="267"/>
                                        </p:tgtEl>
                                      </p:cBhvr>
                                    </p:animEffect>
                                  </p:childTnLst>
                                </p:cTn>
                              </p:par>
                              <p:par>
                                <p:cTn fill="hold" nodeType="withEffect" presetClass="entr" presetID="10" presetSubtype="0">
                                  <p:stCondLst>
                                    <p:cond delay="0"/>
                                  </p:stCondLst>
                                  <p:childTnLst>
                                    <p:set>
                                      <p:cBhvr>
                                        <p:cTn dur="1" fill="hold">
                                          <p:stCondLst>
                                            <p:cond delay="0"/>
                                          </p:stCondLst>
                                        </p:cTn>
                                        <p:tgtEl>
                                          <p:spTgt spid="268"/>
                                        </p:tgtEl>
                                        <p:attrNameLst>
                                          <p:attrName>style.visibility</p:attrName>
                                        </p:attrNameLst>
                                      </p:cBhvr>
                                      <p:to>
                                        <p:strVal val="visible"/>
                                      </p:to>
                                    </p:set>
                                    <p:animEffect filter="fade" transition="in">
                                      <p:cBhvr>
                                        <p:cTn dur="500"/>
                                        <p:tgtEl>
                                          <p:spTgt spid="268"/>
                                        </p:tgtEl>
                                      </p:cBhvr>
                                    </p:animEffect>
                                  </p:childTnLst>
                                </p:cTn>
                              </p:par>
                              <p:par>
                                <p:cTn fill="hold" nodeType="withEffect" presetClass="entr" presetID="10" presetSubtype="0">
                                  <p:stCondLst>
                                    <p:cond delay="0"/>
                                  </p:stCondLst>
                                  <p:childTnLst>
                                    <p:set>
                                      <p:cBhvr>
                                        <p:cTn dur="1" fill="hold">
                                          <p:stCondLst>
                                            <p:cond delay="0"/>
                                          </p:stCondLst>
                                        </p:cTn>
                                        <p:tgtEl>
                                          <p:spTgt spid="269"/>
                                        </p:tgtEl>
                                        <p:attrNameLst>
                                          <p:attrName>style.visibility</p:attrName>
                                        </p:attrNameLst>
                                      </p:cBhvr>
                                      <p:to>
                                        <p:strVal val="visible"/>
                                      </p:to>
                                    </p:set>
                                    <p:animEffect filter="fade" transition="in">
                                      <p:cBhvr>
                                        <p:cTn dur="500"/>
                                        <p:tgtEl>
                                          <p:spTgt spid="269"/>
                                        </p:tgtEl>
                                      </p:cBhvr>
                                    </p:animEffect>
                                  </p:childTnLst>
                                </p:cTn>
                              </p:par>
                              <p:par>
                                <p:cTn fill="hold" nodeType="withEffect" presetClass="entr" presetID="10" presetSubtype="0">
                                  <p:stCondLst>
                                    <p:cond delay="0"/>
                                  </p:stCondLst>
                                  <p:childTnLst>
                                    <p:set>
                                      <p:cBhvr>
                                        <p:cTn dur="1" fill="hold">
                                          <p:stCondLst>
                                            <p:cond delay="0"/>
                                          </p:stCondLst>
                                        </p:cTn>
                                        <p:tgtEl>
                                          <p:spTgt spid="270"/>
                                        </p:tgtEl>
                                        <p:attrNameLst>
                                          <p:attrName>style.visibility</p:attrName>
                                        </p:attrNameLst>
                                      </p:cBhvr>
                                      <p:to>
                                        <p:strVal val="visible"/>
                                      </p:to>
                                    </p:set>
                                    <p:animEffect filter="fade" transition="in">
                                      <p:cBhvr>
                                        <p:cTn dur="500"/>
                                        <p:tgtEl>
                                          <p:spTgt spid="270"/>
                                        </p:tgtEl>
                                      </p:cBhvr>
                                    </p:animEffect>
                                  </p:childTnLst>
                                </p:cTn>
                              </p:par>
                              <p:par>
                                <p:cTn fill="hold" nodeType="withEffect" presetClass="entr" presetID="10" presetSubtype="0">
                                  <p:stCondLst>
                                    <p:cond delay="0"/>
                                  </p:stCondLst>
                                  <p:childTnLst>
                                    <p:set>
                                      <p:cBhvr>
                                        <p:cTn dur="1" fill="hold">
                                          <p:stCondLst>
                                            <p:cond delay="0"/>
                                          </p:stCondLst>
                                        </p:cTn>
                                        <p:tgtEl>
                                          <p:spTgt spid="271"/>
                                        </p:tgtEl>
                                        <p:attrNameLst>
                                          <p:attrName>style.visibility</p:attrName>
                                        </p:attrNameLst>
                                      </p:cBhvr>
                                      <p:to>
                                        <p:strVal val="visible"/>
                                      </p:to>
                                    </p:set>
                                    <p:animEffect filter="fade" transition="in">
                                      <p:cBhvr>
                                        <p:cTn dur="500"/>
                                        <p:tgtEl>
                                          <p:spTgt spid="271"/>
                                        </p:tgtEl>
                                      </p:cBhvr>
                                    </p:animEffect>
                                  </p:childTnLst>
                                </p:cTn>
                              </p:par>
                              <p:par>
                                <p:cTn fill="hold" nodeType="withEffect" presetClass="entr" presetID="10" presetSubtype="0">
                                  <p:stCondLst>
                                    <p:cond delay="0"/>
                                  </p:stCondLst>
                                  <p:childTnLst>
                                    <p:set>
                                      <p:cBhvr>
                                        <p:cTn dur="1" fill="hold">
                                          <p:stCondLst>
                                            <p:cond delay="0"/>
                                          </p:stCondLst>
                                        </p:cTn>
                                        <p:tgtEl>
                                          <p:spTgt spid="272"/>
                                        </p:tgtEl>
                                        <p:attrNameLst>
                                          <p:attrName>style.visibility</p:attrName>
                                        </p:attrNameLst>
                                      </p:cBhvr>
                                      <p:to>
                                        <p:strVal val="visible"/>
                                      </p:to>
                                    </p:set>
                                    <p:animEffect filter="fade" transition="in">
                                      <p:cBhvr>
                                        <p:cTn dur="500"/>
                                        <p:tgtEl>
                                          <p:spTgt spid="272"/>
                                        </p:tgtEl>
                                      </p:cBhvr>
                                    </p:animEffect>
                                  </p:childTnLst>
                                </p:cTn>
                              </p:par>
                              <p:par>
                                <p:cTn fill="hold" nodeType="withEffect" presetClass="entr" presetID="10" presetSubtype="0">
                                  <p:stCondLst>
                                    <p:cond delay="0"/>
                                  </p:stCondLst>
                                  <p:childTnLst>
                                    <p:set>
                                      <p:cBhvr>
                                        <p:cTn dur="1" fill="hold">
                                          <p:stCondLst>
                                            <p:cond delay="0"/>
                                          </p:stCondLst>
                                        </p:cTn>
                                        <p:tgtEl>
                                          <p:spTgt spid="273"/>
                                        </p:tgtEl>
                                        <p:attrNameLst>
                                          <p:attrName>style.visibility</p:attrName>
                                        </p:attrNameLst>
                                      </p:cBhvr>
                                      <p:to>
                                        <p:strVal val="visible"/>
                                      </p:to>
                                    </p:set>
                                    <p:animEffect filter="fade" transition="in">
                                      <p:cBhvr>
                                        <p:cTn dur="500"/>
                                        <p:tgtEl>
                                          <p:spTgt spid="273"/>
                                        </p:tgtEl>
                                      </p:cBhvr>
                                    </p:animEffect>
                                  </p:childTnLst>
                                </p:cTn>
                              </p:par>
                              <p:par>
                                <p:cTn fill="hold" nodeType="withEffect" presetClass="entr" presetID="10" presetSubtype="0">
                                  <p:stCondLst>
                                    <p:cond delay="0"/>
                                  </p:stCondLst>
                                  <p:childTnLst>
                                    <p:set>
                                      <p:cBhvr>
                                        <p:cTn dur="1" fill="hold">
                                          <p:stCondLst>
                                            <p:cond delay="0"/>
                                          </p:stCondLst>
                                        </p:cTn>
                                        <p:tgtEl>
                                          <p:spTgt spid="274"/>
                                        </p:tgtEl>
                                        <p:attrNameLst>
                                          <p:attrName>style.visibility</p:attrName>
                                        </p:attrNameLst>
                                      </p:cBhvr>
                                      <p:to>
                                        <p:strVal val="visible"/>
                                      </p:to>
                                    </p:set>
                                    <p:animEffect filter="fade" transition="in">
                                      <p:cBhvr>
                                        <p:cTn dur="500"/>
                                        <p:tgtEl>
                                          <p:spTgt spid="274"/>
                                        </p:tgtEl>
                                      </p:cBhvr>
                                    </p:animEffect>
                                  </p:childTnLst>
                                </p:cTn>
                              </p:par>
                              <p:par>
                                <p:cTn fill="hold" nodeType="withEffect" presetClass="entr" presetID="10" presetSubtype="0">
                                  <p:stCondLst>
                                    <p:cond delay="0"/>
                                  </p:stCondLst>
                                  <p:childTnLst>
                                    <p:set>
                                      <p:cBhvr>
                                        <p:cTn dur="1" fill="hold">
                                          <p:stCondLst>
                                            <p:cond delay="0"/>
                                          </p:stCondLst>
                                        </p:cTn>
                                        <p:tgtEl>
                                          <p:spTgt spid="275"/>
                                        </p:tgtEl>
                                        <p:attrNameLst>
                                          <p:attrName>style.visibility</p:attrName>
                                        </p:attrNameLst>
                                      </p:cBhvr>
                                      <p:to>
                                        <p:strVal val="visible"/>
                                      </p:to>
                                    </p:set>
                                    <p:animEffect filter="fade" transition="in">
                                      <p:cBhvr>
                                        <p:cTn dur="500"/>
                                        <p:tgtEl>
                                          <p:spTgt spid="275"/>
                                        </p:tgtEl>
                                      </p:cBhvr>
                                    </p:animEffect>
                                  </p:childTnLst>
                                </p:cTn>
                              </p:par>
                              <p:par>
                                <p:cTn fill="hold" nodeType="withEffect" presetClass="entr" presetID="10" presetSubtype="0">
                                  <p:stCondLst>
                                    <p:cond delay="0"/>
                                  </p:stCondLst>
                                  <p:childTnLst>
                                    <p:set>
                                      <p:cBhvr>
                                        <p:cTn dur="1" fill="hold">
                                          <p:stCondLst>
                                            <p:cond delay="0"/>
                                          </p:stCondLst>
                                        </p:cTn>
                                        <p:tgtEl>
                                          <p:spTgt spid="276"/>
                                        </p:tgtEl>
                                        <p:attrNameLst>
                                          <p:attrName>style.visibility</p:attrName>
                                        </p:attrNameLst>
                                      </p:cBhvr>
                                      <p:to>
                                        <p:strVal val="visible"/>
                                      </p:to>
                                    </p:set>
                                    <p:animEffect filter="fade" transition="in">
                                      <p:cBhvr>
                                        <p:cTn dur="500"/>
                                        <p:tgtEl>
                                          <p:spTgt spid="276"/>
                                        </p:tgtEl>
                                      </p:cBhvr>
                                    </p:animEffect>
                                  </p:childTnLst>
                                </p:cTn>
                              </p:par>
                              <p:par>
                                <p:cTn fill="hold" nodeType="withEffect" presetClass="entr" presetID="10" presetSubtype="0">
                                  <p:stCondLst>
                                    <p:cond delay="0"/>
                                  </p:stCondLst>
                                  <p:childTnLst>
                                    <p:set>
                                      <p:cBhvr>
                                        <p:cTn dur="1" fill="hold">
                                          <p:stCondLst>
                                            <p:cond delay="0"/>
                                          </p:stCondLst>
                                        </p:cTn>
                                        <p:tgtEl>
                                          <p:spTgt spid="277"/>
                                        </p:tgtEl>
                                        <p:attrNameLst>
                                          <p:attrName>style.visibility</p:attrName>
                                        </p:attrNameLst>
                                      </p:cBhvr>
                                      <p:to>
                                        <p:strVal val="visible"/>
                                      </p:to>
                                    </p:set>
                                    <p:animEffect filter="fade" transition="in">
                                      <p:cBhvr>
                                        <p:cTn dur="500"/>
                                        <p:tgtEl>
                                          <p:spTgt spid="277"/>
                                        </p:tgtEl>
                                      </p:cBhvr>
                                    </p:animEffect>
                                  </p:childTnLst>
                                </p:cTn>
                              </p:par>
                              <p:par>
                                <p:cTn fill="hold" nodeType="with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500"/>
                                        <p:tgtEl>
                                          <p:spTgt spid="278"/>
                                        </p:tgtEl>
                                      </p:cBhvr>
                                    </p:animEffect>
                                  </p:childTnLst>
                                </p:cTn>
                              </p:par>
                              <p:par>
                                <p:cTn fill="hold" nodeType="with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par>
                                <p:cTn fill="hold" nodeType="with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par>
                                <p:cTn fill="hold" nodeType="withEffect" presetClass="entr" presetID="10" presetSubtype="0">
                                  <p:stCondLst>
                                    <p:cond delay="0"/>
                                  </p:stCondLst>
                                  <p:childTnLst>
                                    <p:set>
                                      <p:cBhvr>
                                        <p:cTn dur="1" fill="hold">
                                          <p:stCondLst>
                                            <p:cond delay="0"/>
                                          </p:stCondLst>
                                        </p:cTn>
                                        <p:tgtEl>
                                          <p:spTgt spid="281"/>
                                        </p:tgtEl>
                                        <p:attrNameLst>
                                          <p:attrName>style.visibility</p:attrName>
                                        </p:attrNameLst>
                                      </p:cBhvr>
                                      <p:to>
                                        <p:strVal val="visible"/>
                                      </p:to>
                                    </p:set>
                                    <p:animEffect filter="fade" transition="in">
                                      <p:cBhvr>
                                        <p:cTn dur="500"/>
                                        <p:tgtEl>
                                          <p:spTgt spid="281"/>
                                        </p:tgtEl>
                                      </p:cBhvr>
                                    </p:animEffect>
                                  </p:childTnLst>
                                </p:cTn>
                              </p:par>
                              <p:par>
                                <p:cTn fill="hold" nodeType="withEffect" presetClass="entr" presetID="10" presetSubtype="0">
                                  <p:stCondLst>
                                    <p:cond delay="0"/>
                                  </p:stCondLst>
                                  <p:childTnLst>
                                    <p:set>
                                      <p:cBhvr>
                                        <p:cTn dur="1" fill="hold">
                                          <p:stCondLst>
                                            <p:cond delay="0"/>
                                          </p:stCondLst>
                                        </p:cTn>
                                        <p:tgtEl>
                                          <p:spTgt spid="282"/>
                                        </p:tgtEl>
                                        <p:attrNameLst>
                                          <p:attrName>style.visibility</p:attrName>
                                        </p:attrNameLst>
                                      </p:cBhvr>
                                      <p:to>
                                        <p:strVal val="visible"/>
                                      </p:to>
                                    </p:set>
                                    <p:animEffect filter="fade" transition="in">
                                      <p:cBhvr>
                                        <p:cTn dur="500"/>
                                        <p:tgtEl>
                                          <p:spTgt spid="282"/>
                                        </p:tgtEl>
                                      </p:cBhvr>
                                    </p:animEffect>
                                  </p:childTnLst>
                                </p:cTn>
                              </p:par>
                              <p:par>
                                <p:cTn fill="hold" nodeType="withEffect" presetClass="entr" presetID="10" presetSubtype="0">
                                  <p:stCondLst>
                                    <p:cond delay="0"/>
                                  </p:stCondLst>
                                  <p:childTnLst>
                                    <p:set>
                                      <p:cBhvr>
                                        <p:cTn dur="1" fill="hold">
                                          <p:stCondLst>
                                            <p:cond delay="0"/>
                                          </p:stCondLst>
                                        </p:cTn>
                                        <p:tgtEl>
                                          <p:spTgt spid="283"/>
                                        </p:tgtEl>
                                        <p:attrNameLst>
                                          <p:attrName>style.visibility</p:attrName>
                                        </p:attrNameLst>
                                      </p:cBhvr>
                                      <p:to>
                                        <p:strVal val="visible"/>
                                      </p:to>
                                    </p:set>
                                    <p:animEffect filter="fade" transition="in">
                                      <p:cBhvr>
                                        <p:cTn dur="500"/>
                                        <p:tgtEl>
                                          <p:spTgt spid="283"/>
                                        </p:tgtEl>
                                      </p:cBhvr>
                                    </p:animEffect>
                                  </p:childTnLst>
                                </p:cTn>
                              </p:par>
                              <p:par>
                                <p:cTn fill="hold" nodeType="withEffect" presetClass="entr" presetID="10" presetSubtype="0">
                                  <p:stCondLst>
                                    <p:cond delay="0"/>
                                  </p:stCondLst>
                                  <p:childTnLst>
                                    <p:set>
                                      <p:cBhvr>
                                        <p:cTn dur="1" fill="hold">
                                          <p:stCondLst>
                                            <p:cond delay="0"/>
                                          </p:stCondLst>
                                        </p:cTn>
                                        <p:tgtEl>
                                          <p:spTgt spid="284"/>
                                        </p:tgtEl>
                                        <p:attrNameLst>
                                          <p:attrName>style.visibility</p:attrName>
                                        </p:attrNameLst>
                                      </p:cBhvr>
                                      <p:to>
                                        <p:strVal val="visible"/>
                                      </p:to>
                                    </p:set>
                                    <p:animEffect filter="fade" transition="in">
                                      <p:cBhvr>
                                        <p:cTn dur="500"/>
                                        <p:tgtEl>
                                          <p:spTgt spid="284"/>
                                        </p:tgtEl>
                                      </p:cBhvr>
                                    </p:animEffect>
                                  </p:childTnLst>
                                </p:cTn>
                              </p:par>
                              <p:par>
                                <p:cTn fill="hold" nodeType="with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500"/>
                                        <p:tgtEl>
                                          <p:spTgt spid="285"/>
                                        </p:tgtEl>
                                      </p:cBhvr>
                                    </p:animEffect>
                                  </p:childTnLst>
                                </p:cTn>
                              </p:par>
                              <p:par>
                                <p:cTn fill="hold" nodeType="with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500"/>
                                        <p:tgtEl>
                                          <p:spTgt spid="286"/>
                                        </p:tgtEl>
                                      </p:cBhvr>
                                    </p:animEffect>
                                  </p:childTnLst>
                                </p:cTn>
                              </p:par>
                              <p:par>
                                <p:cTn fill="hold" nodeType="with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500"/>
                                        <p:tgtEl>
                                          <p:spTgt spid="287"/>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500"/>
                                        <p:tgtEl>
                                          <p:spTgt spid="288"/>
                                        </p:tgtEl>
                                      </p:cBhvr>
                                    </p:animEffect>
                                  </p:childTnLst>
                                </p:cTn>
                              </p:par>
                              <p:par>
                                <p:cTn fill="hold" nodeType="with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5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500"/>
                                        <p:tgtEl>
                                          <p:spTgt spid="290"/>
                                        </p:tgtEl>
                                      </p:cBhvr>
                                    </p:animEffect>
                                  </p:childTnLst>
                                </p:cTn>
                              </p:par>
                              <p:par>
                                <p:cTn fill="hold" nodeType="withEffect" presetClass="entr" presetID="10" presetSubtype="0">
                                  <p:stCondLst>
                                    <p:cond delay="0"/>
                                  </p:stCondLst>
                                  <p:childTnLst>
                                    <p:set>
                                      <p:cBhvr>
                                        <p:cTn dur="1" fill="hold">
                                          <p:stCondLst>
                                            <p:cond delay="0"/>
                                          </p:stCondLst>
                                        </p:cTn>
                                        <p:tgtEl>
                                          <p:spTgt spid="291"/>
                                        </p:tgtEl>
                                        <p:attrNameLst>
                                          <p:attrName>style.visibility</p:attrName>
                                        </p:attrNameLst>
                                      </p:cBhvr>
                                      <p:to>
                                        <p:strVal val="visible"/>
                                      </p:to>
                                    </p:set>
                                    <p:animEffect filter="fade" transition="in">
                                      <p:cBhvr>
                                        <p:cTn dur="500"/>
                                        <p:tgtEl>
                                          <p:spTgt spid="291"/>
                                        </p:tgtEl>
                                      </p:cBhvr>
                                    </p:animEffect>
                                  </p:childTnLst>
                                </p:cTn>
                              </p:par>
                              <p:par>
                                <p:cTn fill="hold" nodeType="withEffect" presetClass="entr" presetID="10" presetSubtype="0">
                                  <p:stCondLst>
                                    <p:cond delay="0"/>
                                  </p:stCondLst>
                                  <p:childTnLst>
                                    <p:set>
                                      <p:cBhvr>
                                        <p:cTn dur="1" fill="hold">
                                          <p:stCondLst>
                                            <p:cond delay="0"/>
                                          </p:stCondLst>
                                        </p:cTn>
                                        <p:tgtEl>
                                          <p:spTgt spid="292"/>
                                        </p:tgtEl>
                                        <p:attrNameLst>
                                          <p:attrName>style.visibility</p:attrName>
                                        </p:attrNameLst>
                                      </p:cBhvr>
                                      <p:to>
                                        <p:strVal val="visible"/>
                                      </p:to>
                                    </p:set>
                                    <p:animEffect filter="fade" transition="in">
                                      <p:cBhvr>
                                        <p:cTn dur="500"/>
                                        <p:tgtEl>
                                          <p:spTgt spid="292"/>
                                        </p:tgtEl>
                                      </p:cBhvr>
                                    </p:animEffect>
                                  </p:childTnLst>
                                </p:cTn>
                              </p:par>
                              <p:par>
                                <p:cTn fill="hold" nodeType="withEffect" presetClass="entr" presetID="10" presetSubtype="0">
                                  <p:stCondLst>
                                    <p:cond delay="0"/>
                                  </p:stCondLst>
                                  <p:childTnLst>
                                    <p:set>
                                      <p:cBhvr>
                                        <p:cTn dur="1" fill="hold">
                                          <p:stCondLst>
                                            <p:cond delay="0"/>
                                          </p:stCondLst>
                                        </p:cTn>
                                        <p:tgtEl>
                                          <p:spTgt spid="293"/>
                                        </p:tgtEl>
                                        <p:attrNameLst>
                                          <p:attrName>style.visibility</p:attrName>
                                        </p:attrNameLst>
                                      </p:cBhvr>
                                      <p:to>
                                        <p:strVal val="visible"/>
                                      </p:to>
                                    </p:set>
                                    <p:animEffect filter="fade" transition="in">
                                      <p:cBhvr>
                                        <p:cTn dur="500"/>
                                        <p:tgtEl>
                                          <p:spTgt spid="293"/>
                                        </p:tgtEl>
                                      </p:cBhvr>
                                    </p:animEffect>
                                  </p:childTnLst>
                                </p:cTn>
                              </p:par>
                              <p:par>
                                <p:cTn fill="hold" nodeType="withEffect" presetClass="entr" presetID="10" presetSubtype="0">
                                  <p:stCondLst>
                                    <p:cond delay="0"/>
                                  </p:stCondLst>
                                  <p:childTnLst>
                                    <p:set>
                                      <p:cBhvr>
                                        <p:cTn dur="1" fill="hold">
                                          <p:stCondLst>
                                            <p:cond delay="0"/>
                                          </p:stCondLst>
                                        </p:cTn>
                                        <p:tgtEl>
                                          <p:spTgt spid="294"/>
                                        </p:tgtEl>
                                        <p:attrNameLst>
                                          <p:attrName>style.visibility</p:attrName>
                                        </p:attrNameLst>
                                      </p:cBhvr>
                                      <p:to>
                                        <p:strVal val="visible"/>
                                      </p:to>
                                    </p:set>
                                    <p:animEffect filter="fade" transition="in">
                                      <p:cBhvr>
                                        <p:cTn dur="500"/>
                                        <p:tgtEl>
                                          <p:spTgt spid="294"/>
                                        </p:tgtEl>
                                      </p:cBhvr>
                                    </p:animEffect>
                                  </p:childTnLst>
                                </p:cTn>
                              </p:par>
                              <p:par>
                                <p:cTn fill="hold" nodeType="withEffect" presetClass="entr" presetID="10" presetSubtype="0">
                                  <p:stCondLst>
                                    <p:cond delay="0"/>
                                  </p:stCondLst>
                                  <p:childTnLst>
                                    <p:set>
                                      <p:cBhvr>
                                        <p:cTn dur="1" fill="hold">
                                          <p:stCondLst>
                                            <p:cond delay="0"/>
                                          </p:stCondLst>
                                        </p:cTn>
                                        <p:tgtEl>
                                          <p:spTgt spid="295"/>
                                        </p:tgtEl>
                                        <p:attrNameLst>
                                          <p:attrName>style.visibility</p:attrName>
                                        </p:attrNameLst>
                                      </p:cBhvr>
                                      <p:to>
                                        <p:strVal val="visible"/>
                                      </p:to>
                                    </p:set>
                                    <p:animEffect filter="fade" transition="in">
                                      <p:cBhvr>
                                        <p:cTn dur="500"/>
                                        <p:tgtEl>
                                          <p:spTgt spid="295"/>
                                        </p:tgtEl>
                                      </p:cBhvr>
                                    </p:animEffect>
                                  </p:childTnLst>
                                </p:cTn>
                              </p:par>
                              <p:par>
                                <p:cTn fill="hold" nodeType="withEffect" presetClass="entr" presetID="10" presetSubtype="0">
                                  <p:stCondLst>
                                    <p:cond delay="0"/>
                                  </p:stCondLst>
                                  <p:childTnLst>
                                    <p:set>
                                      <p:cBhvr>
                                        <p:cTn dur="1" fill="hold">
                                          <p:stCondLst>
                                            <p:cond delay="0"/>
                                          </p:stCondLst>
                                        </p:cTn>
                                        <p:tgtEl>
                                          <p:spTgt spid="296"/>
                                        </p:tgtEl>
                                        <p:attrNameLst>
                                          <p:attrName>style.visibility</p:attrName>
                                        </p:attrNameLst>
                                      </p:cBhvr>
                                      <p:to>
                                        <p:strVal val="visible"/>
                                      </p:to>
                                    </p:set>
                                    <p:animEffect filter="fade" transition="in">
                                      <p:cBhvr>
                                        <p:cTn dur="500"/>
                                        <p:tgtEl>
                                          <p:spTgt spid="296"/>
                                        </p:tgtEl>
                                      </p:cBhvr>
                                    </p:animEffect>
                                  </p:childTnLst>
                                </p:cTn>
                              </p:par>
                              <p:par>
                                <p:cTn fill="hold" nodeType="with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500"/>
                                        <p:tgtEl>
                                          <p:spTgt spid="297"/>
                                        </p:tgtEl>
                                      </p:cBhvr>
                                    </p:animEffect>
                                  </p:childTnLst>
                                </p:cTn>
                              </p:par>
                              <p:par>
                                <p:cTn fill="hold" nodeType="with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500"/>
                                        <p:tgtEl>
                                          <p:spTgt spid="298"/>
                                        </p:tgtEl>
                                      </p:cBhvr>
                                    </p:animEffect>
                                  </p:childTnLst>
                                </p:cTn>
                              </p:par>
                              <p:par>
                                <p:cTn fill="hold" nodeType="withEffect" presetClass="entr" presetID="10" presetSubtype="0">
                                  <p:stCondLst>
                                    <p:cond delay="0"/>
                                  </p:stCondLst>
                                  <p:childTnLst>
                                    <p:set>
                                      <p:cBhvr>
                                        <p:cTn dur="1" fill="hold">
                                          <p:stCondLst>
                                            <p:cond delay="0"/>
                                          </p:stCondLst>
                                        </p:cTn>
                                        <p:tgtEl>
                                          <p:spTgt spid="299"/>
                                        </p:tgtEl>
                                        <p:attrNameLst>
                                          <p:attrName>style.visibility</p:attrName>
                                        </p:attrNameLst>
                                      </p:cBhvr>
                                      <p:to>
                                        <p:strVal val="visible"/>
                                      </p:to>
                                    </p:set>
                                    <p:animEffect filter="fade" transition="in">
                                      <p:cBhvr>
                                        <p:cTn dur="500"/>
                                        <p:tgtEl>
                                          <p:spTgt spid="299"/>
                                        </p:tgtEl>
                                      </p:cBhvr>
                                    </p:animEffect>
                                  </p:childTnLst>
                                </p:cTn>
                              </p:par>
                              <p:par>
                                <p:cTn fill="hold" nodeType="withEffect" presetClass="entr" presetID="10" presetSubtype="0">
                                  <p:stCondLst>
                                    <p:cond delay="0"/>
                                  </p:stCondLst>
                                  <p:childTnLst>
                                    <p:set>
                                      <p:cBhvr>
                                        <p:cTn dur="1" fill="hold">
                                          <p:stCondLst>
                                            <p:cond delay="0"/>
                                          </p:stCondLst>
                                        </p:cTn>
                                        <p:tgtEl>
                                          <p:spTgt spid="300"/>
                                        </p:tgtEl>
                                        <p:attrNameLst>
                                          <p:attrName>style.visibility</p:attrName>
                                        </p:attrNameLst>
                                      </p:cBhvr>
                                      <p:to>
                                        <p:strVal val="visible"/>
                                      </p:to>
                                    </p:set>
                                    <p:animEffect filter="fade" transition="in">
                                      <p:cBhvr>
                                        <p:cTn dur="500"/>
                                        <p:tgtEl>
                                          <p:spTgt spid="300"/>
                                        </p:tgtEl>
                                      </p:cBhvr>
                                    </p:animEffect>
                                  </p:childTnLst>
                                </p:cTn>
                              </p:par>
                              <p:par>
                                <p:cTn fill="hold" nodeType="withEffect" presetClass="entr" presetID="10" presetSubtype="0">
                                  <p:stCondLst>
                                    <p:cond delay="0"/>
                                  </p:stCondLst>
                                  <p:childTnLst>
                                    <p:set>
                                      <p:cBhvr>
                                        <p:cTn dur="1" fill="hold">
                                          <p:stCondLst>
                                            <p:cond delay="0"/>
                                          </p:stCondLst>
                                        </p:cTn>
                                        <p:tgtEl>
                                          <p:spTgt spid="301"/>
                                        </p:tgtEl>
                                        <p:attrNameLst>
                                          <p:attrName>style.visibility</p:attrName>
                                        </p:attrNameLst>
                                      </p:cBhvr>
                                      <p:to>
                                        <p:strVal val="visible"/>
                                      </p:to>
                                    </p:set>
                                    <p:animEffect filter="fade" transition="in">
                                      <p:cBhvr>
                                        <p:cTn dur="500"/>
                                        <p:tgtEl>
                                          <p:spTgt spid="301"/>
                                        </p:tgtEl>
                                      </p:cBhvr>
                                    </p:animEffect>
                                  </p:childTnLst>
                                </p:cTn>
                              </p:par>
                              <p:par>
                                <p:cTn fill="hold" nodeType="withEffect" presetClass="entr" presetID="10" presetSubtype="0">
                                  <p:stCondLst>
                                    <p:cond delay="0"/>
                                  </p:stCondLst>
                                  <p:childTnLst>
                                    <p:set>
                                      <p:cBhvr>
                                        <p:cTn dur="1" fill="hold">
                                          <p:stCondLst>
                                            <p:cond delay="0"/>
                                          </p:stCondLst>
                                        </p:cTn>
                                        <p:tgtEl>
                                          <p:spTgt spid="302"/>
                                        </p:tgtEl>
                                        <p:attrNameLst>
                                          <p:attrName>style.visibility</p:attrName>
                                        </p:attrNameLst>
                                      </p:cBhvr>
                                      <p:to>
                                        <p:strVal val="visible"/>
                                      </p:to>
                                    </p:set>
                                    <p:animEffect filter="fade" transition="in">
                                      <p:cBhvr>
                                        <p:cTn dur="500"/>
                                        <p:tgtEl>
                                          <p:spTgt spid="302"/>
                                        </p:tgtEl>
                                      </p:cBhvr>
                                    </p:animEffect>
                                  </p:childTnLst>
                                </p:cTn>
                              </p:par>
                              <p:par>
                                <p:cTn fill="hold" nodeType="with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500"/>
                                        <p:tgtEl>
                                          <p:spTgt spid="303"/>
                                        </p:tgtEl>
                                      </p:cBhvr>
                                    </p:animEffect>
                                  </p:childTnLst>
                                </p:cTn>
                              </p:par>
                              <p:par>
                                <p:cTn fill="hold" nodeType="withEffect" presetClass="entr" presetID="10" presetSubtype="0">
                                  <p:stCondLst>
                                    <p:cond delay="0"/>
                                  </p:stCondLst>
                                  <p:childTnLst>
                                    <p:set>
                                      <p:cBhvr>
                                        <p:cTn dur="1" fill="hold">
                                          <p:stCondLst>
                                            <p:cond delay="0"/>
                                          </p:stCondLst>
                                        </p:cTn>
                                        <p:tgtEl>
                                          <p:spTgt spid="304"/>
                                        </p:tgtEl>
                                        <p:attrNameLst>
                                          <p:attrName>style.visibility</p:attrName>
                                        </p:attrNameLst>
                                      </p:cBhvr>
                                      <p:to>
                                        <p:strVal val="visible"/>
                                      </p:to>
                                    </p:set>
                                    <p:animEffect filter="fade" transition="in">
                                      <p:cBhvr>
                                        <p:cTn dur="500"/>
                                        <p:tgtEl>
                                          <p:spTgt spid="304"/>
                                        </p:tgtEl>
                                      </p:cBhvr>
                                    </p:animEffect>
                                  </p:childTnLst>
                                </p:cTn>
                              </p:par>
                              <p:par>
                                <p:cTn fill="hold" nodeType="withEffect" presetClass="entr" presetID="10" presetSubtype="0">
                                  <p:stCondLst>
                                    <p:cond delay="0"/>
                                  </p:stCondLst>
                                  <p:childTnLst>
                                    <p:set>
                                      <p:cBhvr>
                                        <p:cTn dur="1" fill="hold">
                                          <p:stCondLst>
                                            <p:cond delay="0"/>
                                          </p:stCondLst>
                                        </p:cTn>
                                        <p:tgtEl>
                                          <p:spTgt spid="305"/>
                                        </p:tgtEl>
                                        <p:attrNameLst>
                                          <p:attrName>style.visibility</p:attrName>
                                        </p:attrNameLst>
                                      </p:cBhvr>
                                      <p:to>
                                        <p:strVal val="visible"/>
                                      </p:to>
                                    </p:set>
                                    <p:animEffect filter="fade" transition="in">
                                      <p:cBhvr>
                                        <p:cTn dur="500"/>
                                        <p:tgtEl>
                                          <p:spTgt spid="305"/>
                                        </p:tgtEl>
                                      </p:cBhvr>
                                    </p:animEffect>
                                  </p:childTnLst>
                                </p:cTn>
                              </p:par>
                              <p:par>
                                <p:cTn fill="hold" nodeType="withEffect" presetClass="entr" presetID="10" presetSubtype="0">
                                  <p:stCondLst>
                                    <p:cond delay="0"/>
                                  </p:stCondLst>
                                  <p:childTnLst>
                                    <p:set>
                                      <p:cBhvr>
                                        <p:cTn dur="1" fill="hold">
                                          <p:stCondLst>
                                            <p:cond delay="0"/>
                                          </p:stCondLst>
                                        </p:cTn>
                                        <p:tgtEl>
                                          <p:spTgt spid="306"/>
                                        </p:tgtEl>
                                        <p:attrNameLst>
                                          <p:attrName>style.visibility</p:attrName>
                                        </p:attrNameLst>
                                      </p:cBhvr>
                                      <p:to>
                                        <p:strVal val="visible"/>
                                      </p:to>
                                    </p:set>
                                    <p:animEffect filter="fade" transition="in">
                                      <p:cBhvr>
                                        <p:cTn dur="500"/>
                                        <p:tgtEl>
                                          <p:spTgt spid="306"/>
                                        </p:tgtEl>
                                      </p:cBhvr>
                                    </p:animEffect>
                                  </p:childTnLst>
                                </p:cTn>
                              </p:par>
                              <p:par>
                                <p:cTn fill="hold" nodeType="withEffect" presetClass="entr" presetID="10" presetSubtype="0">
                                  <p:stCondLst>
                                    <p:cond delay="0"/>
                                  </p:stCondLst>
                                  <p:childTnLst>
                                    <p:set>
                                      <p:cBhvr>
                                        <p:cTn dur="1" fill="hold">
                                          <p:stCondLst>
                                            <p:cond delay="0"/>
                                          </p:stCondLst>
                                        </p:cTn>
                                        <p:tgtEl>
                                          <p:spTgt spid="307"/>
                                        </p:tgtEl>
                                        <p:attrNameLst>
                                          <p:attrName>style.visibility</p:attrName>
                                        </p:attrNameLst>
                                      </p:cBhvr>
                                      <p:to>
                                        <p:strVal val="visible"/>
                                      </p:to>
                                    </p:set>
                                    <p:animEffect filter="fade" transition="in">
                                      <p:cBhvr>
                                        <p:cTn dur="500"/>
                                        <p:tgtEl>
                                          <p:spTgt spid="307"/>
                                        </p:tgtEl>
                                      </p:cBhvr>
                                    </p:animEffect>
                                  </p:childTnLst>
                                </p:cTn>
                              </p:par>
                              <p:par>
                                <p:cTn fill="hold" nodeType="withEffect" presetClass="entr" presetID="10" presetSubtype="0">
                                  <p:stCondLst>
                                    <p:cond delay="0"/>
                                  </p:stCondLst>
                                  <p:childTnLst>
                                    <p:set>
                                      <p:cBhvr>
                                        <p:cTn dur="1" fill="hold">
                                          <p:stCondLst>
                                            <p:cond delay="0"/>
                                          </p:stCondLst>
                                        </p:cTn>
                                        <p:tgtEl>
                                          <p:spTgt spid="308"/>
                                        </p:tgtEl>
                                        <p:attrNameLst>
                                          <p:attrName>style.visibility</p:attrName>
                                        </p:attrNameLst>
                                      </p:cBhvr>
                                      <p:to>
                                        <p:strVal val="visible"/>
                                      </p:to>
                                    </p:set>
                                    <p:animEffect filter="fade" transition="in">
                                      <p:cBhvr>
                                        <p:cTn dur="500"/>
                                        <p:tgtEl>
                                          <p:spTgt spid="308"/>
                                        </p:tgtEl>
                                      </p:cBhvr>
                                    </p:animEffect>
                                  </p:childTnLst>
                                </p:cTn>
                              </p:par>
                              <p:par>
                                <p:cTn fill="hold" nodeType="withEffect" presetClass="entr" presetID="10" presetSubtype="0">
                                  <p:stCondLst>
                                    <p:cond delay="0"/>
                                  </p:stCondLst>
                                  <p:childTnLst>
                                    <p:set>
                                      <p:cBhvr>
                                        <p:cTn dur="1" fill="hold">
                                          <p:stCondLst>
                                            <p:cond delay="0"/>
                                          </p:stCondLst>
                                        </p:cTn>
                                        <p:tgtEl>
                                          <p:spTgt spid="309"/>
                                        </p:tgtEl>
                                        <p:attrNameLst>
                                          <p:attrName>style.visibility</p:attrName>
                                        </p:attrNameLst>
                                      </p:cBhvr>
                                      <p:to>
                                        <p:strVal val="visible"/>
                                      </p:to>
                                    </p:set>
                                    <p:animEffect filter="fade" transition="in">
                                      <p:cBhvr>
                                        <p:cTn dur="500"/>
                                        <p:tgtEl>
                                          <p:spTgt spid="309"/>
                                        </p:tgtEl>
                                      </p:cBhvr>
                                    </p:animEffect>
                                  </p:childTnLst>
                                </p:cTn>
                              </p:par>
                              <p:par>
                                <p:cTn fill="hold" nodeType="withEffect" presetClass="entr" presetID="10" presetSubtype="0">
                                  <p:stCondLst>
                                    <p:cond delay="0"/>
                                  </p:stCondLst>
                                  <p:childTnLst>
                                    <p:set>
                                      <p:cBhvr>
                                        <p:cTn dur="1" fill="hold">
                                          <p:stCondLst>
                                            <p:cond delay="0"/>
                                          </p:stCondLst>
                                        </p:cTn>
                                        <p:tgtEl>
                                          <p:spTgt spid="310"/>
                                        </p:tgtEl>
                                        <p:attrNameLst>
                                          <p:attrName>style.visibility</p:attrName>
                                        </p:attrNameLst>
                                      </p:cBhvr>
                                      <p:to>
                                        <p:strVal val="visible"/>
                                      </p:to>
                                    </p:set>
                                    <p:animEffect filter="fade" transition="in">
                                      <p:cBhvr>
                                        <p:cTn dur="500"/>
                                        <p:tgtEl>
                                          <p:spTgt spid="310"/>
                                        </p:tgtEl>
                                      </p:cBhvr>
                                    </p:animEffect>
                                  </p:childTnLst>
                                </p:cTn>
                              </p:par>
                              <p:par>
                                <p:cTn fill="hold" nodeType="withEffect" presetClass="entr" presetID="10" presetSubtype="0">
                                  <p:stCondLst>
                                    <p:cond delay="0"/>
                                  </p:stCondLst>
                                  <p:childTnLst>
                                    <p:set>
                                      <p:cBhvr>
                                        <p:cTn dur="1" fill="hold">
                                          <p:stCondLst>
                                            <p:cond delay="0"/>
                                          </p:stCondLst>
                                        </p:cTn>
                                        <p:tgtEl>
                                          <p:spTgt spid="311"/>
                                        </p:tgtEl>
                                        <p:attrNameLst>
                                          <p:attrName>style.visibility</p:attrName>
                                        </p:attrNameLst>
                                      </p:cBhvr>
                                      <p:to>
                                        <p:strVal val="visible"/>
                                      </p:to>
                                    </p:set>
                                    <p:animEffect filter="fade" transition="in">
                                      <p:cBhvr>
                                        <p:cTn dur="500"/>
                                        <p:tgtEl>
                                          <p:spTgt spid="311"/>
                                        </p:tgtEl>
                                      </p:cBhvr>
                                    </p:animEffect>
                                  </p:childTnLst>
                                </p:cTn>
                              </p:par>
                              <p:par>
                                <p:cTn fill="hold" nodeType="withEffect" presetClass="entr" presetID="10" presetSubtype="0">
                                  <p:stCondLst>
                                    <p:cond delay="0"/>
                                  </p:stCondLst>
                                  <p:childTnLst>
                                    <p:set>
                                      <p:cBhvr>
                                        <p:cTn dur="1" fill="hold">
                                          <p:stCondLst>
                                            <p:cond delay="0"/>
                                          </p:stCondLst>
                                        </p:cTn>
                                        <p:tgtEl>
                                          <p:spTgt spid="312"/>
                                        </p:tgtEl>
                                        <p:attrNameLst>
                                          <p:attrName>style.visibility</p:attrName>
                                        </p:attrNameLst>
                                      </p:cBhvr>
                                      <p:to>
                                        <p:strVal val="visible"/>
                                      </p:to>
                                    </p:set>
                                    <p:animEffect filter="fade" transition="in">
                                      <p:cBhvr>
                                        <p:cTn dur="500"/>
                                        <p:tgtEl>
                                          <p:spTgt spid="312"/>
                                        </p:tgtEl>
                                      </p:cBhvr>
                                    </p:animEffect>
                                  </p:childTnLst>
                                </p:cTn>
                              </p:par>
                              <p:par>
                                <p:cTn fill="hold" nodeType="withEffect" presetClass="entr" presetID="10" presetSubtype="0">
                                  <p:stCondLst>
                                    <p:cond delay="0"/>
                                  </p:stCondLst>
                                  <p:childTnLst>
                                    <p:set>
                                      <p:cBhvr>
                                        <p:cTn dur="1" fill="hold">
                                          <p:stCondLst>
                                            <p:cond delay="0"/>
                                          </p:stCondLst>
                                        </p:cTn>
                                        <p:tgtEl>
                                          <p:spTgt spid="313"/>
                                        </p:tgtEl>
                                        <p:attrNameLst>
                                          <p:attrName>style.visibility</p:attrName>
                                        </p:attrNameLst>
                                      </p:cBhvr>
                                      <p:to>
                                        <p:strVal val="visible"/>
                                      </p:to>
                                    </p:set>
                                    <p:animEffect filter="fade" transition="in">
                                      <p:cBhvr>
                                        <p:cTn dur="500"/>
                                        <p:tgtEl>
                                          <p:spTgt spid="313"/>
                                        </p:tgtEl>
                                      </p:cBhvr>
                                    </p:animEffect>
                                  </p:childTnLst>
                                </p:cTn>
                              </p:par>
                              <p:par>
                                <p:cTn fill="hold" nodeType="withEffect" presetClass="entr" presetID="10" presetSubtype="0">
                                  <p:stCondLst>
                                    <p:cond delay="0"/>
                                  </p:stCondLst>
                                  <p:childTnLst>
                                    <p:set>
                                      <p:cBhvr>
                                        <p:cTn dur="1" fill="hold">
                                          <p:stCondLst>
                                            <p:cond delay="0"/>
                                          </p:stCondLst>
                                        </p:cTn>
                                        <p:tgtEl>
                                          <p:spTgt spid="314"/>
                                        </p:tgtEl>
                                        <p:attrNameLst>
                                          <p:attrName>style.visibility</p:attrName>
                                        </p:attrNameLst>
                                      </p:cBhvr>
                                      <p:to>
                                        <p:strVal val="visible"/>
                                      </p:to>
                                    </p:set>
                                    <p:animEffect filter="fade" transition="in">
                                      <p:cBhvr>
                                        <p:cTn dur="500"/>
                                        <p:tgtEl>
                                          <p:spTgt spid="314"/>
                                        </p:tgtEl>
                                      </p:cBhvr>
                                    </p:animEffect>
                                  </p:childTnLst>
                                </p:cTn>
                              </p:par>
                              <p:par>
                                <p:cTn fill="hold" nodeType="withEffect" presetClass="entr" presetID="10" presetSubtype="0">
                                  <p:stCondLst>
                                    <p:cond delay="0"/>
                                  </p:stCondLst>
                                  <p:childTnLst>
                                    <p:set>
                                      <p:cBhvr>
                                        <p:cTn dur="1" fill="hold">
                                          <p:stCondLst>
                                            <p:cond delay="0"/>
                                          </p:stCondLst>
                                        </p:cTn>
                                        <p:tgtEl>
                                          <p:spTgt spid="315"/>
                                        </p:tgtEl>
                                        <p:attrNameLst>
                                          <p:attrName>style.visibility</p:attrName>
                                        </p:attrNameLst>
                                      </p:cBhvr>
                                      <p:to>
                                        <p:strVal val="visible"/>
                                      </p:to>
                                    </p:set>
                                    <p:animEffect filter="fade" transition="in">
                                      <p:cBhvr>
                                        <p:cTn dur="500"/>
                                        <p:tgtEl>
                                          <p:spTgt spid="3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321" name="Shape 321"/>
        <p:cNvGrpSpPr/>
        <p:nvPr/>
      </p:nvGrpSpPr>
      <p:grpSpPr>
        <a:xfrm>
          <a:off x="0" y="0"/>
          <a:ext cx="0" cy="0"/>
          <a:chOff x="0" y="0"/>
          <a:chExt cx="0" cy="0"/>
        </a:xfrm>
      </p:grpSpPr>
      <p:sp>
        <p:nvSpPr>
          <p:cNvPr id="322" name="Google Shape;322;p14"/>
          <p:cNvSpPr/>
          <p:nvPr/>
        </p:nvSpPr>
        <p:spPr>
          <a:xfrm>
            <a:off x="0" y="0"/>
            <a:ext cx="9144000" cy="640080"/>
          </a:xfrm>
          <a:prstGeom prst="rect">
            <a:avLst/>
          </a:prstGeom>
          <a:solidFill>
            <a:srgbClr val="2C3E50"/>
          </a:solidFill>
          <a:ln cap="flat" cmpd="sng" w="12700">
            <a:solidFill>
              <a:srgbClr val="2C3E5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3" name="Google Shape;323;p14"/>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4" name="Google Shape;324;p14"/>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Adaptations for Miss E </a:t>
            </a:r>
            <a:endParaRPr sz="2600">
              <a:solidFill>
                <a:schemeClr val="dk1"/>
              </a:solidFill>
              <a:latin typeface="Calibri"/>
              <a:ea typeface="Calibri"/>
              <a:cs typeface="Calibri"/>
              <a:sym typeface="Calibri"/>
            </a:endParaRPr>
          </a:p>
        </p:txBody>
      </p:sp>
      <p:sp>
        <p:nvSpPr>
          <p:cNvPr id="325" name="Google Shape;325;p14"/>
          <p:cNvSpPr/>
          <p:nvPr/>
        </p:nvSpPr>
        <p:spPr>
          <a:xfrm>
            <a:off x="274320" y="804672"/>
            <a:ext cx="8595360" cy="502920"/>
          </a:xfrm>
          <a:prstGeom prst="rect">
            <a:avLst/>
          </a:prstGeom>
          <a:solidFill>
            <a:srgbClr val="B2DFE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6" name="Google Shape;326;p14"/>
          <p:cNvSpPr/>
          <p:nvPr/>
        </p:nvSpPr>
        <p:spPr>
          <a:xfrm>
            <a:off x="457200" y="804672"/>
            <a:ext cx="82296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200"/>
              <a:buFont typeface="Calibri"/>
              <a:buNone/>
            </a:pPr>
            <a:r>
              <a:rPr i="1" lang="en-US" sz="1200">
                <a:solidFill>
                  <a:srgbClr val="0D5C63"/>
                </a:solidFill>
                <a:latin typeface="Calibri"/>
                <a:ea typeface="Calibri"/>
                <a:cs typeface="Calibri"/>
                <a:sym typeface="Calibri"/>
              </a:rPr>
              <a:t>The following adaptations were made to honor Miss E’s multiple identities, lived experience, and family's cultural values </a:t>
            </a:r>
            <a:endParaRPr sz="1200">
              <a:solidFill>
                <a:schemeClr val="dk1"/>
              </a:solidFill>
              <a:latin typeface="Calibri"/>
              <a:ea typeface="Calibri"/>
              <a:cs typeface="Calibri"/>
              <a:sym typeface="Calibri"/>
            </a:endParaRPr>
          </a:p>
        </p:txBody>
      </p:sp>
      <p:sp>
        <p:nvSpPr>
          <p:cNvPr id="327" name="Google Shape;327;p14"/>
          <p:cNvSpPr/>
          <p:nvPr/>
        </p:nvSpPr>
        <p:spPr>
          <a:xfrm>
            <a:off x="274320" y="1417320"/>
            <a:ext cx="8595360" cy="640080"/>
          </a:xfrm>
          <a:prstGeom prst="rect">
            <a:avLst/>
          </a:prstGeom>
          <a:solidFill>
            <a:srgbClr val="FFFFFF"/>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8" name="Google Shape;328;p14"/>
          <p:cNvSpPr/>
          <p:nvPr/>
        </p:nvSpPr>
        <p:spPr>
          <a:xfrm>
            <a:off x="274320" y="1417320"/>
            <a:ext cx="1645920" cy="640080"/>
          </a:xfrm>
          <a:prstGeom prst="rect">
            <a:avLst/>
          </a:prstGeom>
          <a:solidFill>
            <a:srgbClr val="7B4F2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9" name="Google Shape;329;p14"/>
          <p:cNvSpPr/>
          <p:nvPr/>
        </p:nvSpPr>
        <p:spPr>
          <a:xfrm>
            <a:off x="320040" y="1417320"/>
            <a:ext cx="155448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Language &amp; Framing</a:t>
            </a:r>
            <a:endParaRPr sz="1000">
              <a:solidFill>
                <a:schemeClr val="dk1"/>
              </a:solidFill>
              <a:latin typeface="Calibri"/>
              <a:ea typeface="Calibri"/>
              <a:cs typeface="Calibri"/>
              <a:sym typeface="Calibri"/>
            </a:endParaRPr>
          </a:p>
        </p:txBody>
      </p:sp>
      <p:sp>
        <p:nvSpPr>
          <p:cNvPr id="330" name="Google Shape;330;p14"/>
          <p:cNvSpPr/>
          <p:nvPr/>
        </p:nvSpPr>
        <p:spPr>
          <a:xfrm>
            <a:off x="2057400" y="1481328"/>
            <a:ext cx="667512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i="1" lang="en-US" sz="1000">
                <a:solidFill>
                  <a:srgbClr val="2C3E50"/>
                </a:solidFill>
                <a:latin typeface="Calibri"/>
                <a:ea typeface="Calibri"/>
                <a:cs typeface="Calibri"/>
                <a:sym typeface="Calibri"/>
              </a:rPr>
              <a:t>Avoided pathologizing framing; sensitivity to patient aggressive behaviors conceptualized as defiance; ”trauma survivor” versus “trauma victim”  </a:t>
            </a:r>
            <a:endParaRPr sz="1000">
              <a:solidFill>
                <a:schemeClr val="dk1"/>
              </a:solidFill>
              <a:latin typeface="Calibri"/>
              <a:ea typeface="Calibri"/>
              <a:cs typeface="Calibri"/>
              <a:sym typeface="Calibri"/>
            </a:endParaRPr>
          </a:p>
        </p:txBody>
      </p:sp>
      <p:sp>
        <p:nvSpPr>
          <p:cNvPr id="331" name="Google Shape;331;p14"/>
          <p:cNvSpPr/>
          <p:nvPr/>
        </p:nvSpPr>
        <p:spPr>
          <a:xfrm>
            <a:off x="274320" y="2148840"/>
            <a:ext cx="8595360" cy="640080"/>
          </a:xfrm>
          <a:prstGeom prst="rect">
            <a:avLst/>
          </a:prstGeom>
          <a:solidFill>
            <a:srgbClr val="F0EDE8"/>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2" name="Google Shape;332;p14"/>
          <p:cNvSpPr/>
          <p:nvPr/>
        </p:nvSpPr>
        <p:spPr>
          <a:xfrm>
            <a:off x="274320" y="2148840"/>
            <a:ext cx="1645920" cy="640080"/>
          </a:xfrm>
          <a:prstGeom prst="rect">
            <a:avLst/>
          </a:prstGeom>
          <a:solidFill>
            <a:srgbClr val="7B4F2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3" name="Google Shape;333;p14"/>
          <p:cNvSpPr/>
          <p:nvPr/>
        </p:nvSpPr>
        <p:spPr>
          <a:xfrm>
            <a:off x="320040" y="2148840"/>
            <a:ext cx="155448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Neurodiversity</a:t>
            </a:r>
            <a:endParaRPr sz="1000">
              <a:solidFill>
                <a:schemeClr val="dk1"/>
              </a:solidFill>
              <a:latin typeface="Calibri"/>
              <a:ea typeface="Calibri"/>
              <a:cs typeface="Calibri"/>
              <a:sym typeface="Calibri"/>
            </a:endParaRPr>
          </a:p>
        </p:txBody>
      </p:sp>
      <p:sp>
        <p:nvSpPr>
          <p:cNvPr id="334" name="Google Shape;334;p14"/>
          <p:cNvSpPr/>
          <p:nvPr/>
        </p:nvSpPr>
        <p:spPr>
          <a:xfrm>
            <a:off x="2057400" y="2212848"/>
            <a:ext cx="667512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i="1" lang="en-US" sz="1000">
                <a:solidFill>
                  <a:srgbClr val="2C3E50"/>
                </a:solidFill>
                <a:latin typeface="Calibri"/>
                <a:ea typeface="Calibri"/>
                <a:cs typeface="Calibri"/>
                <a:sym typeface="Calibri"/>
              </a:rPr>
              <a:t>Contextualized anxiety/depression within autism symptoms (e.g., sensory sensitivity, difficulty with transitions), provided evaluation referral </a:t>
            </a:r>
            <a:endParaRPr sz="1000">
              <a:solidFill>
                <a:schemeClr val="dk1"/>
              </a:solidFill>
              <a:latin typeface="Calibri"/>
              <a:ea typeface="Calibri"/>
              <a:cs typeface="Calibri"/>
              <a:sym typeface="Calibri"/>
            </a:endParaRPr>
          </a:p>
        </p:txBody>
      </p:sp>
      <p:sp>
        <p:nvSpPr>
          <p:cNvPr id="335" name="Google Shape;335;p14"/>
          <p:cNvSpPr/>
          <p:nvPr/>
        </p:nvSpPr>
        <p:spPr>
          <a:xfrm>
            <a:off x="274320" y="2880360"/>
            <a:ext cx="8595360" cy="640080"/>
          </a:xfrm>
          <a:prstGeom prst="rect">
            <a:avLst/>
          </a:prstGeom>
          <a:solidFill>
            <a:srgbClr val="FFFFFF"/>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6" name="Google Shape;336;p14"/>
          <p:cNvSpPr/>
          <p:nvPr/>
        </p:nvSpPr>
        <p:spPr>
          <a:xfrm>
            <a:off x="274320" y="2880360"/>
            <a:ext cx="1645920" cy="640080"/>
          </a:xfrm>
          <a:prstGeom prst="rect">
            <a:avLst/>
          </a:prstGeom>
          <a:solidFill>
            <a:srgbClr val="7B4F2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7" name="Google Shape;337;p14"/>
          <p:cNvSpPr/>
          <p:nvPr/>
        </p:nvSpPr>
        <p:spPr>
          <a:xfrm>
            <a:off x="320040" y="2880360"/>
            <a:ext cx="155448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Outcome Monitoring</a:t>
            </a:r>
            <a:endParaRPr sz="1000">
              <a:solidFill>
                <a:schemeClr val="dk1"/>
              </a:solidFill>
              <a:latin typeface="Calibri"/>
              <a:ea typeface="Calibri"/>
              <a:cs typeface="Calibri"/>
              <a:sym typeface="Calibri"/>
            </a:endParaRPr>
          </a:p>
        </p:txBody>
      </p:sp>
      <p:sp>
        <p:nvSpPr>
          <p:cNvPr id="338" name="Google Shape;338;p14"/>
          <p:cNvSpPr/>
          <p:nvPr/>
        </p:nvSpPr>
        <p:spPr>
          <a:xfrm>
            <a:off x="2057400" y="2944368"/>
            <a:ext cx="667512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i="1" lang="en-US" sz="1000">
                <a:solidFill>
                  <a:srgbClr val="2C3E50"/>
                </a:solidFill>
                <a:latin typeface="Calibri"/>
                <a:ea typeface="Calibri"/>
                <a:cs typeface="Calibri"/>
                <a:sym typeface="Calibri"/>
              </a:rPr>
              <a:t>Utilized outcome monitoring tools (i.e., PHQ-9, GAD-7) every few sessions due to patient history of difficulty feeling comfortable with previous therapists and to foster destigmatization of suicidal ideation; also utilized Cultural Formulation Interview (CFI) </a:t>
            </a:r>
            <a:endParaRPr sz="1000">
              <a:solidFill>
                <a:schemeClr val="dk1"/>
              </a:solidFill>
              <a:latin typeface="Calibri"/>
              <a:ea typeface="Calibri"/>
              <a:cs typeface="Calibri"/>
              <a:sym typeface="Calibri"/>
            </a:endParaRPr>
          </a:p>
        </p:txBody>
      </p:sp>
      <p:sp>
        <p:nvSpPr>
          <p:cNvPr id="339" name="Google Shape;339;p14"/>
          <p:cNvSpPr/>
          <p:nvPr/>
        </p:nvSpPr>
        <p:spPr>
          <a:xfrm>
            <a:off x="274320" y="3611880"/>
            <a:ext cx="8595360" cy="640080"/>
          </a:xfrm>
          <a:prstGeom prst="rect">
            <a:avLst/>
          </a:prstGeom>
          <a:solidFill>
            <a:srgbClr val="F0EDE8"/>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0" name="Google Shape;340;p14"/>
          <p:cNvSpPr/>
          <p:nvPr/>
        </p:nvSpPr>
        <p:spPr>
          <a:xfrm>
            <a:off x="274320" y="3611880"/>
            <a:ext cx="1645920" cy="640080"/>
          </a:xfrm>
          <a:prstGeom prst="rect">
            <a:avLst/>
          </a:prstGeom>
          <a:solidFill>
            <a:srgbClr val="7B4F2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1" name="Google Shape;341;p14"/>
          <p:cNvSpPr/>
          <p:nvPr/>
        </p:nvSpPr>
        <p:spPr>
          <a:xfrm>
            <a:off x="320040" y="3611880"/>
            <a:ext cx="155448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Body Image</a:t>
            </a:r>
            <a:endParaRPr sz="1000">
              <a:solidFill>
                <a:schemeClr val="dk1"/>
              </a:solidFill>
              <a:latin typeface="Calibri"/>
              <a:ea typeface="Calibri"/>
              <a:cs typeface="Calibri"/>
              <a:sym typeface="Calibri"/>
            </a:endParaRPr>
          </a:p>
        </p:txBody>
      </p:sp>
      <p:sp>
        <p:nvSpPr>
          <p:cNvPr id="342" name="Google Shape;342;p14"/>
          <p:cNvSpPr/>
          <p:nvPr/>
        </p:nvSpPr>
        <p:spPr>
          <a:xfrm>
            <a:off x="2057400" y="3675888"/>
            <a:ext cx="667512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i="1" lang="en-US" sz="1000">
                <a:solidFill>
                  <a:srgbClr val="2C3E50"/>
                </a:solidFill>
                <a:latin typeface="Calibri"/>
                <a:ea typeface="Calibri"/>
                <a:cs typeface="Calibri"/>
                <a:sym typeface="Calibri"/>
              </a:rPr>
              <a:t>Connected patient’s low self-esteem with history of bullying and body image struggles; plan to add in mirror exposures </a:t>
            </a:r>
            <a:endParaRPr sz="1000">
              <a:solidFill>
                <a:schemeClr val="dk1"/>
              </a:solidFill>
              <a:latin typeface="Calibri"/>
              <a:ea typeface="Calibri"/>
              <a:cs typeface="Calibri"/>
              <a:sym typeface="Calibri"/>
            </a:endParaRPr>
          </a:p>
        </p:txBody>
      </p:sp>
      <p:sp>
        <p:nvSpPr>
          <p:cNvPr id="343" name="Google Shape;343;p14"/>
          <p:cNvSpPr/>
          <p:nvPr/>
        </p:nvSpPr>
        <p:spPr>
          <a:xfrm>
            <a:off x="274320" y="4343400"/>
            <a:ext cx="8595360" cy="640080"/>
          </a:xfrm>
          <a:prstGeom prst="rect">
            <a:avLst/>
          </a:prstGeom>
          <a:solidFill>
            <a:srgbClr val="FFFFFF"/>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4" name="Google Shape;344;p14"/>
          <p:cNvSpPr/>
          <p:nvPr/>
        </p:nvSpPr>
        <p:spPr>
          <a:xfrm>
            <a:off x="274320" y="4343400"/>
            <a:ext cx="1645920" cy="640080"/>
          </a:xfrm>
          <a:prstGeom prst="rect">
            <a:avLst/>
          </a:prstGeom>
          <a:solidFill>
            <a:srgbClr val="7B4F2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5" name="Google Shape;345;p14"/>
          <p:cNvSpPr/>
          <p:nvPr/>
        </p:nvSpPr>
        <p:spPr>
          <a:xfrm>
            <a:off x="320040" y="4343400"/>
            <a:ext cx="155448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Family Involvement</a:t>
            </a:r>
            <a:endParaRPr sz="1000">
              <a:solidFill>
                <a:schemeClr val="dk1"/>
              </a:solidFill>
              <a:latin typeface="Calibri"/>
              <a:ea typeface="Calibri"/>
              <a:cs typeface="Calibri"/>
              <a:sym typeface="Calibri"/>
            </a:endParaRPr>
          </a:p>
        </p:txBody>
      </p:sp>
      <p:sp>
        <p:nvSpPr>
          <p:cNvPr id="346" name="Google Shape;346;p14"/>
          <p:cNvSpPr/>
          <p:nvPr/>
        </p:nvSpPr>
        <p:spPr>
          <a:xfrm>
            <a:off x="2057400" y="4407408"/>
            <a:ext cx="667512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000"/>
              <a:buFont typeface="Calibri"/>
              <a:buNone/>
            </a:pPr>
            <a:r>
              <a:rPr i="1" lang="en-US" sz="1000">
                <a:solidFill>
                  <a:srgbClr val="2C3E50"/>
                </a:solidFill>
                <a:latin typeface="Calibri"/>
                <a:ea typeface="Calibri"/>
                <a:cs typeface="Calibri"/>
                <a:sym typeface="Calibri"/>
              </a:rPr>
              <a:t>Ended every session with mother, had family therapy session and will continue to as needed, respected patient’s request to not have brother partake in family therapy </a:t>
            </a:r>
            <a:endParaRPr sz="10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3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4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351" name="Shape 351"/>
        <p:cNvGrpSpPr/>
        <p:nvPr/>
      </p:nvGrpSpPr>
      <p:grpSpPr>
        <a:xfrm>
          <a:off x="0" y="0"/>
          <a:ext cx="0" cy="0"/>
          <a:chOff x="0" y="0"/>
          <a:chExt cx="0" cy="0"/>
        </a:xfrm>
      </p:grpSpPr>
      <p:sp>
        <p:nvSpPr>
          <p:cNvPr id="352" name="Google Shape;352;p15"/>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3" name="Google Shape;353;p15"/>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4" name="Google Shape;354;p15"/>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Discussion Questions</a:t>
            </a:r>
            <a:endParaRPr sz="2600">
              <a:solidFill>
                <a:schemeClr val="dk1"/>
              </a:solidFill>
              <a:latin typeface="Calibri"/>
              <a:ea typeface="Calibri"/>
              <a:cs typeface="Calibri"/>
              <a:sym typeface="Calibri"/>
            </a:endParaRPr>
          </a:p>
        </p:txBody>
      </p:sp>
      <p:sp>
        <p:nvSpPr>
          <p:cNvPr id="355" name="Google Shape;355;p15"/>
          <p:cNvSpPr/>
          <p:nvPr/>
        </p:nvSpPr>
        <p:spPr>
          <a:xfrm>
            <a:off x="274320" y="896112"/>
            <a:ext cx="8595360" cy="713232"/>
          </a:xfrm>
          <a:prstGeom prst="rect">
            <a:avLst/>
          </a:prstGeom>
          <a:solidFill>
            <a:srgbClr val="FFFFFF"/>
          </a:solidFill>
          <a:ln>
            <a:noFill/>
          </a:ln>
          <a:effectLst>
            <a:outerShdw blurRad="63500" rotWithShape="0" algn="bl" dir="8100000" dist="25400">
              <a:srgbClr val="000000">
                <a:alpha val="9019"/>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6" name="Google Shape;356;p15"/>
          <p:cNvSpPr/>
          <p:nvPr/>
        </p:nvSpPr>
        <p:spPr>
          <a:xfrm>
            <a:off x="365760" y="1051560"/>
            <a:ext cx="402336" cy="402336"/>
          </a:xfrm>
          <a:prstGeom prst="ellipse">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7" name="Google Shape;357;p15"/>
          <p:cNvSpPr/>
          <p:nvPr/>
        </p:nvSpPr>
        <p:spPr>
          <a:xfrm>
            <a:off x="365760" y="1051560"/>
            <a:ext cx="402336" cy="402336"/>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1</a:t>
            </a:r>
            <a:endParaRPr sz="1300">
              <a:solidFill>
                <a:schemeClr val="dk1"/>
              </a:solidFill>
              <a:latin typeface="Calibri"/>
              <a:ea typeface="Calibri"/>
              <a:cs typeface="Calibri"/>
              <a:sym typeface="Calibri"/>
            </a:endParaRPr>
          </a:p>
        </p:txBody>
      </p:sp>
      <p:sp>
        <p:nvSpPr>
          <p:cNvPr id="358" name="Google Shape;358;p15"/>
          <p:cNvSpPr/>
          <p:nvPr/>
        </p:nvSpPr>
        <p:spPr>
          <a:xfrm>
            <a:off x="914400" y="987552"/>
            <a:ext cx="7772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200"/>
              <a:buFont typeface="Calibri"/>
              <a:buNone/>
            </a:pPr>
            <a:r>
              <a:rPr lang="en-US" sz="1200">
                <a:solidFill>
                  <a:schemeClr val="dk1"/>
                </a:solidFill>
                <a:latin typeface="Calibri"/>
                <a:ea typeface="Calibri"/>
                <a:cs typeface="Calibri"/>
                <a:sym typeface="Calibri"/>
              </a:rPr>
              <a:t>How else could the protocol be adapted to support neurodiverse individuals?</a:t>
            </a:r>
            <a:endParaRPr/>
          </a:p>
        </p:txBody>
      </p:sp>
      <p:sp>
        <p:nvSpPr>
          <p:cNvPr id="359" name="Google Shape;359;p15"/>
          <p:cNvSpPr/>
          <p:nvPr/>
        </p:nvSpPr>
        <p:spPr>
          <a:xfrm>
            <a:off x="274320" y="1719072"/>
            <a:ext cx="8595360" cy="713232"/>
          </a:xfrm>
          <a:prstGeom prst="rect">
            <a:avLst/>
          </a:prstGeom>
          <a:solidFill>
            <a:srgbClr val="FFFFFF"/>
          </a:solidFill>
          <a:ln>
            <a:noFill/>
          </a:ln>
          <a:effectLst>
            <a:outerShdw blurRad="63500" rotWithShape="0" algn="bl" dir="8100000" dist="25400">
              <a:srgbClr val="000000">
                <a:alpha val="9019"/>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0" name="Google Shape;360;p15"/>
          <p:cNvSpPr/>
          <p:nvPr/>
        </p:nvSpPr>
        <p:spPr>
          <a:xfrm>
            <a:off x="365760" y="1874520"/>
            <a:ext cx="402336" cy="402336"/>
          </a:xfrm>
          <a:prstGeom prst="ellipse">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1" name="Google Shape;361;p15"/>
          <p:cNvSpPr/>
          <p:nvPr/>
        </p:nvSpPr>
        <p:spPr>
          <a:xfrm>
            <a:off x="365760" y="1874520"/>
            <a:ext cx="402336" cy="402336"/>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2</a:t>
            </a:r>
            <a:endParaRPr sz="1300">
              <a:solidFill>
                <a:schemeClr val="dk1"/>
              </a:solidFill>
              <a:latin typeface="Calibri"/>
              <a:ea typeface="Calibri"/>
              <a:cs typeface="Calibri"/>
              <a:sym typeface="Calibri"/>
            </a:endParaRPr>
          </a:p>
        </p:txBody>
      </p:sp>
      <p:sp>
        <p:nvSpPr>
          <p:cNvPr id="362" name="Google Shape;362;p15"/>
          <p:cNvSpPr/>
          <p:nvPr/>
        </p:nvSpPr>
        <p:spPr>
          <a:xfrm>
            <a:off x="914400" y="1810512"/>
            <a:ext cx="7772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200"/>
              <a:buFont typeface="Calibri"/>
              <a:buNone/>
            </a:pPr>
            <a:r>
              <a:rPr lang="en-US" sz="1200">
                <a:solidFill>
                  <a:schemeClr val="dk1"/>
                </a:solidFill>
                <a:latin typeface="Calibri"/>
                <a:ea typeface="Calibri"/>
                <a:cs typeface="Calibri"/>
                <a:sym typeface="Calibri"/>
              </a:rPr>
              <a:t>What are the ethical implications of applying an EBT developed largely on White, non-autistic samples to Black children without explicit cultural adaptation?</a:t>
            </a:r>
            <a:endParaRPr sz="1200">
              <a:solidFill>
                <a:schemeClr val="dk1"/>
              </a:solidFill>
              <a:latin typeface="Calibri"/>
              <a:ea typeface="Calibri"/>
              <a:cs typeface="Calibri"/>
              <a:sym typeface="Calibri"/>
            </a:endParaRPr>
          </a:p>
        </p:txBody>
      </p:sp>
      <p:sp>
        <p:nvSpPr>
          <p:cNvPr id="363" name="Google Shape;363;p15"/>
          <p:cNvSpPr/>
          <p:nvPr/>
        </p:nvSpPr>
        <p:spPr>
          <a:xfrm>
            <a:off x="274320" y="2542032"/>
            <a:ext cx="8595360" cy="713232"/>
          </a:xfrm>
          <a:prstGeom prst="rect">
            <a:avLst/>
          </a:prstGeom>
          <a:solidFill>
            <a:srgbClr val="FFFFFF"/>
          </a:solidFill>
          <a:ln>
            <a:noFill/>
          </a:ln>
          <a:effectLst>
            <a:outerShdw blurRad="63500" rotWithShape="0" algn="bl" dir="8100000" dist="25400">
              <a:srgbClr val="000000">
                <a:alpha val="9019"/>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4" name="Google Shape;364;p15"/>
          <p:cNvSpPr/>
          <p:nvPr/>
        </p:nvSpPr>
        <p:spPr>
          <a:xfrm>
            <a:off x="365760" y="2697480"/>
            <a:ext cx="402336" cy="402336"/>
          </a:xfrm>
          <a:prstGeom prst="ellipse">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5" name="Google Shape;365;p15"/>
          <p:cNvSpPr/>
          <p:nvPr/>
        </p:nvSpPr>
        <p:spPr>
          <a:xfrm>
            <a:off x="365760" y="2697480"/>
            <a:ext cx="402336" cy="402336"/>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3</a:t>
            </a:r>
            <a:endParaRPr sz="1300">
              <a:solidFill>
                <a:schemeClr val="dk1"/>
              </a:solidFill>
              <a:latin typeface="Calibri"/>
              <a:ea typeface="Calibri"/>
              <a:cs typeface="Calibri"/>
              <a:sym typeface="Calibri"/>
            </a:endParaRPr>
          </a:p>
        </p:txBody>
      </p:sp>
      <p:sp>
        <p:nvSpPr>
          <p:cNvPr id="366" name="Google Shape;366;p15"/>
          <p:cNvSpPr/>
          <p:nvPr/>
        </p:nvSpPr>
        <p:spPr>
          <a:xfrm>
            <a:off x="914400" y="2633472"/>
            <a:ext cx="7772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200"/>
              <a:buFont typeface="Calibri"/>
              <a:buNone/>
            </a:pPr>
            <a:r>
              <a:rPr lang="en-US" sz="1200">
                <a:solidFill>
                  <a:schemeClr val="dk1"/>
                </a:solidFill>
                <a:latin typeface="Calibri"/>
                <a:ea typeface="Calibri"/>
                <a:cs typeface="Calibri"/>
                <a:sym typeface="Calibri"/>
              </a:rPr>
              <a:t>Miss E's sensory sensitivity and difficulty with transitions weren't formally diagnosed — how should clinicians decide when to adapt for suspected autism traits versus waiting for a formal evaluation?</a:t>
            </a:r>
            <a:endParaRPr/>
          </a:p>
        </p:txBody>
      </p:sp>
      <p:sp>
        <p:nvSpPr>
          <p:cNvPr id="367" name="Google Shape;367;p15"/>
          <p:cNvSpPr/>
          <p:nvPr/>
        </p:nvSpPr>
        <p:spPr>
          <a:xfrm>
            <a:off x="274320" y="3364992"/>
            <a:ext cx="8595360" cy="713232"/>
          </a:xfrm>
          <a:prstGeom prst="rect">
            <a:avLst/>
          </a:prstGeom>
          <a:solidFill>
            <a:srgbClr val="FFFFFF"/>
          </a:solidFill>
          <a:ln>
            <a:noFill/>
          </a:ln>
          <a:effectLst>
            <a:outerShdw blurRad="63500" rotWithShape="0" algn="bl" dir="8100000" dist="25400">
              <a:srgbClr val="000000">
                <a:alpha val="9019"/>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8" name="Google Shape;368;p15"/>
          <p:cNvSpPr/>
          <p:nvPr/>
        </p:nvSpPr>
        <p:spPr>
          <a:xfrm>
            <a:off x="365760" y="3520440"/>
            <a:ext cx="402336" cy="402336"/>
          </a:xfrm>
          <a:prstGeom prst="ellipse">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9" name="Google Shape;369;p15"/>
          <p:cNvSpPr/>
          <p:nvPr/>
        </p:nvSpPr>
        <p:spPr>
          <a:xfrm>
            <a:off x="365760" y="3520440"/>
            <a:ext cx="402336" cy="402336"/>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4</a:t>
            </a:r>
            <a:endParaRPr sz="1300">
              <a:solidFill>
                <a:schemeClr val="dk1"/>
              </a:solidFill>
              <a:latin typeface="Calibri"/>
              <a:ea typeface="Calibri"/>
              <a:cs typeface="Calibri"/>
              <a:sym typeface="Calibri"/>
            </a:endParaRPr>
          </a:p>
        </p:txBody>
      </p:sp>
      <p:sp>
        <p:nvSpPr>
          <p:cNvPr id="370" name="Google Shape;370;p15"/>
          <p:cNvSpPr/>
          <p:nvPr/>
        </p:nvSpPr>
        <p:spPr>
          <a:xfrm>
            <a:off x="914400" y="3456432"/>
            <a:ext cx="7772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200"/>
              <a:buFont typeface="Calibri"/>
              <a:buNone/>
            </a:pPr>
            <a:r>
              <a:rPr lang="en-US" sz="1200">
                <a:solidFill>
                  <a:schemeClr val="dk1"/>
                </a:solidFill>
                <a:latin typeface="Calibri"/>
                <a:ea typeface="Calibri"/>
                <a:cs typeface="Calibri"/>
                <a:sym typeface="Calibri"/>
              </a:rPr>
              <a:t>What role does the therapeutic relationship play — especially around identity matching or mismatching?</a:t>
            </a:r>
            <a:endParaRPr sz="1200">
              <a:solidFill>
                <a:schemeClr val="dk1"/>
              </a:solidFill>
              <a:latin typeface="Calibri"/>
              <a:ea typeface="Calibri"/>
              <a:cs typeface="Calibri"/>
              <a:sym typeface="Calibri"/>
            </a:endParaRPr>
          </a:p>
        </p:txBody>
      </p:sp>
      <p:sp>
        <p:nvSpPr>
          <p:cNvPr id="371" name="Google Shape;371;p15"/>
          <p:cNvSpPr/>
          <p:nvPr/>
        </p:nvSpPr>
        <p:spPr>
          <a:xfrm>
            <a:off x="274320" y="4187952"/>
            <a:ext cx="8595360" cy="713232"/>
          </a:xfrm>
          <a:prstGeom prst="rect">
            <a:avLst/>
          </a:prstGeom>
          <a:solidFill>
            <a:schemeClr val="lt1"/>
          </a:solidFill>
          <a:ln>
            <a:noFill/>
          </a:ln>
          <a:effectLst>
            <a:outerShdw blurRad="63500" rotWithShape="0" algn="bl" dir="8100000" dist="25400">
              <a:srgbClr val="000000">
                <a:alpha val="9019"/>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2" name="Google Shape;372;p15"/>
          <p:cNvSpPr/>
          <p:nvPr/>
        </p:nvSpPr>
        <p:spPr>
          <a:xfrm>
            <a:off x="365760" y="4343400"/>
            <a:ext cx="402336" cy="402336"/>
          </a:xfrm>
          <a:prstGeom prst="ellipse">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3" name="Google Shape;373;p15"/>
          <p:cNvSpPr/>
          <p:nvPr/>
        </p:nvSpPr>
        <p:spPr>
          <a:xfrm>
            <a:off x="365760" y="4343400"/>
            <a:ext cx="402336" cy="402336"/>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5</a:t>
            </a:r>
            <a:endParaRPr sz="1300">
              <a:solidFill>
                <a:schemeClr val="dk1"/>
              </a:solidFill>
              <a:latin typeface="Calibri"/>
              <a:ea typeface="Calibri"/>
              <a:cs typeface="Calibri"/>
              <a:sym typeface="Calibri"/>
            </a:endParaRPr>
          </a:p>
        </p:txBody>
      </p:sp>
      <p:sp>
        <p:nvSpPr>
          <p:cNvPr id="374" name="Google Shape;374;p15"/>
          <p:cNvSpPr/>
          <p:nvPr/>
        </p:nvSpPr>
        <p:spPr>
          <a:xfrm>
            <a:off x="914400" y="4279392"/>
            <a:ext cx="7772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200"/>
              <a:buFont typeface="Calibri"/>
              <a:buNone/>
            </a:pPr>
            <a:r>
              <a:rPr lang="en-US" sz="1200">
                <a:solidFill>
                  <a:schemeClr val="dk1"/>
                </a:solidFill>
                <a:latin typeface="Calibri"/>
                <a:ea typeface="Calibri"/>
                <a:cs typeface="Calibri"/>
                <a:sym typeface="Calibri"/>
              </a:rPr>
              <a:t>What are the most critical gaps in the existing literature on MATCH-ADTC, and where should future research efforts be concentrated?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C3E50"/>
        </a:solidFill>
      </p:bgPr>
    </p:bg>
    <p:spTree>
      <p:nvGrpSpPr>
        <p:cNvPr id="379" name="Shape 379"/>
        <p:cNvGrpSpPr/>
        <p:nvPr/>
      </p:nvGrpSpPr>
      <p:grpSpPr>
        <a:xfrm>
          <a:off x="0" y="0"/>
          <a:ext cx="0" cy="0"/>
          <a:chOff x="0" y="0"/>
          <a:chExt cx="0" cy="0"/>
        </a:xfrm>
      </p:grpSpPr>
      <p:sp>
        <p:nvSpPr>
          <p:cNvPr id="380" name="Google Shape;380;p16"/>
          <p:cNvSpPr/>
          <p:nvPr/>
        </p:nvSpPr>
        <p:spPr>
          <a:xfrm>
            <a:off x="0" y="0"/>
            <a:ext cx="9144000" cy="73152"/>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1" name="Google Shape;381;p16"/>
          <p:cNvSpPr/>
          <p:nvPr/>
        </p:nvSpPr>
        <p:spPr>
          <a:xfrm>
            <a:off x="8686800" y="0"/>
            <a:ext cx="457200" cy="5143500"/>
          </a:xfrm>
          <a:prstGeom prst="rect">
            <a:avLst/>
          </a:prstGeom>
          <a:solidFill>
            <a:srgbClr val="1A7A84"/>
          </a:solidFill>
          <a:ln cap="flat" cmpd="sng" w="12700">
            <a:solidFill>
              <a:srgbClr val="1A7A8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2" name="Google Shape;382;p16"/>
          <p:cNvSpPr/>
          <p:nvPr/>
        </p:nvSpPr>
        <p:spPr>
          <a:xfrm>
            <a:off x="0" y="4846320"/>
            <a:ext cx="9144000" cy="297180"/>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3" name="Google Shape;383;p16"/>
          <p:cNvSpPr/>
          <p:nvPr/>
        </p:nvSpPr>
        <p:spPr>
          <a:xfrm>
            <a:off x="640080" y="1188720"/>
            <a:ext cx="7315200" cy="7772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5200"/>
              <a:buFont typeface="Georgia"/>
              <a:buNone/>
            </a:pPr>
            <a:r>
              <a:rPr b="1" lang="en-US" sz="5200">
                <a:solidFill>
                  <a:srgbClr val="FFFFFF"/>
                </a:solidFill>
                <a:latin typeface="Georgia"/>
                <a:ea typeface="Georgia"/>
                <a:cs typeface="Georgia"/>
                <a:sym typeface="Georgia"/>
              </a:rPr>
              <a:t>Thank You!</a:t>
            </a:r>
            <a:endParaRPr sz="5200">
              <a:solidFill>
                <a:schemeClr val="dk1"/>
              </a:solidFill>
              <a:latin typeface="Calibri"/>
              <a:ea typeface="Calibri"/>
              <a:cs typeface="Calibri"/>
              <a:sym typeface="Calibri"/>
            </a:endParaRPr>
          </a:p>
        </p:txBody>
      </p:sp>
      <p:sp>
        <p:nvSpPr>
          <p:cNvPr id="384" name="Google Shape;384;p16"/>
          <p:cNvSpPr/>
          <p:nvPr/>
        </p:nvSpPr>
        <p:spPr>
          <a:xfrm>
            <a:off x="640080" y="2057400"/>
            <a:ext cx="3657600" cy="45720"/>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5" name="Google Shape;385;p16"/>
          <p:cNvSpPr/>
          <p:nvPr/>
        </p:nvSpPr>
        <p:spPr>
          <a:xfrm>
            <a:off x="640080" y="2926080"/>
            <a:ext cx="6400800" cy="1371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Calibri"/>
              <a:buNone/>
            </a:pPr>
            <a:r>
              <a:rPr b="1" lang="en-US" sz="1400">
                <a:solidFill>
                  <a:srgbClr val="FFFFFF"/>
                </a:solidFill>
                <a:latin typeface="Calibri"/>
                <a:ea typeface="Calibri"/>
                <a:cs typeface="Calibri"/>
                <a:sym typeface="Calibri"/>
              </a:rPr>
              <a:t>If you would like, please feel free to email additional </a:t>
            </a:r>
            <a:endParaRPr/>
          </a:p>
          <a:p>
            <a:pPr indent="0" lvl="0" marL="0" marR="0" rtl="0" algn="l">
              <a:spcBef>
                <a:spcPts val="0"/>
              </a:spcBef>
              <a:spcAft>
                <a:spcPts val="0"/>
              </a:spcAft>
              <a:buClr>
                <a:srgbClr val="FFFFFF"/>
              </a:buClr>
              <a:buSzPts val="1400"/>
              <a:buFont typeface="Calibri"/>
              <a:buNone/>
            </a:pPr>
            <a:r>
              <a:rPr b="1" lang="en-US" sz="1400">
                <a:solidFill>
                  <a:srgbClr val="FFFFFF"/>
                </a:solidFill>
                <a:latin typeface="Calibri"/>
                <a:ea typeface="Calibri"/>
                <a:cs typeface="Calibri"/>
                <a:sym typeface="Calibri"/>
              </a:rPr>
              <a:t>questions to </a:t>
            </a:r>
            <a:r>
              <a:rPr b="1" lang="en-US" sz="1400" u="sng">
                <a:solidFill>
                  <a:schemeClr val="hlink"/>
                </a:solidFill>
                <a:latin typeface="Calibri"/>
                <a:ea typeface="Calibri"/>
                <a:cs typeface="Calibri"/>
                <a:sym typeface="Calibri"/>
                <a:hlinkClick r:id="rId3"/>
              </a:rPr>
              <a:t>annie.reiner@vcuhealth.org</a:t>
            </a:r>
            <a:r>
              <a:rPr b="1" lang="en-US" sz="1400">
                <a:solidFill>
                  <a:srgbClr val="FFFFFF"/>
                </a:solidFill>
                <a:latin typeface="Calibri"/>
                <a:ea typeface="Calibri"/>
                <a:cs typeface="Calibri"/>
                <a:sym typeface="Calibri"/>
              </a:rPr>
              <a:t> ☺</a:t>
            </a:r>
            <a:endParaRPr sz="140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390" name="Shape 390"/>
        <p:cNvGrpSpPr/>
        <p:nvPr/>
      </p:nvGrpSpPr>
      <p:grpSpPr>
        <a:xfrm>
          <a:off x="0" y="0"/>
          <a:ext cx="0" cy="0"/>
          <a:chOff x="0" y="0"/>
          <a:chExt cx="0" cy="0"/>
        </a:xfrm>
      </p:grpSpPr>
      <p:sp>
        <p:nvSpPr>
          <p:cNvPr id="391" name="Google Shape;391;p17"/>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2" name="Google Shape;392;p17"/>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3" name="Google Shape;393;p17"/>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References</a:t>
            </a:r>
            <a:endParaRPr sz="2600">
              <a:solidFill>
                <a:schemeClr val="dk1"/>
              </a:solidFill>
              <a:latin typeface="Calibri"/>
              <a:ea typeface="Calibri"/>
              <a:cs typeface="Calibri"/>
              <a:sym typeface="Calibri"/>
            </a:endParaRPr>
          </a:p>
        </p:txBody>
      </p:sp>
      <p:sp>
        <p:nvSpPr>
          <p:cNvPr id="394" name="Google Shape;394;p17"/>
          <p:cNvSpPr/>
          <p:nvPr/>
        </p:nvSpPr>
        <p:spPr>
          <a:xfrm>
            <a:off x="457200" y="102412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A35"/>
              </a:buClr>
              <a:buSzPts val="1000"/>
              <a:buFont typeface="Arial"/>
              <a:buNone/>
            </a:pPr>
            <a:r>
              <a:rPr b="0" i="0" lang="en-US" sz="1000">
                <a:solidFill>
                  <a:srgbClr val="222A35"/>
                </a:solidFill>
                <a:latin typeface="Arial"/>
                <a:ea typeface="Arial"/>
                <a:cs typeface="Arial"/>
                <a:sym typeface="Arial"/>
              </a:rPr>
              <a:t>Weisz, J. R., Chorpita, B. F., Palinkas, L. A., Schoenwald, S. K., Miranda, J., Bearman, S. K., ... &amp; Research Network on Youth Mental Health. (2012). Testing standard and modular designs for psychotherapy treating depression, anxiety, and conduct problems in youth: A randomized effectiveness trial. </a:t>
            </a:r>
            <a:r>
              <a:rPr b="0" i="1" lang="en-US" sz="1000">
                <a:solidFill>
                  <a:srgbClr val="222A35"/>
                </a:solidFill>
                <a:latin typeface="Arial"/>
                <a:ea typeface="Arial"/>
                <a:cs typeface="Arial"/>
                <a:sym typeface="Arial"/>
              </a:rPr>
              <a:t>Archives of general psychiatry</a:t>
            </a:r>
            <a:r>
              <a:rPr b="0" i="0" lang="en-US" sz="1000">
                <a:solidFill>
                  <a:srgbClr val="222A35"/>
                </a:solidFill>
                <a:latin typeface="Arial"/>
                <a:ea typeface="Arial"/>
                <a:cs typeface="Arial"/>
                <a:sym typeface="Arial"/>
              </a:rPr>
              <a:t>, </a:t>
            </a:r>
            <a:r>
              <a:rPr b="0" i="1" lang="en-US" sz="1000">
                <a:solidFill>
                  <a:srgbClr val="222A35"/>
                </a:solidFill>
                <a:latin typeface="Arial"/>
                <a:ea typeface="Arial"/>
                <a:cs typeface="Arial"/>
                <a:sym typeface="Arial"/>
              </a:rPr>
              <a:t>69</a:t>
            </a:r>
            <a:r>
              <a:rPr b="0" i="0" lang="en-US" sz="1000">
                <a:solidFill>
                  <a:srgbClr val="222A35"/>
                </a:solidFill>
                <a:latin typeface="Arial"/>
                <a:ea typeface="Arial"/>
                <a:cs typeface="Arial"/>
                <a:sym typeface="Arial"/>
              </a:rPr>
              <a:t>(3), 274-282.</a:t>
            </a:r>
            <a:endParaRPr sz="1000">
              <a:solidFill>
                <a:srgbClr val="222A35"/>
              </a:solidFill>
              <a:latin typeface="Arial"/>
              <a:ea typeface="Arial"/>
              <a:cs typeface="Arial"/>
              <a:sym typeface="Arial"/>
            </a:endParaRPr>
          </a:p>
        </p:txBody>
      </p:sp>
      <p:sp>
        <p:nvSpPr>
          <p:cNvPr id="395" name="Google Shape;395;p17"/>
          <p:cNvSpPr/>
          <p:nvPr/>
        </p:nvSpPr>
        <p:spPr>
          <a:xfrm>
            <a:off x="457200" y="149047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6" name="Google Shape;396;p17"/>
          <p:cNvSpPr/>
          <p:nvPr/>
        </p:nvSpPr>
        <p:spPr>
          <a:xfrm>
            <a:off x="457200" y="157276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A35"/>
              </a:buClr>
              <a:buSzPts val="1000"/>
              <a:buFont typeface="Arial"/>
              <a:buNone/>
            </a:pPr>
            <a:r>
              <a:rPr lang="en-US" sz="1000">
                <a:solidFill>
                  <a:srgbClr val="222A35"/>
                </a:solidFill>
                <a:latin typeface="Arial"/>
                <a:ea typeface="Arial"/>
                <a:cs typeface="Arial"/>
                <a:sym typeface="Arial"/>
              </a:rPr>
              <a:t>Chorpita, B. F., Daleiden, E. L., Park, A. L., Ward, A. M., Levy, M. C., Cromley, T., ... &amp; Bernstein, A. (2017). Child STEPs in California: A cluster randomized effectiveness trial comparing modular treatment with community implemented treatment for youth with anxiety, depression, conduct problems, or traumatic stress. Journal of Consulting and Clinical Psychology, 85(1), 13–25.</a:t>
            </a:r>
            <a:endParaRPr sz="1000">
              <a:solidFill>
                <a:srgbClr val="222A35"/>
              </a:solidFill>
              <a:latin typeface="Arial"/>
              <a:ea typeface="Arial"/>
              <a:cs typeface="Arial"/>
              <a:sym typeface="Arial"/>
            </a:endParaRPr>
          </a:p>
        </p:txBody>
      </p:sp>
      <p:sp>
        <p:nvSpPr>
          <p:cNvPr id="397" name="Google Shape;397;p17"/>
          <p:cNvSpPr/>
          <p:nvPr/>
        </p:nvSpPr>
        <p:spPr>
          <a:xfrm>
            <a:off x="457200" y="203911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8" name="Google Shape;398;p17"/>
          <p:cNvSpPr/>
          <p:nvPr/>
        </p:nvSpPr>
        <p:spPr>
          <a:xfrm>
            <a:off x="457200" y="212140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b="0" i="0" lang="en-US" sz="1000">
                <a:solidFill>
                  <a:srgbClr val="222A35"/>
                </a:solidFill>
                <a:latin typeface="Arial"/>
                <a:ea typeface="Arial"/>
                <a:cs typeface="Arial"/>
                <a:sym typeface="Arial"/>
              </a:rPr>
              <a:t>Cheron, D. M., Becker-Haimes, E. M., Stern, H. G., Dwight, A. R., Stanick, C. F., Chiu, A. W., ... &amp; Chorpita, B. F. (2022). Assessing practical implementation of modular psychotherapy for youth in community-based settings using benchmarking. </a:t>
            </a:r>
            <a:r>
              <a:rPr b="0" i="1" lang="en-US" sz="1000">
                <a:solidFill>
                  <a:srgbClr val="222A35"/>
                </a:solidFill>
                <a:latin typeface="Arial"/>
                <a:ea typeface="Arial"/>
                <a:cs typeface="Arial"/>
                <a:sym typeface="Arial"/>
              </a:rPr>
              <a:t>Implementation Research and Practice</a:t>
            </a:r>
            <a:r>
              <a:rPr b="0" i="0" lang="en-US" sz="1000">
                <a:solidFill>
                  <a:srgbClr val="222A35"/>
                </a:solidFill>
                <a:latin typeface="Arial"/>
                <a:ea typeface="Arial"/>
                <a:cs typeface="Arial"/>
                <a:sym typeface="Arial"/>
              </a:rPr>
              <a:t>, </a:t>
            </a:r>
            <a:r>
              <a:rPr b="0" i="1" lang="en-US" sz="1000">
                <a:solidFill>
                  <a:srgbClr val="222A35"/>
                </a:solidFill>
                <a:latin typeface="Arial"/>
                <a:ea typeface="Arial"/>
                <a:cs typeface="Arial"/>
                <a:sym typeface="Arial"/>
              </a:rPr>
              <a:t>3</a:t>
            </a:r>
            <a:r>
              <a:rPr b="0" i="0" lang="en-US" sz="1000">
                <a:solidFill>
                  <a:srgbClr val="222A35"/>
                </a:solidFill>
                <a:latin typeface="Arial"/>
                <a:ea typeface="Arial"/>
                <a:cs typeface="Arial"/>
                <a:sym typeface="Arial"/>
              </a:rPr>
              <a:t>, 26334895221115216. </a:t>
            </a:r>
            <a:endParaRPr sz="1000">
              <a:solidFill>
                <a:srgbClr val="222A35"/>
              </a:solidFill>
              <a:latin typeface="Calibri"/>
              <a:ea typeface="Calibri"/>
              <a:cs typeface="Calibri"/>
              <a:sym typeface="Calibri"/>
            </a:endParaRPr>
          </a:p>
        </p:txBody>
      </p:sp>
      <p:sp>
        <p:nvSpPr>
          <p:cNvPr id="399" name="Google Shape;399;p17"/>
          <p:cNvSpPr/>
          <p:nvPr/>
        </p:nvSpPr>
        <p:spPr>
          <a:xfrm>
            <a:off x="457200" y="258775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0" name="Google Shape;400;p17"/>
          <p:cNvSpPr/>
          <p:nvPr/>
        </p:nvSpPr>
        <p:spPr>
          <a:xfrm>
            <a:off x="457200" y="267004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A35"/>
              </a:buClr>
              <a:buSzPts val="1000"/>
              <a:buFont typeface="Arial"/>
              <a:buNone/>
            </a:pPr>
            <a:r>
              <a:rPr b="0" i="0" lang="en-US" sz="1000">
                <a:solidFill>
                  <a:srgbClr val="222A35"/>
                </a:solidFill>
                <a:latin typeface="Arial"/>
                <a:ea typeface="Arial"/>
                <a:cs typeface="Arial"/>
                <a:sym typeface="Arial"/>
              </a:rPr>
              <a:t>Schultz, B. K., Lynch, O. S., Kininger, R. L., &amp; Gonzales, C. R. (2023). Modular Therapy with Academic Supports: Three Case Studies in a High Needs Setting. </a:t>
            </a:r>
            <a:r>
              <a:rPr b="0" i="1" lang="en-US" sz="1000">
                <a:solidFill>
                  <a:srgbClr val="222A35"/>
                </a:solidFill>
                <a:latin typeface="Arial"/>
                <a:ea typeface="Arial"/>
                <a:cs typeface="Arial"/>
                <a:sym typeface="Arial"/>
              </a:rPr>
              <a:t>Contemporary School Psychology</a:t>
            </a:r>
            <a:r>
              <a:rPr b="0" i="0" lang="en-US" sz="1000">
                <a:solidFill>
                  <a:srgbClr val="222A35"/>
                </a:solidFill>
                <a:latin typeface="Arial"/>
                <a:ea typeface="Arial"/>
                <a:cs typeface="Arial"/>
                <a:sym typeface="Arial"/>
              </a:rPr>
              <a:t>, </a:t>
            </a:r>
            <a:r>
              <a:rPr b="0" i="1" lang="en-US" sz="1000">
                <a:solidFill>
                  <a:srgbClr val="222A35"/>
                </a:solidFill>
                <a:latin typeface="Arial"/>
                <a:ea typeface="Arial"/>
                <a:cs typeface="Arial"/>
                <a:sym typeface="Arial"/>
              </a:rPr>
              <a:t>27</a:t>
            </a:r>
            <a:r>
              <a:rPr b="0" i="0" lang="en-US" sz="1000">
                <a:solidFill>
                  <a:srgbClr val="222A35"/>
                </a:solidFill>
                <a:latin typeface="Arial"/>
                <a:ea typeface="Arial"/>
                <a:cs typeface="Arial"/>
                <a:sym typeface="Arial"/>
              </a:rPr>
              <a:t>(2), 337-347.</a:t>
            </a:r>
            <a:endParaRPr sz="1000">
              <a:solidFill>
                <a:srgbClr val="222A35"/>
              </a:solidFill>
              <a:latin typeface="Calibri"/>
              <a:ea typeface="Calibri"/>
              <a:cs typeface="Calibri"/>
              <a:sym typeface="Calibri"/>
            </a:endParaRPr>
          </a:p>
        </p:txBody>
      </p:sp>
      <p:sp>
        <p:nvSpPr>
          <p:cNvPr id="401" name="Google Shape;401;p17"/>
          <p:cNvSpPr/>
          <p:nvPr/>
        </p:nvSpPr>
        <p:spPr>
          <a:xfrm>
            <a:off x="457200" y="313639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2" name="Google Shape;402;p17"/>
          <p:cNvSpPr/>
          <p:nvPr/>
        </p:nvSpPr>
        <p:spPr>
          <a:xfrm>
            <a:off x="457200" y="321868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A35"/>
              </a:buClr>
              <a:buSzPts val="1000"/>
              <a:buFont typeface="Arial"/>
              <a:buNone/>
            </a:pPr>
            <a:r>
              <a:rPr b="0" i="0" lang="en-US" sz="1000">
                <a:solidFill>
                  <a:srgbClr val="222A35"/>
                </a:solidFill>
                <a:latin typeface="Arial"/>
                <a:ea typeface="Arial"/>
                <a:cs typeface="Arial"/>
                <a:sym typeface="Arial"/>
              </a:rPr>
              <a:t>Cho, E., Chorpita, B. F., Reeder, K., Alegría, M., Price, M. A., &amp; Weisz, J. R. (2025). Ethnicity and income as predictors of clinical outcomes of a youth-focused personalizable modular treatment. </a:t>
            </a:r>
            <a:r>
              <a:rPr b="0" i="1" lang="en-US" sz="1000">
                <a:solidFill>
                  <a:srgbClr val="222A35"/>
                </a:solidFill>
                <a:latin typeface="Arial"/>
                <a:ea typeface="Arial"/>
                <a:cs typeface="Arial"/>
                <a:sym typeface="Arial"/>
              </a:rPr>
              <a:t>Journal of Consulting and Clinical Psychology</a:t>
            </a:r>
            <a:r>
              <a:rPr b="0" i="0" lang="en-US" sz="1000">
                <a:solidFill>
                  <a:srgbClr val="222A35"/>
                </a:solidFill>
                <a:latin typeface="Arial"/>
                <a:ea typeface="Arial"/>
                <a:cs typeface="Arial"/>
                <a:sym typeface="Arial"/>
              </a:rPr>
              <a:t>, </a:t>
            </a:r>
            <a:r>
              <a:rPr b="0" i="1" lang="en-US" sz="1000">
                <a:solidFill>
                  <a:srgbClr val="222A35"/>
                </a:solidFill>
                <a:latin typeface="Arial"/>
                <a:ea typeface="Arial"/>
                <a:cs typeface="Arial"/>
                <a:sym typeface="Arial"/>
              </a:rPr>
              <a:t>93</a:t>
            </a:r>
            <a:r>
              <a:rPr b="0" i="0" lang="en-US" sz="1000">
                <a:solidFill>
                  <a:srgbClr val="222A35"/>
                </a:solidFill>
                <a:latin typeface="Arial"/>
                <a:ea typeface="Arial"/>
                <a:cs typeface="Arial"/>
                <a:sym typeface="Arial"/>
              </a:rPr>
              <a:t>(10), 677.</a:t>
            </a:r>
            <a:endParaRPr sz="1000">
              <a:solidFill>
                <a:srgbClr val="222A35"/>
              </a:solidFill>
              <a:latin typeface="Calibri"/>
              <a:ea typeface="Calibri"/>
              <a:cs typeface="Calibri"/>
              <a:sym typeface="Calibri"/>
            </a:endParaRPr>
          </a:p>
        </p:txBody>
      </p:sp>
      <p:sp>
        <p:nvSpPr>
          <p:cNvPr id="403" name="Google Shape;403;p17"/>
          <p:cNvSpPr/>
          <p:nvPr/>
        </p:nvSpPr>
        <p:spPr>
          <a:xfrm>
            <a:off x="457200" y="368503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4" name="Google Shape;404;p17"/>
          <p:cNvSpPr/>
          <p:nvPr/>
        </p:nvSpPr>
        <p:spPr>
          <a:xfrm>
            <a:off x="457200" y="376732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00"/>
              <a:buFont typeface="Arial"/>
              <a:buNone/>
            </a:pPr>
            <a:r>
              <a:rPr b="0" i="0" lang="en-US" sz="1000">
                <a:solidFill>
                  <a:srgbClr val="222222"/>
                </a:solidFill>
                <a:latin typeface="Arial"/>
                <a:ea typeface="Arial"/>
                <a:cs typeface="Arial"/>
                <a:sym typeface="Arial"/>
              </a:rPr>
              <a:t>Hukkelberg, S. S., Torsheim, T., Nordahl, K. B., Bringedal, G. E., Rajah, S., Hagen, K. A., ... &amp; Weisz, J. (2024). The modular approach to therapy for youths with anxiety, depression, trauma, and conduct problems (MATCH): results from the Norwegian randomized-controlled trial. </a:t>
            </a:r>
            <a:r>
              <a:rPr b="0" i="1" lang="en-US" sz="1000">
                <a:solidFill>
                  <a:srgbClr val="222222"/>
                </a:solidFill>
                <a:latin typeface="Arial"/>
                <a:ea typeface="Arial"/>
                <a:cs typeface="Arial"/>
                <a:sym typeface="Arial"/>
              </a:rPr>
              <a:t>BMC psychology</a:t>
            </a:r>
            <a:r>
              <a:rPr b="0" i="0" lang="en-US" sz="1000">
                <a:solidFill>
                  <a:srgbClr val="222222"/>
                </a:solidFill>
                <a:latin typeface="Arial"/>
                <a:ea typeface="Arial"/>
                <a:cs typeface="Arial"/>
                <a:sym typeface="Arial"/>
              </a:rPr>
              <a:t>, </a:t>
            </a:r>
            <a:r>
              <a:rPr b="0" i="1" lang="en-US" sz="1000">
                <a:solidFill>
                  <a:srgbClr val="222222"/>
                </a:solidFill>
                <a:latin typeface="Arial"/>
                <a:ea typeface="Arial"/>
                <a:cs typeface="Arial"/>
                <a:sym typeface="Arial"/>
              </a:rPr>
              <a:t>12</a:t>
            </a:r>
            <a:r>
              <a:rPr b="0" i="0" lang="en-US" sz="1000">
                <a:solidFill>
                  <a:srgbClr val="222222"/>
                </a:solidFill>
                <a:latin typeface="Arial"/>
                <a:ea typeface="Arial"/>
                <a:cs typeface="Arial"/>
                <a:sym typeface="Arial"/>
              </a:rPr>
              <a:t>(1), 569.</a:t>
            </a:r>
            <a:endParaRPr sz="1000">
              <a:solidFill>
                <a:schemeClr val="dk1"/>
              </a:solidFill>
              <a:latin typeface="Calibri"/>
              <a:ea typeface="Calibri"/>
              <a:cs typeface="Calibri"/>
              <a:sym typeface="Calibri"/>
            </a:endParaRPr>
          </a:p>
        </p:txBody>
      </p:sp>
      <p:sp>
        <p:nvSpPr>
          <p:cNvPr id="405" name="Google Shape;405;p17"/>
          <p:cNvSpPr/>
          <p:nvPr/>
        </p:nvSpPr>
        <p:spPr>
          <a:xfrm>
            <a:off x="457200" y="423367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6" name="Google Shape;406;p17"/>
          <p:cNvSpPr/>
          <p:nvPr/>
        </p:nvSpPr>
        <p:spPr>
          <a:xfrm>
            <a:off x="457200" y="431596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A35"/>
              </a:buClr>
              <a:buSzPts val="1000"/>
              <a:buFont typeface="Arial"/>
              <a:buNone/>
            </a:pPr>
            <a:r>
              <a:rPr b="0" i="0" lang="en-US" sz="1000">
                <a:solidFill>
                  <a:srgbClr val="222A35"/>
                </a:solidFill>
                <a:latin typeface="Arial"/>
                <a:ea typeface="Arial"/>
                <a:cs typeface="Arial"/>
                <a:sym typeface="Arial"/>
              </a:rPr>
              <a:t>Shafran, R., Bennett, S., Coughtrey, A., Welch, A., Walji, F., Cross, J. H., ... &amp; Moss-Morris, R. (2020). Optimising evidence-based psychological treatment for the mental health needs of children with epilepsy: principles and methods. </a:t>
            </a:r>
            <a:r>
              <a:rPr b="0" i="1" lang="en-US" sz="1000">
                <a:solidFill>
                  <a:srgbClr val="222A35"/>
                </a:solidFill>
                <a:latin typeface="Arial"/>
                <a:ea typeface="Arial"/>
                <a:cs typeface="Arial"/>
                <a:sym typeface="Arial"/>
              </a:rPr>
              <a:t>Clinical Child and Family Psychology Review</a:t>
            </a:r>
            <a:r>
              <a:rPr b="0" i="0" lang="en-US" sz="1000">
                <a:solidFill>
                  <a:srgbClr val="222A35"/>
                </a:solidFill>
                <a:latin typeface="Arial"/>
                <a:ea typeface="Arial"/>
                <a:cs typeface="Arial"/>
                <a:sym typeface="Arial"/>
              </a:rPr>
              <a:t>, </a:t>
            </a:r>
            <a:r>
              <a:rPr b="0" i="1" lang="en-US" sz="1000">
                <a:solidFill>
                  <a:srgbClr val="222A35"/>
                </a:solidFill>
                <a:latin typeface="Arial"/>
                <a:ea typeface="Arial"/>
                <a:cs typeface="Arial"/>
                <a:sym typeface="Arial"/>
              </a:rPr>
              <a:t>23</a:t>
            </a:r>
            <a:r>
              <a:rPr b="0" i="0" lang="en-US" sz="1000">
                <a:solidFill>
                  <a:srgbClr val="222A35"/>
                </a:solidFill>
                <a:latin typeface="Arial"/>
                <a:ea typeface="Arial"/>
                <a:cs typeface="Arial"/>
                <a:sym typeface="Arial"/>
              </a:rPr>
              <a:t>(2), 284-295.</a:t>
            </a:r>
            <a:endParaRPr sz="1000">
              <a:solidFill>
                <a:srgbClr val="222A35"/>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411" name="Shape 411"/>
        <p:cNvGrpSpPr/>
        <p:nvPr/>
      </p:nvGrpSpPr>
      <p:grpSpPr>
        <a:xfrm>
          <a:off x="0" y="0"/>
          <a:ext cx="0" cy="0"/>
          <a:chOff x="0" y="0"/>
          <a:chExt cx="0" cy="0"/>
        </a:xfrm>
      </p:grpSpPr>
      <p:sp>
        <p:nvSpPr>
          <p:cNvPr id="412" name="Google Shape;412;p18"/>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3" name="Google Shape;413;p18"/>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4" name="Google Shape;414;p18"/>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References Continued</a:t>
            </a:r>
            <a:endParaRPr sz="2600">
              <a:solidFill>
                <a:schemeClr val="dk1"/>
              </a:solidFill>
              <a:latin typeface="Calibri"/>
              <a:ea typeface="Calibri"/>
              <a:cs typeface="Calibri"/>
              <a:sym typeface="Calibri"/>
            </a:endParaRPr>
          </a:p>
        </p:txBody>
      </p:sp>
      <p:sp>
        <p:nvSpPr>
          <p:cNvPr id="415" name="Google Shape;415;p18"/>
          <p:cNvSpPr/>
          <p:nvPr/>
        </p:nvSpPr>
        <p:spPr>
          <a:xfrm>
            <a:off x="457200" y="102412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00"/>
              <a:buFont typeface="Arial"/>
              <a:buNone/>
            </a:pPr>
            <a:r>
              <a:rPr b="0" i="0" lang="en-US" sz="1000">
                <a:solidFill>
                  <a:srgbClr val="222222"/>
                </a:solidFill>
                <a:latin typeface="Arial"/>
                <a:ea typeface="Arial"/>
                <a:cs typeface="Arial"/>
                <a:sym typeface="Arial"/>
              </a:rPr>
              <a:t>Merry, S. N., Hopkins, S., Lucassen, M. F., Stasiak, K., Weisz, J. R., Frampton, C. M., ... &amp; Crengle, S. (2020). Effect of clinician training in the modular approach to therapy for children vs usual care on clinical outcomes and use of empirically supported treatments: A randomized clinical trial. </a:t>
            </a:r>
            <a:r>
              <a:rPr b="0" i="1" lang="en-US" sz="1000">
                <a:solidFill>
                  <a:srgbClr val="222222"/>
                </a:solidFill>
                <a:latin typeface="Arial"/>
                <a:ea typeface="Arial"/>
                <a:cs typeface="Arial"/>
                <a:sym typeface="Arial"/>
              </a:rPr>
              <a:t>JAMA network open</a:t>
            </a:r>
            <a:r>
              <a:rPr b="0" i="0" lang="en-US" sz="1000">
                <a:solidFill>
                  <a:srgbClr val="222222"/>
                </a:solidFill>
                <a:latin typeface="Arial"/>
                <a:ea typeface="Arial"/>
                <a:cs typeface="Arial"/>
                <a:sym typeface="Arial"/>
              </a:rPr>
              <a:t>, </a:t>
            </a:r>
            <a:r>
              <a:rPr b="0" i="1" lang="en-US" sz="1000">
                <a:solidFill>
                  <a:srgbClr val="222222"/>
                </a:solidFill>
                <a:latin typeface="Arial"/>
                <a:ea typeface="Arial"/>
                <a:cs typeface="Arial"/>
                <a:sym typeface="Arial"/>
              </a:rPr>
              <a:t>3</a:t>
            </a:r>
            <a:r>
              <a:rPr b="0" i="0" lang="en-US" sz="1000">
                <a:solidFill>
                  <a:srgbClr val="222222"/>
                </a:solidFill>
                <a:latin typeface="Arial"/>
                <a:ea typeface="Arial"/>
                <a:cs typeface="Arial"/>
                <a:sym typeface="Arial"/>
              </a:rPr>
              <a:t>(8), e2011799.</a:t>
            </a:r>
            <a:endParaRPr sz="1000">
              <a:solidFill>
                <a:schemeClr val="dk1"/>
              </a:solidFill>
              <a:latin typeface="Calibri"/>
              <a:ea typeface="Calibri"/>
              <a:cs typeface="Calibri"/>
              <a:sym typeface="Calibri"/>
            </a:endParaRPr>
          </a:p>
        </p:txBody>
      </p:sp>
      <p:sp>
        <p:nvSpPr>
          <p:cNvPr id="416" name="Google Shape;416;p18"/>
          <p:cNvSpPr/>
          <p:nvPr/>
        </p:nvSpPr>
        <p:spPr>
          <a:xfrm>
            <a:off x="457200" y="149047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7" name="Google Shape;417;p18"/>
          <p:cNvSpPr/>
          <p:nvPr/>
        </p:nvSpPr>
        <p:spPr>
          <a:xfrm>
            <a:off x="457200" y="157276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22222"/>
              </a:buClr>
              <a:buSzPts val="1000"/>
              <a:buFont typeface="Arial"/>
              <a:buNone/>
            </a:pPr>
            <a:r>
              <a:rPr b="0" i="0" lang="en-US" sz="1000">
                <a:solidFill>
                  <a:srgbClr val="222222"/>
                </a:solidFill>
                <a:latin typeface="Arial"/>
                <a:ea typeface="Arial"/>
                <a:cs typeface="Arial"/>
                <a:sym typeface="Arial"/>
              </a:rPr>
              <a:t>Coughtrey, A. E., Bennett, S., Stanick, C., Chorpita, B., Dalrymple, E., Fonagy, P., ... &amp; Shafran, R. (2024). Mental healthcare in paediatric epilepsy clinics: implementation by non-mental health professionals. </a:t>
            </a:r>
            <a:r>
              <a:rPr b="0" i="1" lang="en-US" sz="1000">
                <a:solidFill>
                  <a:srgbClr val="222222"/>
                </a:solidFill>
                <a:latin typeface="Arial"/>
                <a:ea typeface="Arial"/>
                <a:cs typeface="Arial"/>
                <a:sym typeface="Arial"/>
              </a:rPr>
              <a:t>BMJ Paediatrics Open</a:t>
            </a:r>
            <a:r>
              <a:rPr b="0" i="0" lang="en-US" sz="1000">
                <a:solidFill>
                  <a:srgbClr val="222222"/>
                </a:solidFill>
                <a:latin typeface="Arial"/>
                <a:ea typeface="Arial"/>
                <a:cs typeface="Arial"/>
                <a:sym typeface="Arial"/>
              </a:rPr>
              <a:t>, </a:t>
            </a:r>
            <a:r>
              <a:rPr b="0" i="1" lang="en-US" sz="1000">
                <a:solidFill>
                  <a:srgbClr val="222222"/>
                </a:solidFill>
                <a:latin typeface="Arial"/>
                <a:ea typeface="Arial"/>
                <a:cs typeface="Arial"/>
                <a:sym typeface="Arial"/>
              </a:rPr>
              <a:t>8</a:t>
            </a:r>
            <a:r>
              <a:rPr b="0" i="0" lang="en-US" sz="1000">
                <a:solidFill>
                  <a:srgbClr val="222222"/>
                </a:solidFill>
                <a:latin typeface="Arial"/>
                <a:ea typeface="Arial"/>
                <a:cs typeface="Arial"/>
                <a:sym typeface="Arial"/>
              </a:rPr>
              <a:t>(1), e002973.</a:t>
            </a:r>
            <a:endParaRPr sz="1000">
              <a:solidFill>
                <a:schemeClr val="dk1"/>
              </a:solidFill>
              <a:latin typeface="Calibri"/>
              <a:ea typeface="Calibri"/>
              <a:cs typeface="Calibri"/>
              <a:sym typeface="Calibri"/>
            </a:endParaRPr>
          </a:p>
        </p:txBody>
      </p:sp>
      <p:sp>
        <p:nvSpPr>
          <p:cNvPr id="418" name="Google Shape;418;p18"/>
          <p:cNvSpPr/>
          <p:nvPr/>
        </p:nvSpPr>
        <p:spPr>
          <a:xfrm>
            <a:off x="457200" y="203911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9" name="Google Shape;419;p18"/>
          <p:cNvSpPr/>
          <p:nvPr/>
        </p:nvSpPr>
        <p:spPr>
          <a:xfrm>
            <a:off x="457200" y="212140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b="0" i="0" lang="en-US" sz="1000">
                <a:solidFill>
                  <a:srgbClr val="000000"/>
                </a:solidFill>
                <a:latin typeface="Arial"/>
                <a:ea typeface="Arial"/>
                <a:cs typeface="Arial"/>
                <a:sym typeface="Arial"/>
              </a:rPr>
              <a:t>Chorpita, B. F., Weisz, J. R. (2009). </a:t>
            </a:r>
            <a:r>
              <a:rPr b="0" i="1" lang="en-US" sz="1000">
                <a:solidFill>
                  <a:srgbClr val="000000"/>
                </a:solidFill>
                <a:latin typeface="Arial"/>
                <a:ea typeface="Arial"/>
                <a:cs typeface="Arial"/>
                <a:sym typeface="Arial"/>
              </a:rPr>
              <a:t>Modular Approach to Therapy for Children with Anxiety, Depression, Trauma, or Conduct Problems (MATCH-ADTC)</a:t>
            </a:r>
            <a:r>
              <a:rPr b="0" i="0" lang="en-US" sz="1000">
                <a:solidFill>
                  <a:srgbClr val="000000"/>
                </a:solidFill>
                <a:latin typeface="Arial"/>
                <a:ea typeface="Arial"/>
                <a:cs typeface="Arial"/>
                <a:sym typeface="Arial"/>
              </a:rPr>
              <a:t>. Satellite Beach, FL: PracticeWise, LLC.</a:t>
            </a:r>
            <a:endParaRPr sz="1000">
              <a:solidFill>
                <a:schemeClr val="dk1"/>
              </a:solidFill>
              <a:latin typeface="Arial"/>
              <a:ea typeface="Arial"/>
              <a:cs typeface="Arial"/>
              <a:sym typeface="Arial"/>
            </a:endParaRPr>
          </a:p>
        </p:txBody>
      </p:sp>
      <p:sp>
        <p:nvSpPr>
          <p:cNvPr id="420" name="Google Shape;420;p18"/>
          <p:cNvSpPr/>
          <p:nvPr/>
        </p:nvSpPr>
        <p:spPr>
          <a:xfrm>
            <a:off x="457200" y="258775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1" name="Google Shape;421;p18"/>
          <p:cNvSpPr/>
          <p:nvPr/>
        </p:nvSpPr>
        <p:spPr>
          <a:xfrm>
            <a:off x="457200" y="267004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000"/>
              <a:buFont typeface="Calibri"/>
              <a:buNone/>
            </a:pPr>
            <a:r>
              <a:t/>
            </a:r>
            <a:endParaRPr sz="1000">
              <a:solidFill>
                <a:schemeClr val="dk1"/>
              </a:solidFill>
              <a:latin typeface="Calibri"/>
              <a:ea typeface="Calibri"/>
              <a:cs typeface="Calibri"/>
              <a:sym typeface="Calibri"/>
            </a:endParaRPr>
          </a:p>
        </p:txBody>
      </p:sp>
      <p:sp>
        <p:nvSpPr>
          <p:cNvPr id="422" name="Google Shape;422;p18"/>
          <p:cNvSpPr/>
          <p:nvPr/>
        </p:nvSpPr>
        <p:spPr>
          <a:xfrm>
            <a:off x="457200" y="313639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3" name="Google Shape;423;p18"/>
          <p:cNvSpPr/>
          <p:nvPr/>
        </p:nvSpPr>
        <p:spPr>
          <a:xfrm>
            <a:off x="457200" y="321868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000"/>
              <a:buFont typeface="Calibri"/>
              <a:buNone/>
            </a:pPr>
            <a:r>
              <a:t/>
            </a:r>
            <a:endParaRPr sz="1000">
              <a:solidFill>
                <a:schemeClr val="dk1"/>
              </a:solidFill>
              <a:latin typeface="Calibri"/>
              <a:ea typeface="Calibri"/>
              <a:cs typeface="Calibri"/>
              <a:sym typeface="Calibri"/>
            </a:endParaRPr>
          </a:p>
        </p:txBody>
      </p:sp>
      <p:sp>
        <p:nvSpPr>
          <p:cNvPr id="424" name="Google Shape;424;p18"/>
          <p:cNvSpPr/>
          <p:nvPr/>
        </p:nvSpPr>
        <p:spPr>
          <a:xfrm>
            <a:off x="457200" y="368503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5" name="Google Shape;425;p18"/>
          <p:cNvSpPr/>
          <p:nvPr/>
        </p:nvSpPr>
        <p:spPr>
          <a:xfrm>
            <a:off x="457200" y="376732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000"/>
              <a:buFont typeface="Calibri"/>
              <a:buNone/>
            </a:pPr>
            <a:r>
              <a:t/>
            </a:r>
            <a:endParaRPr sz="1000">
              <a:solidFill>
                <a:schemeClr val="dk1"/>
              </a:solidFill>
              <a:latin typeface="Calibri"/>
              <a:ea typeface="Calibri"/>
              <a:cs typeface="Calibri"/>
              <a:sym typeface="Calibri"/>
            </a:endParaRPr>
          </a:p>
        </p:txBody>
      </p:sp>
      <p:sp>
        <p:nvSpPr>
          <p:cNvPr id="426" name="Google Shape;426;p18"/>
          <p:cNvSpPr/>
          <p:nvPr/>
        </p:nvSpPr>
        <p:spPr>
          <a:xfrm>
            <a:off x="457200" y="4233672"/>
            <a:ext cx="8229600" cy="9144"/>
          </a:xfrm>
          <a:prstGeom prst="rect">
            <a:avLst/>
          </a:prstGeom>
          <a:solidFill>
            <a:srgbClr val="E8E4DF"/>
          </a:solidFill>
          <a:ln cap="flat" cmpd="sng" w="12700">
            <a:solidFill>
              <a:srgbClr val="E8E4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7" name="Google Shape;427;p18"/>
          <p:cNvSpPr/>
          <p:nvPr/>
        </p:nvSpPr>
        <p:spPr>
          <a:xfrm>
            <a:off x="457200" y="4315968"/>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000"/>
              <a:buFont typeface="Calibri"/>
              <a:buNone/>
            </a:pPr>
            <a:r>
              <a:t/>
            </a:r>
            <a:endParaRPr sz="10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24" name="Shape 24"/>
        <p:cNvGrpSpPr/>
        <p:nvPr/>
      </p:nvGrpSpPr>
      <p:grpSpPr>
        <a:xfrm>
          <a:off x="0" y="0"/>
          <a:ext cx="0" cy="0"/>
          <a:chOff x="0" y="0"/>
          <a:chExt cx="0" cy="0"/>
        </a:xfrm>
      </p:grpSpPr>
      <p:sp>
        <p:nvSpPr>
          <p:cNvPr id="25" name="Google Shape;25;p4"/>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 name="Google Shape;26;p4"/>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 name="Google Shape;27;p4"/>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Presentation Overview</a:t>
            </a:r>
            <a:endParaRPr sz="2600">
              <a:solidFill>
                <a:schemeClr val="dk1"/>
              </a:solidFill>
              <a:latin typeface="Calibri"/>
              <a:ea typeface="Calibri"/>
              <a:cs typeface="Calibri"/>
              <a:sym typeface="Calibri"/>
            </a:endParaRPr>
          </a:p>
        </p:txBody>
      </p:sp>
      <p:sp>
        <p:nvSpPr>
          <p:cNvPr id="28" name="Google Shape;28;p4"/>
          <p:cNvSpPr/>
          <p:nvPr/>
        </p:nvSpPr>
        <p:spPr>
          <a:xfrm>
            <a:off x="365760" y="914400"/>
            <a:ext cx="4114800" cy="1051560"/>
          </a:xfrm>
          <a:prstGeom prst="rect">
            <a:avLst/>
          </a:prstGeom>
          <a:solidFill>
            <a:srgbClr val="FFFFFF"/>
          </a:solidFill>
          <a:ln>
            <a:noFill/>
          </a:ln>
          <a:effectLst>
            <a:outerShdw blurRad="1016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 name="Google Shape;29;p4"/>
          <p:cNvSpPr/>
          <p:nvPr/>
        </p:nvSpPr>
        <p:spPr>
          <a:xfrm>
            <a:off x="365760" y="914400"/>
            <a:ext cx="64008" cy="105156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 name="Google Shape;30;p4"/>
          <p:cNvSpPr/>
          <p:nvPr/>
        </p:nvSpPr>
        <p:spPr>
          <a:xfrm>
            <a:off x="502920" y="987552"/>
            <a:ext cx="45720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8973A"/>
              </a:buClr>
              <a:buSzPts val="2400"/>
              <a:buFont typeface="Georgia"/>
              <a:buNone/>
            </a:pPr>
            <a:r>
              <a:rPr b="1" lang="en-US" sz="2400">
                <a:solidFill>
                  <a:srgbClr val="C8973A"/>
                </a:solidFill>
                <a:latin typeface="Georgia"/>
                <a:ea typeface="Georgia"/>
                <a:cs typeface="Georgia"/>
                <a:sym typeface="Georgia"/>
              </a:rPr>
              <a:t>01</a:t>
            </a:r>
            <a:endParaRPr sz="2400">
              <a:solidFill>
                <a:schemeClr val="dk1"/>
              </a:solidFill>
              <a:latin typeface="Calibri"/>
              <a:ea typeface="Calibri"/>
              <a:cs typeface="Calibri"/>
              <a:sym typeface="Calibri"/>
            </a:endParaRPr>
          </a:p>
        </p:txBody>
      </p:sp>
      <p:sp>
        <p:nvSpPr>
          <p:cNvPr id="31" name="Google Shape;31;p4"/>
          <p:cNvSpPr/>
          <p:nvPr/>
        </p:nvSpPr>
        <p:spPr>
          <a:xfrm>
            <a:off x="960120" y="1005840"/>
            <a:ext cx="33832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400"/>
              <a:buFont typeface="Calibri"/>
              <a:buNone/>
            </a:pPr>
            <a:r>
              <a:rPr b="1" lang="en-US" sz="1400">
                <a:solidFill>
                  <a:srgbClr val="2C3E50"/>
                </a:solidFill>
                <a:latin typeface="Calibri"/>
                <a:ea typeface="Calibri"/>
                <a:cs typeface="Calibri"/>
                <a:sym typeface="Calibri"/>
              </a:rPr>
              <a:t>What is MATCH-ADTC?</a:t>
            </a:r>
            <a:endParaRPr sz="1400">
              <a:solidFill>
                <a:schemeClr val="dk1"/>
              </a:solidFill>
              <a:latin typeface="Calibri"/>
              <a:ea typeface="Calibri"/>
              <a:cs typeface="Calibri"/>
              <a:sym typeface="Calibri"/>
            </a:endParaRPr>
          </a:p>
        </p:txBody>
      </p:sp>
      <p:sp>
        <p:nvSpPr>
          <p:cNvPr id="32" name="Google Shape;32;p4"/>
          <p:cNvSpPr/>
          <p:nvPr/>
        </p:nvSpPr>
        <p:spPr>
          <a:xfrm>
            <a:off x="502920" y="1417320"/>
            <a:ext cx="384048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A6A74"/>
              </a:buClr>
              <a:buSzPts val="1000"/>
              <a:buFont typeface="Calibri"/>
              <a:buNone/>
            </a:pPr>
            <a:r>
              <a:rPr lang="en-US" sz="1000">
                <a:solidFill>
                  <a:srgbClr val="5A6A74"/>
                </a:solidFill>
                <a:latin typeface="Calibri"/>
                <a:ea typeface="Calibri"/>
                <a:cs typeface="Calibri"/>
                <a:sym typeface="Calibri"/>
              </a:rPr>
              <a:t>Origins, structure, and core philosophy of the transdiagnostic protocol</a:t>
            </a:r>
            <a:endParaRPr sz="1000">
              <a:solidFill>
                <a:schemeClr val="dk1"/>
              </a:solidFill>
              <a:latin typeface="Calibri"/>
              <a:ea typeface="Calibri"/>
              <a:cs typeface="Calibri"/>
              <a:sym typeface="Calibri"/>
            </a:endParaRPr>
          </a:p>
        </p:txBody>
      </p:sp>
      <p:sp>
        <p:nvSpPr>
          <p:cNvPr id="33" name="Google Shape;33;p4"/>
          <p:cNvSpPr/>
          <p:nvPr/>
        </p:nvSpPr>
        <p:spPr>
          <a:xfrm>
            <a:off x="4754880" y="914400"/>
            <a:ext cx="4114800" cy="1051560"/>
          </a:xfrm>
          <a:prstGeom prst="rect">
            <a:avLst/>
          </a:prstGeom>
          <a:solidFill>
            <a:srgbClr val="FFFFFF"/>
          </a:solidFill>
          <a:ln>
            <a:noFill/>
          </a:ln>
          <a:effectLst>
            <a:outerShdw blurRad="1016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 name="Google Shape;34;p4"/>
          <p:cNvSpPr/>
          <p:nvPr/>
        </p:nvSpPr>
        <p:spPr>
          <a:xfrm>
            <a:off x="4754880" y="914400"/>
            <a:ext cx="64008" cy="105156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 name="Google Shape;35;p4"/>
          <p:cNvSpPr/>
          <p:nvPr/>
        </p:nvSpPr>
        <p:spPr>
          <a:xfrm>
            <a:off x="4892040" y="987552"/>
            <a:ext cx="45720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8973A"/>
              </a:buClr>
              <a:buSzPts val="2400"/>
              <a:buFont typeface="Georgia"/>
              <a:buNone/>
            </a:pPr>
            <a:r>
              <a:rPr b="1" lang="en-US" sz="2400">
                <a:solidFill>
                  <a:srgbClr val="C8973A"/>
                </a:solidFill>
                <a:latin typeface="Georgia"/>
                <a:ea typeface="Georgia"/>
                <a:cs typeface="Georgia"/>
                <a:sym typeface="Georgia"/>
              </a:rPr>
              <a:t>02</a:t>
            </a:r>
            <a:endParaRPr sz="2400">
              <a:solidFill>
                <a:schemeClr val="dk1"/>
              </a:solidFill>
              <a:latin typeface="Calibri"/>
              <a:ea typeface="Calibri"/>
              <a:cs typeface="Calibri"/>
              <a:sym typeface="Calibri"/>
            </a:endParaRPr>
          </a:p>
        </p:txBody>
      </p:sp>
      <p:sp>
        <p:nvSpPr>
          <p:cNvPr id="36" name="Google Shape;36;p4"/>
          <p:cNvSpPr/>
          <p:nvPr/>
        </p:nvSpPr>
        <p:spPr>
          <a:xfrm>
            <a:off x="5349240" y="1005840"/>
            <a:ext cx="33832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400"/>
              <a:buFont typeface="Calibri"/>
              <a:buNone/>
            </a:pPr>
            <a:r>
              <a:rPr b="1" lang="en-US" sz="1400">
                <a:solidFill>
                  <a:srgbClr val="2C3E50"/>
                </a:solidFill>
                <a:latin typeface="Calibri"/>
                <a:ea typeface="Calibri"/>
                <a:cs typeface="Calibri"/>
                <a:sym typeface="Calibri"/>
              </a:rPr>
              <a:t>Literature Review</a:t>
            </a:r>
            <a:endParaRPr sz="1400">
              <a:solidFill>
                <a:schemeClr val="dk1"/>
              </a:solidFill>
              <a:latin typeface="Calibri"/>
              <a:ea typeface="Calibri"/>
              <a:cs typeface="Calibri"/>
              <a:sym typeface="Calibri"/>
            </a:endParaRPr>
          </a:p>
        </p:txBody>
      </p:sp>
      <p:sp>
        <p:nvSpPr>
          <p:cNvPr id="37" name="Google Shape;37;p4"/>
          <p:cNvSpPr/>
          <p:nvPr/>
        </p:nvSpPr>
        <p:spPr>
          <a:xfrm>
            <a:off x="4892040" y="1417320"/>
            <a:ext cx="384048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A6A74"/>
              </a:buClr>
              <a:buSzPts val="1000"/>
              <a:buFont typeface="Calibri"/>
              <a:buNone/>
            </a:pPr>
            <a:r>
              <a:rPr lang="en-US" sz="1000">
                <a:solidFill>
                  <a:srgbClr val="5A6A74"/>
                </a:solidFill>
                <a:latin typeface="Calibri"/>
                <a:ea typeface="Calibri"/>
                <a:cs typeface="Calibri"/>
                <a:sym typeface="Calibri"/>
              </a:rPr>
              <a:t>Evidence base, efficacy studies, and comparative effectiveness research</a:t>
            </a:r>
            <a:endParaRPr sz="1000">
              <a:solidFill>
                <a:schemeClr val="dk1"/>
              </a:solidFill>
              <a:latin typeface="Calibri"/>
              <a:ea typeface="Calibri"/>
              <a:cs typeface="Calibri"/>
              <a:sym typeface="Calibri"/>
            </a:endParaRPr>
          </a:p>
        </p:txBody>
      </p:sp>
      <p:sp>
        <p:nvSpPr>
          <p:cNvPr id="38" name="Google Shape;38;p4"/>
          <p:cNvSpPr/>
          <p:nvPr/>
        </p:nvSpPr>
        <p:spPr>
          <a:xfrm>
            <a:off x="365760" y="2148840"/>
            <a:ext cx="4114800" cy="1051560"/>
          </a:xfrm>
          <a:prstGeom prst="rect">
            <a:avLst/>
          </a:prstGeom>
          <a:solidFill>
            <a:srgbClr val="FFFFFF"/>
          </a:solidFill>
          <a:ln>
            <a:noFill/>
          </a:ln>
          <a:effectLst>
            <a:outerShdw blurRad="1016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 name="Google Shape;39;p4"/>
          <p:cNvSpPr/>
          <p:nvPr/>
        </p:nvSpPr>
        <p:spPr>
          <a:xfrm>
            <a:off x="365760" y="2148840"/>
            <a:ext cx="64008" cy="105156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 name="Google Shape;40;p4"/>
          <p:cNvSpPr/>
          <p:nvPr/>
        </p:nvSpPr>
        <p:spPr>
          <a:xfrm>
            <a:off x="502920" y="2221992"/>
            <a:ext cx="45720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8973A"/>
              </a:buClr>
              <a:buSzPts val="2400"/>
              <a:buFont typeface="Georgia"/>
              <a:buNone/>
            </a:pPr>
            <a:r>
              <a:rPr b="1" lang="en-US" sz="2400">
                <a:solidFill>
                  <a:srgbClr val="C8973A"/>
                </a:solidFill>
                <a:latin typeface="Georgia"/>
                <a:ea typeface="Georgia"/>
                <a:cs typeface="Georgia"/>
                <a:sym typeface="Georgia"/>
              </a:rPr>
              <a:t>03</a:t>
            </a:r>
            <a:endParaRPr sz="2400">
              <a:solidFill>
                <a:schemeClr val="dk1"/>
              </a:solidFill>
              <a:latin typeface="Calibri"/>
              <a:ea typeface="Calibri"/>
              <a:cs typeface="Calibri"/>
              <a:sym typeface="Calibri"/>
            </a:endParaRPr>
          </a:p>
        </p:txBody>
      </p:sp>
      <p:sp>
        <p:nvSpPr>
          <p:cNvPr id="41" name="Google Shape;41;p4"/>
          <p:cNvSpPr/>
          <p:nvPr/>
        </p:nvSpPr>
        <p:spPr>
          <a:xfrm>
            <a:off x="960120" y="2240280"/>
            <a:ext cx="33832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400"/>
              <a:buFont typeface="Calibri"/>
              <a:buNone/>
            </a:pPr>
            <a:r>
              <a:rPr b="1" lang="en-US" sz="1400">
                <a:solidFill>
                  <a:srgbClr val="2C3E50"/>
                </a:solidFill>
                <a:latin typeface="Calibri"/>
                <a:ea typeface="Calibri"/>
                <a:cs typeface="Calibri"/>
                <a:sym typeface="Calibri"/>
              </a:rPr>
              <a:t>Case Presentation</a:t>
            </a:r>
            <a:endParaRPr sz="1400">
              <a:solidFill>
                <a:schemeClr val="dk1"/>
              </a:solidFill>
              <a:latin typeface="Calibri"/>
              <a:ea typeface="Calibri"/>
              <a:cs typeface="Calibri"/>
              <a:sym typeface="Calibri"/>
            </a:endParaRPr>
          </a:p>
        </p:txBody>
      </p:sp>
      <p:sp>
        <p:nvSpPr>
          <p:cNvPr id="42" name="Google Shape;42;p4"/>
          <p:cNvSpPr/>
          <p:nvPr/>
        </p:nvSpPr>
        <p:spPr>
          <a:xfrm>
            <a:off x="502920" y="2651760"/>
            <a:ext cx="384048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A6A74"/>
              </a:buClr>
              <a:buSzPts val="1000"/>
              <a:buFont typeface="Calibri"/>
              <a:buNone/>
            </a:pPr>
            <a:r>
              <a:rPr lang="en-US" sz="1000">
                <a:solidFill>
                  <a:srgbClr val="5A6A74"/>
                </a:solidFill>
                <a:latin typeface="Calibri"/>
                <a:ea typeface="Calibri"/>
                <a:cs typeface="Calibri"/>
                <a:sym typeface="Calibri"/>
              </a:rPr>
              <a:t>10-year-old patient profile, presenting concerns, and case conceptualization</a:t>
            </a:r>
            <a:endParaRPr sz="1000">
              <a:solidFill>
                <a:schemeClr val="dk1"/>
              </a:solidFill>
              <a:latin typeface="Calibri"/>
              <a:ea typeface="Calibri"/>
              <a:cs typeface="Calibri"/>
              <a:sym typeface="Calibri"/>
            </a:endParaRPr>
          </a:p>
        </p:txBody>
      </p:sp>
      <p:sp>
        <p:nvSpPr>
          <p:cNvPr id="43" name="Google Shape;43;p4"/>
          <p:cNvSpPr/>
          <p:nvPr/>
        </p:nvSpPr>
        <p:spPr>
          <a:xfrm>
            <a:off x="4754880" y="2148840"/>
            <a:ext cx="4114800" cy="1051560"/>
          </a:xfrm>
          <a:prstGeom prst="rect">
            <a:avLst/>
          </a:prstGeom>
          <a:solidFill>
            <a:srgbClr val="FFFFFF"/>
          </a:solidFill>
          <a:ln>
            <a:noFill/>
          </a:ln>
          <a:effectLst>
            <a:outerShdw blurRad="1016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 name="Google Shape;44;p4"/>
          <p:cNvSpPr/>
          <p:nvPr/>
        </p:nvSpPr>
        <p:spPr>
          <a:xfrm>
            <a:off x="4754880" y="2148840"/>
            <a:ext cx="64008" cy="105156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 name="Google Shape;45;p4"/>
          <p:cNvSpPr/>
          <p:nvPr/>
        </p:nvSpPr>
        <p:spPr>
          <a:xfrm>
            <a:off x="4892040" y="2221992"/>
            <a:ext cx="45720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8973A"/>
              </a:buClr>
              <a:buSzPts val="2400"/>
              <a:buFont typeface="Georgia"/>
              <a:buNone/>
            </a:pPr>
            <a:r>
              <a:rPr b="1" lang="en-US" sz="2400">
                <a:solidFill>
                  <a:srgbClr val="C8973A"/>
                </a:solidFill>
                <a:latin typeface="Georgia"/>
                <a:ea typeface="Georgia"/>
                <a:cs typeface="Georgia"/>
                <a:sym typeface="Georgia"/>
              </a:rPr>
              <a:t>04</a:t>
            </a:r>
            <a:endParaRPr sz="2400">
              <a:solidFill>
                <a:schemeClr val="dk1"/>
              </a:solidFill>
              <a:latin typeface="Calibri"/>
              <a:ea typeface="Calibri"/>
              <a:cs typeface="Calibri"/>
              <a:sym typeface="Calibri"/>
            </a:endParaRPr>
          </a:p>
        </p:txBody>
      </p:sp>
      <p:sp>
        <p:nvSpPr>
          <p:cNvPr id="46" name="Google Shape;46;p4"/>
          <p:cNvSpPr/>
          <p:nvPr/>
        </p:nvSpPr>
        <p:spPr>
          <a:xfrm>
            <a:off x="5349240" y="2240280"/>
            <a:ext cx="33832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400"/>
              <a:buFont typeface="Calibri"/>
              <a:buNone/>
            </a:pPr>
            <a:r>
              <a:rPr b="1" lang="en-US" sz="1400">
                <a:solidFill>
                  <a:srgbClr val="2C3E50"/>
                </a:solidFill>
                <a:latin typeface="Calibri"/>
                <a:ea typeface="Calibri"/>
                <a:cs typeface="Calibri"/>
                <a:sym typeface="Calibri"/>
              </a:rPr>
              <a:t>MATCH in Practice</a:t>
            </a:r>
            <a:endParaRPr sz="1400">
              <a:solidFill>
                <a:schemeClr val="dk1"/>
              </a:solidFill>
              <a:latin typeface="Calibri"/>
              <a:ea typeface="Calibri"/>
              <a:cs typeface="Calibri"/>
              <a:sym typeface="Calibri"/>
            </a:endParaRPr>
          </a:p>
        </p:txBody>
      </p:sp>
      <p:sp>
        <p:nvSpPr>
          <p:cNvPr id="47" name="Google Shape;47;p4"/>
          <p:cNvSpPr/>
          <p:nvPr/>
        </p:nvSpPr>
        <p:spPr>
          <a:xfrm>
            <a:off x="4892040" y="2651760"/>
            <a:ext cx="384048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A6A74"/>
              </a:buClr>
              <a:buSzPts val="1000"/>
              <a:buFont typeface="Calibri"/>
              <a:buNone/>
            </a:pPr>
            <a:r>
              <a:rPr lang="en-US" sz="1000">
                <a:solidFill>
                  <a:srgbClr val="5A6A74"/>
                </a:solidFill>
                <a:latin typeface="Calibri"/>
                <a:ea typeface="Calibri"/>
                <a:cs typeface="Calibri"/>
                <a:sym typeface="Calibri"/>
              </a:rPr>
              <a:t>Module selection, sequencing, and treatment progression</a:t>
            </a:r>
            <a:endParaRPr sz="1000">
              <a:solidFill>
                <a:schemeClr val="dk1"/>
              </a:solidFill>
              <a:latin typeface="Calibri"/>
              <a:ea typeface="Calibri"/>
              <a:cs typeface="Calibri"/>
              <a:sym typeface="Calibri"/>
            </a:endParaRPr>
          </a:p>
        </p:txBody>
      </p:sp>
      <p:sp>
        <p:nvSpPr>
          <p:cNvPr id="48" name="Google Shape;48;p4"/>
          <p:cNvSpPr/>
          <p:nvPr/>
        </p:nvSpPr>
        <p:spPr>
          <a:xfrm>
            <a:off x="365760" y="3383280"/>
            <a:ext cx="4114800" cy="1051560"/>
          </a:xfrm>
          <a:prstGeom prst="rect">
            <a:avLst/>
          </a:prstGeom>
          <a:solidFill>
            <a:srgbClr val="FFFFFF"/>
          </a:solidFill>
          <a:ln>
            <a:noFill/>
          </a:ln>
          <a:effectLst>
            <a:outerShdw blurRad="1016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 name="Google Shape;49;p4"/>
          <p:cNvSpPr/>
          <p:nvPr/>
        </p:nvSpPr>
        <p:spPr>
          <a:xfrm>
            <a:off x="365760" y="3383280"/>
            <a:ext cx="64008" cy="105156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 name="Google Shape;50;p4"/>
          <p:cNvSpPr/>
          <p:nvPr/>
        </p:nvSpPr>
        <p:spPr>
          <a:xfrm>
            <a:off x="502920" y="3456432"/>
            <a:ext cx="45720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8973A"/>
              </a:buClr>
              <a:buSzPts val="2400"/>
              <a:buFont typeface="Georgia"/>
              <a:buNone/>
            </a:pPr>
            <a:r>
              <a:rPr b="1" lang="en-US" sz="2400">
                <a:solidFill>
                  <a:srgbClr val="C8973A"/>
                </a:solidFill>
                <a:latin typeface="Georgia"/>
                <a:ea typeface="Georgia"/>
                <a:cs typeface="Georgia"/>
                <a:sym typeface="Georgia"/>
              </a:rPr>
              <a:t>05</a:t>
            </a:r>
            <a:endParaRPr sz="2400">
              <a:solidFill>
                <a:schemeClr val="dk1"/>
              </a:solidFill>
              <a:latin typeface="Calibri"/>
              <a:ea typeface="Calibri"/>
              <a:cs typeface="Calibri"/>
              <a:sym typeface="Calibri"/>
            </a:endParaRPr>
          </a:p>
        </p:txBody>
      </p:sp>
      <p:sp>
        <p:nvSpPr>
          <p:cNvPr id="51" name="Google Shape;51;p4"/>
          <p:cNvSpPr/>
          <p:nvPr/>
        </p:nvSpPr>
        <p:spPr>
          <a:xfrm>
            <a:off x="960120" y="3474720"/>
            <a:ext cx="33832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400"/>
              <a:buFont typeface="Calibri"/>
              <a:buNone/>
            </a:pPr>
            <a:r>
              <a:rPr b="1" lang="en-US" sz="1400">
                <a:solidFill>
                  <a:srgbClr val="2C3E50"/>
                </a:solidFill>
                <a:latin typeface="Calibri"/>
                <a:ea typeface="Calibri"/>
                <a:cs typeface="Calibri"/>
                <a:sym typeface="Calibri"/>
              </a:rPr>
              <a:t>Adaptations</a:t>
            </a:r>
            <a:endParaRPr sz="1400">
              <a:solidFill>
                <a:schemeClr val="dk1"/>
              </a:solidFill>
              <a:latin typeface="Calibri"/>
              <a:ea typeface="Calibri"/>
              <a:cs typeface="Calibri"/>
              <a:sym typeface="Calibri"/>
            </a:endParaRPr>
          </a:p>
        </p:txBody>
      </p:sp>
      <p:sp>
        <p:nvSpPr>
          <p:cNvPr id="52" name="Google Shape;52;p4"/>
          <p:cNvSpPr/>
          <p:nvPr/>
        </p:nvSpPr>
        <p:spPr>
          <a:xfrm>
            <a:off x="502920" y="3886200"/>
            <a:ext cx="384048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A6A74"/>
              </a:buClr>
              <a:buSzPts val="1000"/>
              <a:buFont typeface="Calibri"/>
              <a:buNone/>
            </a:pPr>
            <a:r>
              <a:rPr lang="en-US" sz="1000">
                <a:solidFill>
                  <a:srgbClr val="5A6A74"/>
                </a:solidFill>
                <a:latin typeface="Calibri"/>
                <a:ea typeface="Calibri"/>
                <a:cs typeface="Calibri"/>
                <a:sym typeface="Calibri"/>
              </a:rPr>
              <a:t>Modifications made to affirm and center the patient’s identity</a:t>
            </a:r>
            <a:endParaRPr/>
          </a:p>
          <a:p>
            <a:pPr indent="0" lvl="0" marL="0" marR="0" rtl="0" algn="l">
              <a:spcBef>
                <a:spcPts val="0"/>
              </a:spcBef>
              <a:spcAft>
                <a:spcPts val="0"/>
              </a:spcAft>
              <a:buClr>
                <a:schemeClr val="dk1"/>
              </a:buClr>
              <a:buSzPts val="1000"/>
              <a:buFont typeface="Calibri"/>
              <a:buNone/>
            </a:pPr>
            <a:r>
              <a:t/>
            </a:r>
            <a:endParaRPr sz="1000">
              <a:solidFill>
                <a:schemeClr val="dk1"/>
              </a:solidFill>
              <a:latin typeface="Calibri"/>
              <a:ea typeface="Calibri"/>
              <a:cs typeface="Calibri"/>
              <a:sym typeface="Calibri"/>
            </a:endParaRPr>
          </a:p>
        </p:txBody>
      </p:sp>
      <p:sp>
        <p:nvSpPr>
          <p:cNvPr id="53" name="Google Shape;53;p4"/>
          <p:cNvSpPr/>
          <p:nvPr/>
        </p:nvSpPr>
        <p:spPr>
          <a:xfrm>
            <a:off x="4754880" y="3383280"/>
            <a:ext cx="4114800" cy="1051560"/>
          </a:xfrm>
          <a:prstGeom prst="rect">
            <a:avLst/>
          </a:prstGeom>
          <a:solidFill>
            <a:srgbClr val="FFFFFF"/>
          </a:solidFill>
          <a:ln>
            <a:noFill/>
          </a:ln>
          <a:effectLst>
            <a:outerShdw blurRad="1016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4" name="Google Shape;54;p4"/>
          <p:cNvSpPr/>
          <p:nvPr/>
        </p:nvSpPr>
        <p:spPr>
          <a:xfrm>
            <a:off x="4754880" y="3383280"/>
            <a:ext cx="64008" cy="105156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5" name="Google Shape;55;p4"/>
          <p:cNvSpPr/>
          <p:nvPr/>
        </p:nvSpPr>
        <p:spPr>
          <a:xfrm>
            <a:off x="4892040" y="3456432"/>
            <a:ext cx="45720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8973A"/>
              </a:buClr>
              <a:buSzPts val="2400"/>
              <a:buFont typeface="Georgia"/>
              <a:buNone/>
            </a:pPr>
            <a:r>
              <a:rPr b="1" lang="en-US" sz="2400">
                <a:solidFill>
                  <a:srgbClr val="C8973A"/>
                </a:solidFill>
                <a:latin typeface="Georgia"/>
                <a:ea typeface="Georgia"/>
                <a:cs typeface="Georgia"/>
                <a:sym typeface="Georgia"/>
              </a:rPr>
              <a:t>06</a:t>
            </a:r>
            <a:endParaRPr sz="2400">
              <a:solidFill>
                <a:schemeClr val="dk1"/>
              </a:solidFill>
              <a:latin typeface="Calibri"/>
              <a:ea typeface="Calibri"/>
              <a:cs typeface="Calibri"/>
              <a:sym typeface="Calibri"/>
            </a:endParaRPr>
          </a:p>
        </p:txBody>
      </p:sp>
      <p:sp>
        <p:nvSpPr>
          <p:cNvPr id="56" name="Google Shape;56;p4"/>
          <p:cNvSpPr/>
          <p:nvPr/>
        </p:nvSpPr>
        <p:spPr>
          <a:xfrm>
            <a:off x="5349240" y="3474720"/>
            <a:ext cx="33832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400"/>
              <a:buFont typeface="Calibri"/>
              <a:buNone/>
            </a:pPr>
            <a:r>
              <a:rPr b="1" lang="en-US" sz="1400">
                <a:solidFill>
                  <a:srgbClr val="2C3E50"/>
                </a:solidFill>
                <a:latin typeface="Calibri"/>
                <a:ea typeface="Calibri"/>
                <a:cs typeface="Calibri"/>
                <a:sym typeface="Calibri"/>
              </a:rPr>
              <a:t>Discussion Questions</a:t>
            </a:r>
            <a:endParaRPr sz="1400">
              <a:solidFill>
                <a:schemeClr val="dk1"/>
              </a:solidFill>
              <a:latin typeface="Calibri"/>
              <a:ea typeface="Calibri"/>
              <a:cs typeface="Calibri"/>
              <a:sym typeface="Calibri"/>
            </a:endParaRPr>
          </a:p>
        </p:txBody>
      </p:sp>
      <p:sp>
        <p:nvSpPr>
          <p:cNvPr id="57" name="Google Shape;57;p4"/>
          <p:cNvSpPr/>
          <p:nvPr/>
        </p:nvSpPr>
        <p:spPr>
          <a:xfrm>
            <a:off x="4892040" y="3886200"/>
            <a:ext cx="384048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000"/>
              <a:buFont typeface="Calibri"/>
              <a:buNone/>
            </a:pPr>
            <a:r>
              <a:t/>
            </a:r>
            <a:endParaRPr sz="1000">
              <a:solidFill>
                <a:schemeClr val="dk1"/>
              </a:solidFill>
              <a:latin typeface="Calibri"/>
              <a:ea typeface="Calibri"/>
              <a:cs typeface="Calibri"/>
              <a:sym typeface="Calibri"/>
            </a:endParaRPr>
          </a:p>
        </p:txBody>
      </p:sp>
      <p:sp>
        <p:nvSpPr>
          <p:cNvPr id="58" name="Google Shape;58;p4"/>
          <p:cNvSpPr txBox="1"/>
          <p:nvPr/>
        </p:nvSpPr>
        <p:spPr>
          <a:xfrm>
            <a:off x="4855253" y="3871527"/>
            <a:ext cx="2700669"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7F7F7F"/>
                </a:solidFill>
                <a:latin typeface="Calibri"/>
                <a:ea typeface="Calibri"/>
                <a:cs typeface="Calibri"/>
                <a:sym typeface="Calibri"/>
              </a:rPr>
              <a:t>Optional and just meant to stimulate conversation ☺ </a:t>
            </a:r>
            <a:endParaRPr sz="1000">
              <a:solidFill>
                <a:srgbClr val="7F7F7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
                                        </p:tgtEl>
                                        <p:attrNameLst>
                                          <p:attrName>style.visibility</p:attrName>
                                        </p:attrNameLst>
                                      </p:cBhvr>
                                      <p:to>
                                        <p:strVal val="visible"/>
                                      </p:to>
                                    </p:set>
                                    <p:animEffect filter="fade" transition="in">
                                      <p:cBhvr>
                                        <p:cTn dur="500"/>
                                        <p:tgtEl>
                                          <p:spTgt spid="28"/>
                                        </p:tgtEl>
                                      </p:cBhvr>
                                    </p:animEffect>
                                  </p:childTnLst>
                                </p:cTn>
                              </p:par>
                              <p:par>
                                <p:cTn fill="hold" nodeType="withEffect" presetClass="entr" presetID="10" presetSubtype="0">
                                  <p:stCondLst>
                                    <p:cond delay="0"/>
                                  </p:stCondLst>
                                  <p:childTnLst>
                                    <p:set>
                                      <p:cBhvr>
                                        <p:cTn dur="1" fill="hold">
                                          <p:stCondLst>
                                            <p:cond delay="0"/>
                                          </p:stCondLst>
                                        </p:cTn>
                                        <p:tgtEl>
                                          <p:spTgt spid="29"/>
                                        </p:tgtEl>
                                        <p:attrNameLst>
                                          <p:attrName>style.visibility</p:attrName>
                                        </p:attrNameLst>
                                      </p:cBhvr>
                                      <p:to>
                                        <p:strVal val="visible"/>
                                      </p:to>
                                    </p:set>
                                    <p:animEffect filter="fade" transition="in">
                                      <p:cBhvr>
                                        <p:cTn dur="500"/>
                                        <p:tgtEl>
                                          <p:spTgt spid="29"/>
                                        </p:tgtEl>
                                      </p:cBhvr>
                                    </p:animEffect>
                                  </p:childTnLst>
                                </p:cTn>
                              </p:par>
                              <p:par>
                                <p:cTn fill="hold" nodeType="withEffect" presetClass="entr" presetID="10" presetSubtype="0">
                                  <p:stCondLst>
                                    <p:cond delay="0"/>
                                  </p:stCondLst>
                                  <p:childTnLst>
                                    <p:set>
                                      <p:cBhvr>
                                        <p:cTn dur="1" fill="hold">
                                          <p:stCondLst>
                                            <p:cond delay="0"/>
                                          </p:stCondLst>
                                        </p:cTn>
                                        <p:tgtEl>
                                          <p:spTgt spid="30"/>
                                        </p:tgtEl>
                                        <p:attrNameLst>
                                          <p:attrName>style.visibility</p:attrName>
                                        </p:attrNameLst>
                                      </p:cBhvr>
                                      <p:to>
                                        <p:strVal val="visible"/>
                                      </p:to>
                                    </p:set>
                                    <p:animEffect filter="fade" transition="in">
                                      <p:cBhvr>
                                        <p:cTn dur="500"/>
                                        <p:tgtEl>
                                          <p:spTgt spid="30"/>
                                        </p:tgtEl>
                                      </p:cBhvr>
                                    </p:animEffect>
                                  </p:childTnLst>
                                </p:cTn>
                              </p:par>
                              <p:par>
                                <p:cTn fill="hold" nodeType="withEffect" presetClass="entr" presetID="10" presetSubtype="0">
                                  <p:stCondLst>
                                    <p:cond delay="0"/>
                                  </p:stCondLst>
                                  <p:childTnLst>
                                    <p:set>
                                      <p:cBhvr>
                                        <p:cTn dur="1" fill="hold">
                                          <p:stCondLst>
                                            <p:cond delay="0"/>
                                          </p:stCondLst>
                                        </p:cTn>
                                        <p:tgtEl>
                                          <p:spTgt spid="31"/>
                                        </p:tgtEl>
                                        <p:attrNameLst>
                                          <p:attrName>style.visibility</p:attrName>
                                        </p:attrNameLst>
                                      </p:cBhvr>
                                      <p:to>
                                        <p:strVal val="visible"/>
                                      </p:to>
                                    </p:set>
                                    <p:animEffect filter="fade" transition="in">
                                      <p:cBhvr>
                                        <p:cTn dur="500"/>
                                        <p:tgtEl>
                                          <p:spTgt spid="31"/>
                                        </p:tgtEl>
                                      </p:cBhvr>
                                    </p:animEffect>
                                  </p:childTnLst>
                                </p:cTn>
                              </p:par>
                              <p:par>
                                <p:cTn fill="hold" nodeType="withEffect" presetClass="entr" presetID="10" presetSubtype="0">
                                  <p:stCondLst>
                                    <p:cond delay="0"/>
                                  </p:stCondLst>
                                  <p:childTnLst>
                                    <p:set>
                                      <p:cBhvr>
                                        <p:cTn dur="1" fill="hold">
                                          <p:stCondLst>
                                            <p:cond delay="0"/>
                                          </p:stCondLst>
                                        </p:cTn>
                                        <p:tgtEl>
                                          <p:spTgt spid="32"/>
                                        </p:tgtEl>
                                        <p:attrNameLst>
                                          <p:attrName>style.visibility</p:attrName>
                                        </p:attrNameLst>
                                      </p:cBhvr>
                                      <p:to>
                                        <p:strVal val="visible"/>
                                      </p:to>
                                    </p:set>
                                    <p:animEffect filter="fade" transition="in">
                                      <p:cBhvr>
                                        <p:cTn dur="500"/>
                                        <p:tgtEl>
                                          <p:spTgt spid="32"/>
                                        </p:tgtEl>
                                      </p:cBhvr>
                                    </p:animEffect>
                                  </p:childTnLst>
                                </p:cTn>
                              </p:par>
                              <p:par>
                                <p:cTn fill="hold" nodeType="withEffect" presetClass="entr" presetID="10" presetSubtype="0">
                                  <p:stCondLst>
                                    <p:cond delay="0"/>
                                  </p:stCondLst>
                                  <p:childTnLst>
                                    <p:set>
                                      <p:cBhvr>
                                        <p:cTn dur="1" fill="hold">
                                          <p:stCondLst>
                                            <p:cond delay="0"/>
                                          </p:stCondLst>
                                        </p:cTn>
                                        <p:tgtEl>
                                          <p:spTgt spid="33"/>
                                        </p:tgtEl>
                                        <p:attrNameLst>
                                          <p:attrName>style.visibility</p:attrName>
                                        </p:attrNameLst>
                                      </p:cBhvr>
                                      <p:to>
                                        <p:strVal val="visible"/>
                                      </p:to>
                                    </p:set>
                                    <p:animEffect filter="fade" transition="in">
                                      <p:cBhvr>
                                        <p:cTn dur="500"/>
                                        <p:tgtEl>
                                          <p:spTgt spid="33"/>
                                        </p:tgtEl>
                                      </p:cBhvr>
                                    </p:animEffect>
                                  </p:childTnLst>
                                </p:cTn>
                              </p:par>
                              <p:par>
                                <p:cTn fill="hold" nodeType="withEffect" presetClass="entr" presetID="10" presetSubtype="0">
                                  <p:stCondLst>
                                    <p:cond delay="0"/>
                                  </p:stCondLst>
                                  <p:childTnLst>
                                    <p:set>
                                      <p:cBhvr>
                                        <p:cTn dur="1" fill="hold">
                                          <p:stCondLst>
                                            <p:cond delay="0"/>
                                          </p:stCondLst>
                                        </p:cTn>
                                        <p:tgtEl>
                                          <p:spTgt spid="34"/>
                                        </p:tgtEl>
                                        <p:attrNameLst>
                                          <p:attrName>style.visibility</p:attrName>
                                        </p:attrNameLst>
                                      </p:cBhvr>
                                      <p:to>
                                        <p:strVal val="visible"/>
                                      </p:to>
                                    </p:set>
                                    <p:animEffect filter="fade" transition="in">
                                      <p:cBhvr>
                                        <p:cTn dur="500"/>
                                        <p:tgtEl>
                                          <p:spTgt spid="34"/>
                                        </p:tgtEl>
                                      </p:cBhvr>
                                    </p:animEffect>
                                  </p:childTnLst>
                                </p:cTn>
                              </p:par>
                              <p:par>
                                <p:cTn fill="hold" nodeType="withEffect" presetClass="entr" presetID="10" presetSubtype="0">
                                  <p:stCondLst>
                                    <p:cond delay="0"/>
                                  </p:stCondLst>
                                  <p:childTnLst>
                                    <p:set>
                                      <p:cBhvr>
                                        <p:cTn dur="1" fill="hold">
                                          <p:stCondLst>
                                            <p:cond delay="0"/>
                                          </p:stCondLst>
                                        </p:cTn>
                                        <p:tgtEl>
                                          <p:spTgt spid="35"/>
                                        </p:tgtEl>
                                        <p:attrNameLst>
                                          <p:attrName>style.visibility</p:attrName>
                                        </p:attrNameLst>
                                      </p:cBhvr>
                                      <p:to>
                                        <p:strVal val="visible"/>
                                      </p:to>
                                    </p:set>
                                    <p:animEffect filter="fade" transition="in">
                                      <p:cBhvr>
                                        <p:cTn dur="500"/>
                                        <p:tgtEl>
                                          <p:spTgt spid="35"/>
                                        </p:tgtEl>
                                      </p:cBhvr>
                                    </p:animEffect>
                                  </p:childTnLst>
                                </p:cTn>
                              </p:par>
                              <p:par>
                                <p:cTn fill="hold" nodeType="withEffect" presetClass="entr" presetID="10" presetSubtype="0">
                                  <p:stCondLst>
                                    <p:cond delay="0"/>
                                  </p:stCondLst>
                                  <p:childTnLst>
                                    <p:set>
                                      <p:cBhvr>
                                        <p:cTn dur="1" fill="hold">
                                          <p:stCondLst>
                                            <p:cond delay="0"/>
                                          </p:stCondLst>
                                        </p:cTn>
                                        <p:tgtEl>
                                          <p:spTgt spid="36"/>
                                        </p:tgtEl>
                                        <p:attrNameLst>
                                          <p:attrName>style.visibility</p:attrName>
                                        </p:attrNameLst>
                                      </p:cBhvr>
                                      <p:to>
                                        <p:strVal val="visible"/>
                                      </p:to>
                                    </p:set>
                                    <p:animEffect filter="fade" transition="in">
                                      <p:cBhvr>
                                        <p:cTn dur="500"/>
                                        <p:tgtEl>
                                          <p:spTgt spid="36"/>
                                        </p:tgtEl>
                                      </p:cBhvr>
                                    </p:animEffect>
                                  </p:childTnLst>
                                </p:cTn>
                              </p:par>
                              <p:par>
                                <p:cTn fill="hold" nodeType="withEffect" presetClass="entr" presetID="10" presetSubtype="0">
                                  <p:stCondLst>
                                    <p:cond delay="0"/>
                                  </p:stCondLst>
                                  <p:childTnLst>
                                    <p:set>
                                      <p:cBhvr>
                                        <p:cTn dur="1" fill="hold">
                                          <p:stCondLst>
                                            <p:cond delay="0"/>
                                          </p:stCondLst>
                                        </p:cTn>
                                        <p:tgtEl>
                                          <p:spTgt spid="37"/>
                                        </p:tgtEl>
                                        <p:attrNameLst>
                                          <p:attrName>style.visibility</p:attrName>
                                        </p:attrNameLst>
                                      </p:cBhvr>
                                      <p:to>
                                        <p:strVal val="visible"/>
                                      </p:to>
                                    </p:set>
                                    <p:animEffect filter="fade" transition="in">
                                      <p:cBhvr>
                                        <p:cTn dur="500"/>
                                        <p:tgtEl>
                                          <p:spTgt spid="37"/>
                                        </p:tgtEl>
                                      </p:cBhvr>
                                    </p:animEffect>
                                  </p:childTnLst>
                                </p:cTn>
                              </p:par>
                              <p:par>
                                <p:cTn fill="hold" nodeType="withEffect" presetClass="entr" presetID="10" presetSubtype="0">
                                  <p:stCondLst>
                                    <p:cond delay="0"/>
                                  </p:stCondLst>
                                  <p:childTnLst>
                                    <p:set>
                                      <p:cBhvr>
                                        <p:cTn dur="1" fill="hold">
                                          <p:stCondLst>
                                            <p:cond delay="0"/>
                                          </p:stCondLst>
                                        </p:cTn>
                                        <p:tgtEl>
                                          <p:spTgt spid="38"/>
                                        </p:tgtEl>
                                        <p:attrNameLst>
                                          <p:attrName>style.visibility</p:attrName>
                                        </p:attrNameLst>
                                      </p:cBhvr>
                                      <p:to>
                                        <p:strVal val="visible"/>
                                      </p:to>
                                    </p:set>
                                    <p:animEffect filter="fade" transition="in">
                                      <p:cBhvr>
                                        <p:cTn dur="500"/>
                                        <p:tgtEl>
                                          <p:spTgt spid="38"/>
                                        </p:tgtEl>
                                      </p:cBhvr>
                                    </p:animEffect>
                                  </p:childTnLst>
                                </p:cTn>
                              </p:par>
                              <p:par>
                                <p:cTn fill="hold" nodeType="withEffect" presetClass="entr" presetID="10" presetSubtype="0">
                                  <p:stCondLst>
                                    <p:cond delay="0"/>
                                  </p:stCondLst>
                                  <p:childTnLst>
                                    <p:set>
                                      <p:cBhvr>
                                        <p:cTn dur="1" fill="hold">
                                          <p:stCondLst>
                                            <p:cond delay="0"/>
                                          </p:stCondLst>
                                        </p:cTn>
                                        <p:tgtEl>
                                          <p:spTgt spid="39"/>
                                        </p:tgtEl>
                                        <p:attrNameLst>
                                          <p:attrName>style.visibility</p:attrName>
                                        </p:attrNameLst>
                                      </p:cBhvr>
                                      <p:to>
                                        <p:strVal val="visible"/>
                                      </p:to>
                                    </p:set>
                                    <p:animEffect filter="fade" transition="in">
                                      <p:cBhvr>
                                        <p:cTn dur="500"/>
                                        <p:tgtEl>
                                          <p:spTgt spid="39"/>
                                        </p:tgtEl>
                                      </p:cBhvr>
                                    </p:animEffect>
                                  </p:childTnLst>
                                </p:cTn>
                              </p:par>
                              <p:par>
                                <p:cTn fill="hold" nodeType="withEffect" presetClass="entr" presetID="10" presetSubtype="0">
                                  <p:stCondLst>
                                    <p:cond delay="0"/>
                                  </p:stCondLst>
                                  <p:childTnLst>
                                    <p:set>
                                      <p:cBhvr>
                                        <p:cTn dur="1" fill="hold">
                                          <p:stCondLst>
                                            <p:cond delay="0"/>
                                          </p:stCondLst>
                                        </p:cTn>
                                        <p:tgtEl>
                                          <p:spTgt spid="40"/>
                                        </p:tgtEl>
                                        <p:attrNameLst>
                                          <p:attrName>style.visibility</p:attrName>
                                        </p:attrNameLst>
                                      </p:cBhvr>
                                      <p:to>
                                        <p:strVal val="visible"/>
                                      </p:to>
                                    </p:set>
                                    <p:animEffect filter="fade" transition="in">
                                      <p:cBhvr>
                                        <p:cTn dur="500"/>
                                        <p:tgtEl>
                                          <p:spTgt spid="40"/>
                                        </p:tgtEl>
                                      </p:cBhvr>
                                    </p:animEffect>
                                  </p:childTnLst>
                                </p:cTn>
                              </p:par>
                              <p:par>
                                <p:cTn fill="hold" nodeType="withEffect" presetClass="entr" presetID="10" presetSubtype="0">
                                  <p:stCondLst>
                                    <p:cond delay="0"/>
                                  </p:stCondLst>
                                  <p:childTnLst>
                                    <p:set>
                                      <p:cBhvr>
                                        <p:cTn dur="1" fill="hold">
                                          <p:stCondLst>
                                            <p:cond delay="0"/>
                                          </p:stCondLst>
                                        </p:cTn>
                                        <p:tgtEl>
                                          <p:spTgt spid="41"/>
                                        </p:tgtEl>
                                        <p:attrNameLst>
                                          <p:attrName>style.visibility</p:attrName>
                                        </p:attrNameLst>
                                      </p:cBhvr>
                                      <p:to>
                                        <p:strVal val="visible"/>
                                      </p:to>
                                    </p:set>
                                    <p:animEffect filter="fade" transition="in">
                                      <p:cBhvr>
                                        <p:cTn dur="500"/>
                                        <p:tgtEl>
                                          <p:spTgt spid="41"/>
                                        </p:tgtEl>
                                      </p:cBhvr>
                                    </p:animEffect>
                                  </p:childTnLst>
                                </p:cTn>
                              </p:par>
                              <p:par>
                                <p:cTn fill="hold" nodeType="withEffect" presetClass="entr" presetID="10" presetSubtype="0">
                                  <p:stCondLst>
                                    <p:cond delay="0"/>
                                  </p:stCondLst>
                                  <p:childTnLst>
                                    <p:set>
                                      <p:cBhvr>
                                        <p:cTn dur="1" fill="hold">
                                          <p:stCondLst>
                                            <p:cond delay="0"/>
                                          </p:stCondLst>
                                        </p:cTn>
                                        <p:tgtEl>
                                          <p:spTgt spid="42"/>
                                        </p:tgtEl>
                                        <p:attrNameLst>
                                          <p:attrName>style.visibility</p:attrName>
                                        </p:attrNameLst>
                                      </p:cBhvr>
                                      <p:to>
                                        <p:strVal val="visible"/>
                                      </p:to>
                                    </p:set>
                                    <p:animEffect filter="fade" transition="in">
                                      <p:cBhvr>
                                        <p:cTn dur="500"/>
                                        <p:tgtEl>
                                          <p:spTgt spid="42"/>
                                        </p:tgtEl>
                                      </p:cBhvr>
                                    </p:animEffect>
                                  </p:childTnLst>
                                </p:cTn>
                              </p:par>
                              <p:par>
                                <p:cTn fill="hold" nodeType="withEffect" presetClass="entr" presetID="10" presetSubtype="0">
                                  <p:stCondLst>
                                    <p:cond delay="0"/>
                                  </p:stCondLst>
                                  <p:childTnLst>
                                    <p:set>
                                      <p:cBhvr>
                                        <p:cTn dur="1" fill="hold">
                                          <p:stCondLst>
                                            <p:cond delay="0"/>
                                          </p:stCondLst>
                                        </p:cTn>
                                        <p:tgtEl>
                                          <p:spTgt spid="43"/>
                                        </p:tgtEl>
                                        <p:attrNameLst>
                                          <p:attrName>style.visibility</p:attrName>
                                        </p:attrNameLst>
                                      </p:cBhvr>
                                      <p:to>
                                        <p:strVal val="visible"/>
                                      </p:to>
                                    </p:set>
                                    <p:animEffect filter="fade" transition="in">
                                      <p:cBhvr>
                                        <p:cTn dur="500"/>
                                        <p:tgtEl>
                                          <p:spTgt spid="43"/>
                                        </p:tgtEl>
                                      </p:cBhvr>
                                    </p:animEffect>
                                  </p:childTnLst>
                                </p:cTn>
                              </p:par>
                              <p:par>
                                <p:cTn fill="hold" nodeType="withEffect" presetClass="entr" presetID="10" presetSubtype="0">
                                  <p:stCondLst>
                                    <p:cond delay="0"/>
                                  </p:stCondLst>
                                  <p:childTnLst>
                                    <p:set>
                                      <p:cBhvr>
                                        <p:cTn dur="1" fill="hold">
                                          <p:stCondLst>
                                            <p:cond delay="0"/>
                                          </p:stCondLst>
                                        </p:cTn>
                                        <p:tgtEl>
                                          <p:spTgt spid="44"/>
                                        </p:tgtEl>
                                        <p:attrNameLst>
                                          <p:attrName>style.visibility</p:attrName>
                                        </p:attrNameLst>
                                      </p:cBhvr>
                                      <p:to>
                                        <p:strVal val="visible"/>
                                      </p:to>
                                    </p:set>
                                    <p:animEffect filter="fade" transition="in">
                                      <p:cBhvr>
                                        <p:cTn dur="500"/>
                                        <p:tgtEl>
                                          <p:spTgt spid="44"/>
                                        </p:tgtEl>
                                      </p:cBhvr>
                                    </p:animEffect>
                                  </p:childTnLst>
                                </p:cTn>
                              </p:par>
                              <p:par>
                                <p:cTn fill="hold" nodeType="withEffect" presetClass="entr" presetID="10" presetSubtype="0">
                                  <p:stCondLst>
                                    <p:cond delay="0"/>
                                  </p:stCondLst>
                                  <p:childTnLst>
                                    <p:set>
                                      <p:cBhvr>
                                        <p:cTn dur="1" fill="hold">
                                          <p:stCondLst>
                                            <p:cond delay="0"/>
                                          </p:stCondLst>
                                        </p:cTn>
                                        <p:tgtEl>
                                          <p:spTgt spid="45"/>
                                        </p:tgtEl>
                                        <p:attrNameLst>
                                          <p:attrName>style.visibility</p:attrName>
                                        </p:attrNameLst>
                                      </p:cBhvr>
                                      <p:to>
                                        <p:strVal val="visible"/>
                                      </p:to>
                                    </p:set>
                                    <p:animEffect filter="fade" transition="in">
                                      <p:cBhvr>
                                        <p:cTn dur="500"/>
                                        <p:tgtEl>
                                          <p:spTgt spid="45"/>
                                        </p:tgtEl>
                                      </p:cBhvr>
                                    </p:animEffect>
                                  </p:childTnLst>
                                </p:cTn>
                              </p:par>
                              <p:par>
                                <p:cTn fill="hold" nodeType="withEffect" presetClass="entr" presetID="10" presetSubtype="0">
                                  <p:stCondLst>
                                    <p:cond delay="0"/>
                                  </p:stCondLst>
                                  <p:childTnLst>
                                    <p:set>
                                      <p:cBhvr>
                                        <p:cTn dur="1" fill="hold">
                                          <p:stCondLst>
                                            <p:cond delay="0"/>
                                          </p:stCondLst>
                                        </p:cTn>
                                        <p:tgtEl>
                                          <p:spTgt spid="46"/>
                                        </p:tgtEl>
                                        <p:attrNameLst>
                                          <p:attrName>style.visibility</p:attrName>
                                        </p:attrNameLst>
                                      </p:cBhvr>
                                      <p:to>
                                        <p:strVal val="visible"/>
                                      </p:to>
                                    </p:set>
                                    <p:animEffect filter="fade" transition="in">
                                      <p:cBhvr>
                                        <p:cTn dur="500"/>
                                        <p:tgtEl>
                                          <p:spTgt spid="46"/>
                                        </p:tgtEl>
                                      </p:cBhvr>
                                    </p:animEffect>
                                  </p:childTnLst>
                                </p:cTn>
                              </p:par>
                              <p:par>
                                <p:cTn fill="hold" nodeType="withEffect" presetClass="entr" presetID="10" presetSubtype="0">
                                  <p:stCondLst>
                                    <p:cond delay="0"/>
                                  </p:stCondLst>
                                  <p:childTnLst>
                                    <p:set>
                                      <p:cBhvr>
                                        <p:cTn dur="1" fill="hold">
                                          <p:stCondLst>
                                            <p:cond delay="0"/>
                                          </p:stCondLst>
                                        </p:cTn>
                                        <p:tgtEl>
                                          <p:spTgt spid="47"/>
                                        </p:tgtEl>
                                        <p:attrNameLst>
                                          <p:attrName>style.visibility</p:attrName>
                                        </p:attrNameLst>
                                      </p:cBhvr>
                                      <p:to>
                                        <p:strVal val="visible"/>
                                      </p:to>
                                    </p:set>
                                    <p:animEffect filter="fade" transition="in">
                                      <p:cBhvr>
                                        <p:cTn dur="500"/>
                                        <p:tgtEl>
                                          <p:spTgt spid="47"/>
                                        </p:tgtEl>
                                      </p:cBhvr>
                                    </p:animEffect>
                                  </p:childTnLst>
                                </p:cTn>
                              </p:par>
                              <p:par>
                                <p:cTn fill="hold" nodeType="withEffect" presetClass="entr" presetID="10" presetSubtype="0">
                                  <p:stCondLst>
                                    <p:cond delay="0"/>
                                  </p:stCondLst>
                                  <p:childTnLst>
                                    <p:set>
                                      <p:cBhvr>
                                        <p:cTn dur="1" fill="hold">
                                          <p:stCondLst>
                                            <p:cond delay="0"/>
                                          </p:stCondLst>
                                        </p:cTn>
                                        <p:tgtEl>
                                          <p:spTgt spid="48"/>
                                        </p:tgtEl>
                                        <p:attrNameLst>
                                          <p:attrName>style.visibility</p:attrName>
                                        </p:attrNameLst>
                                      </p:cBhvr>
                                      <p:to>
                                        <p:strVal val="visible"/>
                                      </p:to>
                                    </p:set>
                                    <p:animEffect filter="fade" transition="in">
                                      <p:cBhvr>
                                        <p:cTn dur="500"/>
                                        <p:tgtEl>
                                          <p:spTgt spid="48"/>
                                        </p:tgtEl>
                                      </p:cBhvr>
                                    </p:animEffect>
                                  </p:childTnLst>
                                </p:cTn>
                              </p:par>
                              <p:par>
                                <p:cTn fill="hold" nodeType="withEffect" presetClass="entr" presetID="10" presetSubtype="0">
                                  <p:stCondLst>
                                    <p:cond delay="0"/>
                                  </p:stCondLst>
                                  <p:childTnLst>
                                    <p:set>
                                      <p:cBhvr>
                                        <p:cTn dur="1" fill="hold">
                                          <p:stCondLst>
                                            <p:cond delay="0"/>
                                          </p:stCondLst>
                                        </p:cTn>
                                        <p:tgtEl>
                                          <p:spTgt spid="49"/>
                                        </p:tgtEl>
                                        <p:attrNameLst>
                                          <p:attrName>style.visibility</p:attrName>
                                        </p:attrNameLst>
                                      </p:cBhvr>
                                      <p:to>
                                        <p:strVal val="visible"/>
                                      </p:to>
                                    </p:set>
                                    <p:animEffect filter="fade" transition="in">
                                      <p:cBhvr>
                                        <p:cTn dur="500"/>
                                        <p:tgtEl>
                                          <p:spTgt spid="49"/>
                                        </p:tgtEl>
                                      </p:cBhvr>
                                    </p:animEffect>
                                  </p:childTnLst>
                                </p:cTn>
                              </p:par>
                              <p:par>
                                <p:cTn fill="hold" nodeType="withEffect" presetClass="entr" presetID="10" presetSubtype="0">
                                  <p:stCondLst>
                                    <p:cond delay="0"/>
                                  </p:stCondLst>
                                  <p:childTnLst>
                                    <p:set>
                                      <p:cBhvr>
                                        <p:cTn dur="1" fill="hold">
                                          <p:stCondLst>
                                            <p:cond delay="0"/>
                                          </p:stCondLst>
                                        </p:cTn>
                                        <p:tgtEl>
                                          <p:spTgt spid="50"/>
                                        </p:tgtEl>
                                        <p:attrNameLst>
                                          <p:attrName>style.visibility</p:attrName>
                                        </p:attrNameLst>
                                      </p:cBhvr>
                                      <p:to>
                                        <p:strVal val="visible"/>
                                      </p:to>
                                    </p:set>
                                    <p:animEffect filter="fade" transition="in">
                                      <p:cBhvr>
                                        <p:cTn dur="500"/>
                                        <p:tgtEl>
                                          <p:spTgt spid="50"/>
                                        </p:tgtEl>
                                      </p:cBhvr>
                                    </p:animEffect>
                                  </p:childTnLst>
                                </p:cTn>
                              </p:par>
                              <p:par>
                                <p:cTn fill="hold" nodeType="withEffect" presetClass="entr" presetID="10" presetSubtype="0">
                                  <p:stCondLst>
                                    <p:cond delay="0"/>
                                  </p:stCondLst>
                                  <p:childTnLst>
                                    <p:set>
                                      <p:cBhvr>
                                        <p:cTn dur="1" fill="hold">
                                          <p:stCondLst>
                                            <p:cond delay="0"/>
                                          </p:stCondLst>
                                        </p:cTn>
                                        <p:tgtEl>
                                          <p:spTgt spid="51"/>
                                        </p:tgtEl>
                                        <p:attrNameLst>
                                          <p:attrName>style.visibility</p:attrName>
                                        </p:attrNameLst>
                                      </p:cBhvr>
                                      <p:to>
                                        <p:strVal val="visible"/>
                                      </p:to>
                                    </p:set>
                                    <p:animEffect filter="fade" transition="in">
                                      <p:cBhvr>
                                        <p:cTn dur="500"/>
                                        <p:tgtEl>
                                          <p:spTgt spid="51"/>
                                        </p:tgtEl>
                                      </p:cBhvr>
                                    </p:animEffect>
                                  </p:childTnLst>
                                </p:cTn>
                              </p:par>
                              <p:par>
                                <p:cTn fill="hold" nodeType="withEffect" presetClass="entr" presetID="10" presetSubtype="0">
                                  <p:stCondLst>
                                    <p:cond delay="0"/>
                                  </p:stCondLst>
                                  <p:childTnLst>
                                    <p:set>
                                      <p:cBhvr>
                                        <p:cTn dur="1" fill="hold">
                                          <p:stCondLst>
                                            <p:cond delay="0"/>
                                          </p:stCondLst>
                                        </p:cTn>
                                        <p:tgtEl>
                                          <p:spTgt spid="52"/>
                                        </p:tgtEl>
                                        <p:attrNameLst>
                                          <p:attrName>style.visibility</p:attrName>
                                        </p:attrNameLst>
                                      </p:cBhvr>
                                      <p:to>
                                        <p:strVal val="visible"/>
                                      </p:to>
                                    </p:set>
                                    <p:animEffect filter="fade" transition="in">
                                      <p:cBhvr>
                                        <p:cTn dur="500"/>
                                        <p:tgtEl>
                                          <p:spTgt spid="52"/>
                                        </p:tgtEl>
                                      </p:cBhvr>
                                    </p:animEffect>
                                  </p:childTnLst>
                                </p:cTn>
                              </p:par>
                              <p:par>
                                <p:cTn fill="hold" nodeType="withEffect" presetClass="entr" presetID="10" presetSubtype="0">
                                  <p:stCondLst>
                                    <p:cond delay="0"/>
                                  </p:stCondLst>
                                  <p:childTnLst>
                                    <p:set>
                                      <p:cBhvr>
                                        <p:cTn dur="1" fill="hold">
                                          <p:stCondLst>
                                            <p:cond delay="0"/>
                                          </p:stCondLst>
                                        </p:cTn>
                                        <p:tgtEl>
                                          <p:spTgt spid="53"/>
                                        </p:tgtEl>
                                        <p:attrNameLst>
                                          <p:attrName>style.visibility</p:attrName>
                                        </p:attrNameLst>
                                      </p:cBhvr>
                                      <p:to>
                                        <p:strVal val="visible"/>
                                      </p:to>
                                    </p:set>
                                    <p:animEffect filter="fade" transition="in">
                                      <p:cBhvr>
                                        <p:cTn dur="500"/>
                                        <p:tgtEl>
                                          <p:spTgt spid="53"/>
                                        </p:tgtEl>
                                      </p:cBhvr>
                                    </p:animEffect>
                                  </p:childTnLst>
                                </p:cTn>
                              </p:par>
                              <p:par>
                                <p:cTn fill="hold" nodeType="withEffect" presetClass="entr" presetID="10" presetSubtype="0">
                                  <p:stCondLst>
                                    <p:cond delay="0"/>
                                  </p:stCondLst>
                                  <p:childTnLst>
                                    <p:set>
                                      <p:cBhvr>
                                        <p:cTn dur="1" fill="hold">
                                          <p:stCondLst>
                                            <p:cond delay="0"/>
                                          </p:stCondLst>
                                        </p:cTn>
                                        <p:tgtEl>
                                          <p:spTgt spid="54"/>
                                        </p:tgtEl>
                                        <p:attrNameLst>
                                          <p:attrName>style.visibility</p:attrName>
                                        </p:attrNameLst>
                                      </p:cBhvr>
                                      <p:to>
                                        <p:strVal val="visible"/>
                                      </p:to>
                                    </p:set>
                                    <p:animEffect filter="fade" transition="in">
                                      <p:cBhvr>
                                        <p:cTn dur="500"/>
                                        <p:tgtEl>
                                          <p:spTgt spid="54"/>
                                        </p:tgtEl>
                                      </p:cBhvr>
                                    </p:animEffect>
                                  </p:childTnLst>
                                </p:cTn>
                              </p:par>
                              <p:par>
                                <p:cTn fill="hold" nodeType="withEffect" presetClass="entr" presetID="10" presetSubtype="0">
                                  <p:stCondLst>
                                    <p:cond delay="0"/>
                                  </p:stCondLst>
                                  <p:childTnLst>
                                    <p:set>
                                      <p:cBhvr>
                                        <p:cTn dur="1" fill="hold">
                                          <p:stCondLst>
                                            <p:cond delay="0"/>
                                          </p:stCondLst>
                                        </p:cTn>
                                        <p:tgtEl>
                                          <p:spTgt spid="55"/>
                                        </p:tgtEl>
                                        <p:attrNameLst>
                                          <p:attrName>style.visibility</p:attrName>
                                        </p:attrNameLst>
                                      </p:cBhvr>
                                      <p:to>
                                        <p:strVal val="visible"/>
                                      </p:to>
                                    </p:set>
                                    <p:animEffect filter="fade" transition="in">
                                      <p:cBhvr>
                                        <p:cTn dur="500"/>
                                        <p:tgtEl>
                                          <p:spTgt spid="55"/>
                                        </p:tgtEl>
                                      </p:cBhvr>
                                    </p:animEffect>
                                  </p:childTnLst>
                                </p:cTn>
                              </p:par>
                              <p:par>
                                <p:cTn fill="hold" nodeType="withEffect" presetClass="entr" presetID="10" presetSubtype="0">
                                  <p:stCondLst>
                                    <p:cond delay="0"/>
                                  </p:stCondLst>
                                  <p:childTnLst>
                                    <p:set>
                                      <p:cBhvr>
                                        <p:cTn dur="1" fill="hold">
                                          <p:stCondLst>
                                            <p:cond delay="0"/>
                                          </p:stCondLst>
                                        </p:cTn>
                                        <p:tgtEl>
                                          <p:spTgt spid="56"/>
                                        </p:tgtEl>
                                        <p:attrNameLst>
                                          <p:attrName>style.visibility</p:attrName>
                                        </p:attrNameLst>
                                      </p:cBhvr>
                                      <p:to>
                                        <p:strVal val="visible"/>
                                      </p:to>
                                    </p:set>
                                    <p:animEffect filter="fade" transition="in">
                                      <p:cBhvr>
                                        <p:cTn dur="500"/>
                                        <p:tgtEl>
                                          <p:spTgt spid="56"/>
                                        </p:tgtEl>
                                      </p:cBhvr>
                                    </p:animEffect>
                                  </p:childTnLst>
                                </p:cTn>
                              </p:par>
                              <p:par>
                                <p:cTn fill="hold" nodeType="withEffect" presetClass="entr" presetID="10" presetSubtype="0">
                                  <p:stCondLst>
                                    <p:cond delay="0"/>
                                  </p:stCondLst>
                                  <p:childTnLst>
                                    <p:set>
                                      <p:cBhvr>
                                        <p:cTn dur="1" fill="hold">
                                          <p:stCondLst>
                                            <p:cond delay="0"/>
                                          </p:stCondLst>
                                        </p:cTn>
                                        <p:tgtEl>
                                          <p:spTgt spid="57"/>
                                        </p:tgtEl>
                                        <p:attrNameLst>
                                          <p:attrName>style.visibility</p:attrName>
                                        </p:attrNameLst>
                                      </p:cBhvr>
                                      <p:to>
                                        <p:strVal val="visible"/>
                                      </p:to>
                                    </p:set>
                                    <p:animEffect filter="fade" transition="in">
                                      <p:cBhvr>
                                        <p:cTn dur="500"/>
                                        <p:tgtEl>
                                          <p:spTgt spid="57"/>
                                        </p:tgtEl>
                                      </p:cBhvr>
                                    </p:animEffect>
                                  </p:childTnLst>
                                </p:cTn>
                              </p:par>
                              <p:par>
                                <p:cTn fill="hold" nodeType="withEffect" presetClass="entr" presetID="10" presetSubtype="0">
                                  <p:stCondLst>
                                    <p:cond delay="0"/>
                                  </p:stCondLst>
                                  <p:childTnLst>
                                    <p:set>
                                      <p:cBhvr>
                                        <p:cTn dur="1" fill="hold">
                                          <p:stCondLst>
                                            <p:cond delay="0"/>
                                          </p:stCondLst>
                                        </p:cTn>
                                        <p:tgtEl>
                                          <p:spTgt spid="58"/>
                                        </p:tgtEl>
                                        <p:attrNameLst>
                                          <p:attrName>style.visibility</p:attrName>
                                        </p:attrNameLst>
                                      </p:cBhvr>
                                      <p:to>
                                        <p:strVal val="visible"/>
                                      </p:to>
                                    </p:set>
                                    <p:animEffect filter="fade" transition="in">
                                      <p:cBhvr>
                                        <p:cTn dur="500"/>
                                        <p:tgtEl>
                                          <p:spTgt spid="5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63" name="Shape 63"/>
        <p:cNvGrpSpPr/>
        <p:nvPr/>
      </p:nvGrpSpPr>
      <p:grpSpPr>
        <a:xfrm>
          <a:off x="0" y="0"/>
          <a:ext cx="0" cy="0"/>
          <a:chOff x="0" y="0"/>
          <a:chExt cx="0" cy="0"/>
        </a:xfrm>
      </p:grpSpPr>
      <p:sp>
        <p:nvSpPr>
          <p:cNvPr id="64" name="Google Shape;64;p5"/>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5" name="Google Shape;65;p5"/>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6" name="Google Shape;66;p5"/>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What is MATCH?</a:t>
            </a:r>
            <a:endParaRPr sz="2600">
              <a:solidFill>
                <a:schemeClr val="dk1"/>
              </a:solidFill>
              <a:latin typeface="Calibri"/>
              <a:ea typeface="Calibri"/>
              <a:cs typeface="Calibri"/>
              <a:sym typeface="Calibri"/>
            </a:endParaRPr>
          </a:p>
        </p:txBody>
      </p:sp>
      <p:sp>
        <p:nvSpPr>
          <p:cNvPr id="67" name="Google Shape;67;p5"/>
          <p:cNvSpPr/>
          <p:nvPr/>
        </p:nvSpPr>
        <p:spPr>
          <a:xfrm>
            <a:off x="274320" y="822960"/>
            <a:ext cx="5029200" cy="3950208"/>
          </a:xfrm>
          <a:prstGeom prst="rect">
            <a:avLst/>
          </a:prstGeom>
          <a:solidFill>
            <a:srgbClr val="FFFFFF"/>
          </a:solidFill>
          <a:ln>
            <a:noFill/>
          </a:ln>
          <a:effectLst>
            <a:outerShdw blurRad="762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8" name="Google Shape;68;p5"/>
          <p:cNvSpPr/>
          <p:nvPr/>
        </p:nvSpPr>
        <p:spPr>
          <a:xfrm>
            <a:off x="274320" y="822960"/>
            <a:ext cx="50292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9" name="Google Shape;69;p5"/>
          <p:cNvSpPr/>
          <p:nvPr/>
        </p:nvSpPr>
        <p:spPr>
          <a:xfrm>
            <a:off x="457200" y="896112"/>
            <a:ext cx="457200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400"/>
              <a:buFont typeface="Calibri"/>
              <a:buNone/>
            </a:pPr>
            <a:r>
              <a:rPr b="1" lang="en-US" sz="1400">
                <a:solidFill>
                  <a:srgbClr val="0D5C63"/>
                </a:solidFill>
                <a:latin typeface="Calibri"/>
                <a:ea typeface="Calibri"/>
                <a:cs typeface="Calibri"/>
                <a:sym typeface="Calibri"/>
              </a:rPr>
              <a:t>Background &amp; Definition</a:t>
            </a:r>
            <a:endParaRPr sz="1400">
              <a:solidFill>
                <a:schemeClr val="dk1"/>
              </a:solidFill>
              <a:latin typeface="Calibri"/>
              <a:ea typeface="Calibri"/>
              <a:cs typeface="Calibri"/>
              <a:sym typeface="Calibri"/>
            </a:endParaRPr>
          </a:p>
        </p:txBody>
      </p:sp>
      <p:sp>
        <p:nvSpPr>
          <p:cNvPr id="70" name="Google Shape;70;p5"/>
          <p:cNvSpPr/>
          <p:nvPr/>
        </p:nvSpPr>
        <p:spPr>
          <a:xfrm>
            <a:off x="457200" y="1280160"/>
            <a:ext cx="4663440" cy="33832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200"/>
              <a:buFont typeface="Calibri"/>
              <a:buNone/>
            </a:pPr>
            <a:r>
              <a:rPr b="1" lang="en-US" sz="1200">
                <a:solidFill>
                  <a:srgbClr val="2C3E50"/>
                </a:solidFill>
                <a:latin typeface="Calibri"/>
                <a:ea typeface="Calibri"/>
                <a:cs typeface="Calibri"/>
                <a:sym typeface="Calibri"/>
              </a:rPr>
              <a:t>MATCH-ADTC</a:t>
            </a:r>
            <a:r>
              <a:rPr lang="en-US" sz="1200">
                <a:solidFill>
                  <a:srgbClr val="2C3E50"/>
                </a:solidFill>
                <a:latin typeface="Calibri"/>
                <a:ea typeface="Calibri"/>
                <a:cs typeface="Calibri"/>
                <a:sym typeface="Calibri"/>
              </a:rPr>
              <a:t> (Modular Approach to Therapy for Children with Anxiety, Depression, Trauma, or Conduct Problems) is an evidence-based, transdiagnostic intervention developed by Bruce Chorpita and John Weisz (Chorpita &amp; Weisz, 2009; Weisz et al., 2012) </a:t>
            </a:r>
            <a:endParaRPr/>
          </a:p>
          <a:p>
            <a:pPr indent="0" lvl="0" marL="0" marR="0" rtl="0" algn="l">
              <a:spcBef>
                <a:spcPts val="0"/>
              </a:spcBef>
              <a:spcAft>
                <a:spcPts val="0"/>
              </a:spcAft>
              <a:buClr>
                <a:schemeClr val="dk1"/>
              </a:buClr>
              <a:buSzPts val="1200"/>
              <a:buFont typeface="Calibri"/>
              <a:buNone/>
            </a:pPr>
            <a:r>
              <a:t/>
            </a:r>
            <a:endParaRPr sz="1200">
              <a:solidFill>
                <a:srgbClr val="2C3E50"/>
              </a:solidFill>
              <a:latin typeface="Calibri"/>
              <a:ea typeface="Calibri"/>
              <a:cs typeface="Calibri"/>
              <a:sym typeface="Calibri"/>
            </a:endParaRPr>
          </a:p>
          <a:p>
            <a:pPr indent="0" lvl="0" marL="0" marR="0" rtl="0" algn="l">
              <a:spcBef>
                <a:spcPts val="0"/>
              </a:spcBef>
              <a:spcAft>
                <a:spcPts val="0"/>
              </a:spcAft>
              <a:buClr>
                <a:schemeClr val="dk1"/>
              </a:buClr>
              <a:buSzPts val="1200"/>
              <a:buFont typeface="Calibri"/>
              <a:buNone/>
            </a:pPr>
            <a:r>
              <a:t/>
            </a:r>
            <a:endParaRPr sz="1200">
              <a:solidFill>
                <a:srgbClr val="2C3E50"/>
              </a:solidFill>
              <a:latin typeface="Calibri"/>
              <a:ea typeface="Calibri"/>
              <a:cs typeface="Calibri"/>
              <a:sym typeface="Calibri"/>
            </a:endParaRPr>
          </a:p>
          <a:p>
            <a:pPr indent="0" lvl="0" marL="0" marR="0" rtl="0" algn="l">
              <a:spcBef>
                <a:spcPts val="0"/>
              </a:spcBef>
              <a:spcAft>
                <a:spcPts val="0"/>
              </a:spcAft>
              <a:buClr>
                <a:schemeClr val="dk1"/>
              </a:buClr>
              <a:buSzPts val="1200"/>
              <a:buFont typeface="Calibri"/>
              <a:buNone/>
            </a:pPr>
            <a:r>
              <a:t/>
            </a:r>
            <a:endParaRPr sz="1200">
              <a:solidFill>
                <a:srgbClr val="2C3E50"/>
              </a:solidFill>
              <a:latin typeface="Calibri"/>
              <a:ea typeface="Calibri"/>
              <a:cs typeface="Calibri"/>
              <a:sym typeface="Calibri"/>
            </a:endParaRPr>
          </a:p>
          <a:p>
            <a:pPr indent="0" lvl="0" marL="0" marR="0" rtl="0" algn="l">
              <a:spcBef>
                <a:spcPts val="0"/>
              </a:spcBef>
              <a:spcAft>
                <a:spcPts val="0"/>
              </a:spcAft>
              <a:buClr>
                <a:srgbClr val="2C3E50"/>
              </a:buClr>
              <a:buSzPts val="1200"/>
              <a:buFont typeface="Calibri"/>
              <a:buNone/>
            </a:pPr>
            <a:br>
              <a:rPr lang="en-US" sz="1200">
                <a:solidFill>
                  <a:srgbClr val="2C3E50"/>
                </a:solidFill>
                <a:latin typeface="Calibri"/>
                <a:ea typeface="Calibri"/>
                <a:cs typeface="Calibri"/>
                <a:sym typeface="Calibri"/>
              </a:rPr>
            </a:br>
            <a:endParaRPr/>
          </a:p>
          <a:p>
            <a:pPr indent="0" lvl="0" marL="0" marR="0" rtl="0" algn="l">
              <a:spcBef>
                <a:spcPts val="0"/>
              </a:spcBef>
              <a:spcAft>
                <a:spcPts val="0"/>
              </a:spcAft>
              <a:buClr>
                <a:schemeClr val="dk1"/>
              </a:buClr>
              <a:buSzPts val="1200"/>
              <a:buFont typeface="Calibri"/>
              <a:buNone/>
            </a:pPr>
            <a:r>
              <a:t/>
            </a:r>
            <a:endParaRPr b="1" sz="1200">
              <a:solidFill>
                <a:srgbClr val="2C3E50"/>
              </a:solidFill>
              <a:latin typeface="Calibri"/>
              <a:ea typeface="Calibri"/>
              <a:cs typeface="Calibri"/>
              <a:sym typeface="Calibri"/>
            </a:endParaRPr>
          </a:p>
          <a:p>
            <a:pPr indent="0" lvl="0" marL="0" marR="0" rtl="0" algn="l">
              <a:spcBef>
                <a:spcPts val="0"/>
              </a:spcBef>
              <a:spcAft>
                <a:spcPts val="0"/>
              </a:spcAft>
              <a:buClr>
                <a:schemeClr val="dk1"/>
              </a:buClr>
              <a:buSzPts val="1200"/>
              <a:buFont typeface="Calibri"/>
              <a:buNone/>
            </a:pPr>
            <a:r>
              <a:t/>
            </a:r>
            <a:endParaRPr b="1" sz="1200">
              <a:solidFill>
                <a:srgbClr val="2C3E50"/>
              </a:solidFill>
              <a:latin typeface="Calibri"/>
              <a:ea typeface="Calibri"/>
              <a:cs typeface="Calibri"/>
              <a:sym typeface="Calibri"/>
            </a:endParaRPr>
          </a:p>
          <a:p>
            <a:pPr indent="0" lvl="0" marL="0" marR="0" rtl="0" algn="l">
              <a:spcBef>
                <a:spcPts val="0"/>
              </a:spcBef>
              <a:spcAft>
                <a:spcPts val="0"/>
              </a:spcAft>
              <a:buClr>
                <a:srgbClr val="2C3E50"/>
              </a:buClr>
              <a:buSzPts val="1200"/>
              <a:buFont typeface="Calibri"/>
              <a:buNone/>
            </a:pPr>
            <a:r>
              <a:rPr b="1" lang="en-US" sz="1200">
                <a:solidFill>
                  <a:srgbClr val="2C3E50"/>
                </a:solidFill>
                <a:latin typeface="Calibri"/>
                <a:ea typeface="Calibri"/>
                <a:cs typeface="Calibri"/>
                <a:sym typeface="Calibri"/>
              </a:rPr>
              <a:t>Unlike traditional manualized treatments, MATCH is:</a:t>
            </a:r>
            <a:br>
              <a:rPr b="1" lang="en-US" sz="1200">
                <a:solidFill>
                  <a:srgbClr val="2C3E50"/>
                </a:solidFill>
                <a:latin typeface="Calibri"/>
                <a:ea typeface="Calibri"/>
                <a:cs typeface="Calibri"/>
                <a:sym typeface="Calibri"/>
              </a:rPr>
            </a:br>
            <a:r>
              <a:rPr b="1" lang="en-US" sz="1200">
                <a:solidFill>
                  <a:srgbClr val="2C3E50"/>
                </a:solidFill>
                <a:latin typeface="Calibri"/>
                <a:ea typeface="Calibri"/>
                <a:cs typeface="Calibri"/>
                <a:sym typeface="Calibri"/>
              </a:rPr>
              <a:t>• Modular</a:t>
            </a:r>
            <a:r>
              <a:rPr lang="en-US" sz="1200">
                <a:solidFill>
                  <a:srgbClr val="2C3E50"/>
                </a:solidFill>
                <a:latin typeface="Calibri"/>
                <a:ea typeface="Calibri"/>
                <a:cs typeface="Calibri"/>
                <a:sym typeface="Calibri"/>
              </a:rPr>
              <a:t> — composed of discrete, interchangeable treatment components (i.e., </a:t>
            </a:r>
            <a:r>
              <a:rPr b="1" lang="en-US" sz="1200">
                <a:solidFill>
                  <a:srgbClr val="2C3E50"/>
                </a:solidFill>
                <a:latin typeface="Calibri"/>
                <a:ea typeface="Calibri"/>
                <a:cs typeface="Calibri"/>
                <a:sym typeface="Calibri"/>
              </a:rPr>
              <a:t>C</a:t>
            </a:r>
            <a:r>
              <a:rPr lang="en-US" sz="1200">
                <a:solidFill>
                  <a:srgbClr val="2C3E50"/>
                </a:solidFill>
                <a:latin typeface="Calibri"/>
                <a:ea typeface="Calibri"/>
                <a:cs typeface="Calibri"/>
                <a:sym typeface="Calibri"/>
              </a:rPr>
              <a:t>onnect, </a:t>
            </a:r>
            <a:r>
              <a:rPr b="1" lang="en-US" sz="1200">
                <a:solidFill>
                  <a:srgbClr val="2C3E50"/>
                </a:solidFill>
                <a:latin typeface="Calibri"/>
                <a:ea typeface="Calibri"/>
                <a:cs typeface="Calibri"/>
                <a:sym typeface="Calibri"/>
              </a:rPr>
              <a:t>C</a:t>
            </a:r>
            <a:r>
              <a:rPr lang="en-US" sz="1200">
                <a:solidFill>
                  <a:srgbClr val="2C3E50"/>
                </a:solidFill>
                <a:latin typeface="Calibri"/>
                <a:ea typeface="Calibri"/>
                <a:cs typeface="Calibri"/>
                <a:sym typeface="Calibri"/>
              </a:rPr>
              <a:t>ultivate, </a:t>
            </a:r>
            <a:r>
              <a:rPr b="1" lang="en-US" sz="1200">
                <a:solidFill>
                  <a:srgbClr val="2C3E50"/>
                </a:solidFill>
                <a:latin typeface="Calibri"/>
                <a:ea typeface="Calibri"/>
                <a:cs typeface="Calibri"/>
                <a:sym typeface="Calibri"/>
              </a:rPr>
              <a:t>C</a:t>
            </a:r>
            <a:r>
              <a:rPr lang="en-US" sz="1200">
                <a:solidFill>
                  <a:srgbClr val="2C3E50"/>
                </a:solidFill>
                <a:latin typeface="Calibri"/>
                <a:ea typeface="Calibri"/>
                <a:cs typeface="Calibri"/>
                <a:sym typeface="Calibri"/>
              </a:rPr>
              <a:t>onsolidate)</a:t>
            </a:r>
            <a:br>
              <a:rPr lang="en-US" sz="1200">
                <a:solidFill>
                  <a:srgbClr val="2C3E50"/>
                </a:solidFill>
                <a:latin typeface="Calibri"/>
                <a:ea typeface="Calibri"/>
                <a:cs typeface="Calibri"/>
                <a:sym typeface="Calibri"/>
              </a:rPr>
            </a:br>
            <a:r>
              <a:rPr b="1" lang="en-US" sz="1200">
                <a:solidFill>
                  <a:srgbClr val="2C3E50"/>
                </a:solidFill>
                <a:latin typeface="Calibri"/>
                <a:ea typeface="Calibri"/>
                <a:cs typeface="Calibri"/>
                <a:sym typeface="Calibri"/>
              </a:rPr>
              <a:t>• Transdiagnostic</a:t>
            </a:r>
            <a:r>
              <a:rPr lang="en-US" sz="1200">
                <a:solidFill>
                  <a:srgbClr val="2C3E50"/>
                </a:solidFill>
                <a:latin typeface="Calibri"/>
                <a:ea typeface="Calibri"/>
                <a:cs typeface="Calibri"/>
                <a:sym typeface="Calibri"/>
              </a:rPr>
              <a:t> — designed to address anxiety, depression, trauma, and conduct problems</a:t>
            </a:r>
            <a:br>
              <a:rPr lang="en-US" sz="1200">
                <a:solidFill>
                  <a:srgbClr val="2C3E50"/>
                </a:solidFill>
                <a:latin typeface="Calibri"/>
                <a:ea typeface="Calibri"/>
                <a:cs typeface="Calibri"/>
                <a:sym typeface="Calibri"/>
              </a:rPr>
            </a:br>
            <a:r>
              <a:rPr b="1" lang="en-US" sz="1200">
                <a:solidFill>
                  <a:srgbClr val="2C3E50"/>
                </a:solidFill>
                <a:latin typeface="Calibri"/>
                <a:ea typeface="Calibri"/>
                <a:cs typeface="Calibri"/>
                <a:sym typeface="Calibri"/>
              </a:rPr>
              <a:t>• Flexible</a:t>
            </a:r>
            <a:r>
              <a:rPr lang="en-US" sz="1200">
                <a:solidFill>
                  <a:srgbClr val="2C3E50"/>
                </a:solidFill>
                <a:latin typeface="Calibri"/>
                <a:ea typeface="Calibri"/>
                <a:cs typeface="Calibri"/>
                <a:sym typeface="Calibri"/>
              </a:rPr>
              <a:t> — clinician selects and sequences modules based on patient need (i.e., “interference) </a:t>
            </a:r>
            <a:br>
              <a:rPr lang="en-US" sz="1200">
                <a:solidFill>
                  <a:srgbClr val="2C3E50"/>
                </a:solidFill>
                <a:latin typeface="Calibri"/>
                <a:ea typeface="Calibri"/>
                <a:cs typeface="Calibri"/>
                <a:sym typeface="Calibri"/>
              </a:rPr>
            </a:br>
            <a:endParaRPr sz="1200">
              <a:solidFill>
                <a:schemeClr val="dk1"/>
              </a:solidFill>
              <a:latin typeface="Calibri"/>
              <a:ea typeface="Calibri"/>
              <a:cs typeface="Calibri"/>
              <a:sym typeface="Calibri"/>
            </a:endParaRPr>
          </a:p>
        </p:txBody>
      </p:sp>
      <p:sp>
        <p:nvSpPr>
          <p:cNvPr id="71" name="Google Shape;71;p5"/>
          <p:cNvSpPr/>
          <p:nvPr/>
        </p:nvSpPr>
        <p:spPr>
          <a:xfrm>
            <a:off x="5577840" y="822960"/>
            <a:ext cx="3291840" cy="868680"/>
          </a:xfrm>
          <a:prstGeom prst="rect">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 name="Google Shape;72;p5"/>
          <p:cNvSpPr/>
          <p:nvPr/>
        </p:nvSpPr>
        <p:spPr>
          <a:xfrm>
            <a:off x="5669280" y="877824"/>
            <a:ext cx="31089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1000"/>
              <a:buFont typeface="Calibri"/>
              <a:buNone/>
            </a:pPr>
            <a:r>
              <a:rPr lang="en-US" sz="1000">
                <a:solidFill>
                  <a:srgbClr val="B2DFE3"/>
                </a:solidFill>
                <a:latin typeface="Calibri"/>
                <a:ea typeface="Calibri"/>
                <a:cs typeface="Calibri"/>
                <a:sym typeface="Calibri"/>
              </a:rPr>
              <a:t>Years Developed</a:t>
            </a:r>
            <a:endParaRPr sz="1000">
              <a:solidFill>
                <a:schemeClr val="dk1"/>
              </a:solidFill>
              <a:latin typeface="Calibri"/>
              <a:ea typeface="Calibri"/>
              <a:cs typeface="Calibri"/>
              <a:sym typeface="Calibri"/>
            </a:endParaRPr>
          </a:p>
        </p:txBody>
      </p:sp>
      <p:sp>
        <p:nvSpPr>
          <p:cNvPr id="73" name="Google Shape;73;p5"/>
          <p:cNvSpPr/>
          <p:nvPr/>
        </p:nvSpPr>
        <p:spPr>
          <a:xfrm>
            <a:off x="5669280" y="1170432"/>
            <a:ext cx="310896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2005–2009</a:t>
            </a:r>
            <a:endParaRPr sz="1300">
              <a:solidFill>
                <a:schemeClr val="dk1"/>
              </a:solidFill>
              <a:latin typeface="Calibri"/>
              <a:ea typeface="Calibri"/>
              <a:cs typeface="Calibri"/>
              <a:sym typeface="Calibri"/>
            </a:endParaRPr>
          </a:p>
        </p:txBody>
      </p:sp>
      <p:sp>
        <p:nvSpPr>
          <p:cNvPr id="74" name="Google Shape;74;p5"/>
          <p:cNvSpPr/>
          <p:nvPr/>
        </p:nvSpPr>
        <p:spPr>
          <a:xfrm>
            <a:off x="5577840" y="1810512"/>
            <a:ext cx="3291840" cy="868680"/>
          </a:xfrm>
          <a:prstGeom prst="rect">
            <a:avLst/>
          </a:prstGeom>
          <a:solidFill>
            <a:srgbClr val="1A7A8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5" name="Google Shape;75;p5"/>
          <p:cNvSpPr/>
          <p:nvPr/>
        </p:nvSpPr>
        <p:spPr>
          <a:xfrm>
            <a:off x="5669280" y="1865376"/>
            <a:ext cx="31089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1000"/>
              <a:buFont typeface="Calibri"/>
              <a:buNone/>
            </a:pPr>
            <a:r>
              <a:rPr lang="en-US" sz="1000">
                <a:solidFill>
                  <a:srgbClr val="B2DFE3"/>
                </a:solidFill>
                <a:latin typeface="Calibri"/>
                <a:ea typeface="Calibri"/>
                <a:cs typeface="Calibri"/>
                <a:sym typeface="Calibri"/>
              </a:rPr>
              <a:t>Target Age Range</a:t>
            </a:r>
            <a:endParaRPr sz="1000">
              <a:solidFill>
                <a:schemeClr val="dk1"/>
              </a:solidFill>
              <a:latin typeface="Calibri"/>
              <a:ea typeface="Calibri"/>
              <a:cs typeface="Calibri"/>
              <a:sym typeface="Calibri"/>
            </a:endParaRPr>
          </a:p>
        </p:txBody>
      </p:sp>
      <p:sp>
        <p:nvSpPr>
          <p:cNvPr id="76" name="Google Shape;76;p5"/>
          <p:cNvSpPr/>
          <p:nvPr/>
        </p:nvSpPr>
        <p:spPr>
          <a:xfrm>
            <a:off x="5669280" y="2157984"/>
            <a:ext cx="310896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6–15 years</a:t>
            </a:r>
            <a:endParaRPr sz="1300">
              <a:solidFill>
                <a:schemeClr val="dk1"/>
              </a:solidFill>
              <a:latin typeface="Calibri"/>
              <a:ea typeface="Calibri"/>
              <a:cs typeface="Calibri"/>
              <a:sym typeface="Calibri"/>
            </a:endParaRPr>
          </a:p>
        </p:txBody>
      </p:sp>
      <p:sp>
        <p:nvSpPr>
          <p:cNvPr id="77" name="Google Shape;77;p5"/>
          <p:cNvSpPr/>
          <p:nvPr/>
        </p:nvSpPr>
        <p:spPr>
          <a:xfrm>
            <a:off x="5577840" y="2798064"/>
            <a:ext cx="3291840" cy="868680"/>
          </a:xfrm>
          <a:prstGeom prst="rect">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8" name="Google Shape;78;p5"/>
          <p:cNvSpPr/>
          <p:nvPr/>
        </p:nvSpPr>
        <p:spPr>
          <a:xfrm>
            <a:off x="5669280" y="2852928"/>
            <a:ext cx="31089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1000"/>
              <a:buFont typeface="Calibri"/>
              <a:buNone/>
            </a:pPr>
            <a:r>
              <a:rPr lang="en-US" sz="1000">
                <a:solidFill>
                  <a:srgbClr val="B2DFE3"/>
                </a:solidFill>
                <a:latin typeface="Calibri"/>
                <a:ea typeface="Calibri"/>
                <a:cs typeface="Calibri"/>
                <a:sym typeface="Calibri"/>
              </a:rPr>
              <a:t>Treatment Domains</a:t>
            </a:r>
            <a:endParaRPr sz="1000">
              <a:solidFill>
                <a:schemeClr val="dk1"/>
              </a:solidFill>
              <a:latin typeface="Calibri"/>
              <a:ea typeface="Calibri"/>
              <a:cs typeface="Calibri"/>
              <a:sym typeface="Calibri"/>
            </a:endParaRPr>
          </a:p>
        </p:txBody>
      </p:sp>
      <p:sp>
        <p:nvSpPr>
          <p:cNvPr id="79" name="Google Shape;79;p5"/>
          <p:cNvSpPr/>
          <p:nvPr/>
        </p:nvSpPr>
        <p:spPr>
          <a:xfrm>
            <a:off x="5669280" y="3145536"/>
            <a:ext cx="310896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Anxiety · Depression · Trauma · Conduct</a:t>
            </a:r>
            <a:endParaRPr sz="1300">
              <a:solidFill>
                <a:schemeClr val="dk1"/>
              </a:solidFill>
              <a:latin typeface="Calibri"/>
              <a:ea typeface="Calibri"/>
              <a:cs typeface="Calibri"/>
              <a:sym typeface="Calibri"/>
            </a:endParaRPr>
          </a:p>
        </p:txBody>
      </p:sp>
      <p:sp>
        <p:nvSpPr>
          <p:cNvPr id="80" name="Google Shape;80;p5"/>
          <p:cNvSpPr/>
          <p:nvPr/>
        </p:nvSpPr>
        <p:spPr>
          <a:xfrm>
            <a:off x="5577840" y="3785616"/>
            <a:ext cx="3291840" cy="868680"/>
          </a:xfrm>
          <a:prstGeom prst="rect">
            <a:avLst/>
          </a:prstGeom>
          <a:solidFill>
            <a:srgbClr val="1A7A8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 name="Google Shape;81;p5"/>
          <p:cNvSpPr/>
          <p:nvPr/>
        </p:nvSpPr>
        <p:spPr>
          <a:xfrm>
            <a:off x="5669280" y="3840480"/>
            <a:ext cx="31089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1000"/>
              <a:buFont typeface="Calibri"/>
              <a:buNone/>
            </a:pPr>
            <a:r>
              <a:rPr lang="en-US" sz="1000">
                <a:solidFill>
                  <a:srgbClr val="B2DFE3"/>
                </a:solidFill>
                <a:latin typeface="Calibri"/>
                <a:ea typeface="Calibri"/>
                <a:cs typeface="Calibri"/>
                <a:sym typeface="Calibri"/>
              </a:rPr>
              <a:t>Core Modules</a:t>
            </a:r>
            <a:endParaRPr sz="1000">
              <a:solidFill>
                <a:schemeClr val="dk1"/>
              </a:solidFill>
              <a:latin typeface="Calibri"/>
              <a:ea typeface="Calibri"/>
              <a:cs typeface="Calibri"/>
              <a:sym typeface="Calibri"/>
            </a:endParaRPr>
          </a:p>
        </p:txBody>
      </p:sp>
      <p:sp>
        <p:nvSpPr>
          <p:cNvPr id="82" name="Google Shape;82;p5"/>
          <p:cNvSpPr/>
          <p:nvPr/>
        </p:nvSpPr>
        <p:spPr>
          <a:xfrm>
            <a:off x="5669280" y="4133088"/>
            <a:ext cx="310896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~33 modules (child, parent)</a:t>
            </a:r>
            <a:endParaRPr sz="1300">
              <a:solidFill>
                <a:schemeClr val="dk1"/>
              </a:solidFill>
              <a:latin typeface="Calibri"/>
              <a:ea typeface="Calibri"/>
              <a:cs typeface="Calibri"/>
              <a:sym typeface="Calibri"/>
            </a:endParaRPr>
          </a:p>
        </p:txBody>
      </p:sp>
      <p:sp>
        <p:nvSpPr>
          <p:cNvPr id="83" name="Google Shape;83;p5"/>
          <p:cNvSpPr txBox="1"/>
          <p:nvPr/>
        </p:nvSpPr>
        <p:spPr>
          <a:xfrm>
            <a:off x="365760" y="2002536"/>
            <a:ext cx="4572000"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1" sz="1200">
              <a:solidFill>
                <a:srgbClr val="222A35"/>
              </a:solidFill>
              <a:latin typeface="Calibri"/>
              <a:ea typeface="Calibri"/>
              <a:cs typeface="Calibri"/>
              <a:sym typeface="Calibri"/>
            </a:endParaRPr>
          </a:p>
          <a:p>
            <a:pPr indent="0" lvl="0" marL="0" marR="0" rtl="0" algn="l">
              <a:spcBef>
                <a:spcPts val="0"/>
              </a:spcBef>
              <a:spcAft>
                <a:spcPts val="0"/>
              </a:spcAft>
              <a:buNone/>
            </a:pPr>
            <a:r>
              <a:rPr b="1" lang="en-US" sz="1200">
                <a:solidFill>
                  <a:srgbClr val="222A35"/>
                </a:solidFill>
                <a:latin typeface="Calibri"/>
                <a:ea typeface="Calibri"/>
                <a:cs typeface="Calibri"/>
                <a:sym typeface="Calibri"/>
              </a:rPr>
              <a:t>• </a:t>
            </a:r>
            <a:r>
              <a:rPr lang="en-US" sz="1200">
                <a:solidFill>
                  <a:srgbClr val="222A35"/>
                </a:solidFill>
                <a:latin typeface="Calibri"/>
                <a:ea typeface="Calibri"/>
                <a:cs typeface="Calibri"/>
                <a:sym typeface="Calibri"/>
              </a:rPr>
              <a:t>Significantly faster rates of improvement over time on both clinical and functional outcomes &amp; significantly fewer sessions while compared with community-implemented treatment (Chorpita et al., 2017); associated with higher levels of treatment adherence than usual care (Merry et al., 2020) </a:t>
            </a:r>
            <a:endParaRPr/>
          </a:p>
        </p:txBody>
      </p:sp>
      <p:sp>
        <p:nvSpPr>
          <p:cNvPr id="84" name="Google Shape;84;p5"/>
          <p:cNvSpPr/>
          <p:nvPr/>
        </p:nvSpPr>
        <p:spPr>
          <a:xfrm>
            <a:off x="5577840" y="4718304"/>
            <a:ext cx="329184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89" name="Shape 89"/>
        <p:cNvGrpSpPr/>
        <p:nvPr/>
      </p:nvGrpSpPr>
      <p:grpSpPr>
        <a:xfrm>
          <a:off x="0" y="0"/>
          <a:ext cx="0" cy="0"/>
          <a:chOff x="0" y="0"/>
          <a:chExt cx="0" cy="0"/>
        </a:xfrm>
      </p:grpSpPr>
      <p:sp>
        <p:nvSpPr>
          <p:cNvPr id="90" name="Google Shape;90;p6"/>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 name="Google Shape;91;p6"/>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 name="Google Shape;92;p6"/>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MATCH-ADTC Flowchart</a:t>
            </a:r>
            <a:endParaRPr sz="2600">
              <a:solidFill>
                <a:schemeClr val="dk1"/>
              </a:solidFill>
              <a:latin typeface="Calibri"/>
              <a:ea typeface="Calibri"/>
              <a:cs typeface="Calibri"/>
              <a:sym typeface="Calibri"/>
            </a:endParaRPr>
          </a:p>
        </p:txBody>
      </p:sp>
      <p:sp>
        <p:nvSpPr>
          <p:cNvPr id="93" name="Google Shape;93;p6"/>
          <p:cNvSpPr/>
          <p:nvPr/>
        </p:nvSpPr>
        <p:spPr>
          <a:xfrm>
            <a:off x="365760" y="1005840"/>
            <a:ext cx="8412480" cy="3840480"/>
          </a:xfrm>
          <a:prstGeom prst="rect">
            <a:avLst/>
          </a:prstGeom>
          <a:solidFill>
            <a:srgbClr val="FFFFFF"/>
          </a:solidFill>
          <a:ln>
            <a:noFill/>
          </a:ln>
          <a:effectLst>
            <a:outerShdw blurRad="762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 name="Google Shape;94;p6"/>
          <p:cNvSpPr/>
          <p:nvPr/>
        </p:nvSpPr>
        <p:spPr>
          <a:xfrm>
            <a:off x="893135" y="1127051"/>
            <a:ext cx="1584251" cy="499730"/>
          </a:xfrm>
          <a:prstGeom prst="roundRect">
            <a:avLst>
              <a:gd fmla="val 16667" name="adj"/>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Begin</a:t>
            </a:r>
            <a:endParaRPr/>
          </a:p>
        </p:txBody>
      </p:sp>
      <p:cxnSp>
        <p:nvCxnSpPr>
          <p:cNvPr id="95" name="Google Shape;95;p6"/>
          <p:cNvCxnSpPr/>
          <p:nvPr/>
        </p:nvCxnSpPr>
        <p:spPr>
          <a:xfrm>
            <a:off x="2477386" y="1360968"/>
            <a:ext cx="1754371" cy="0"/>
          </a:xfrm>
          <a:prstGeom prst="straightConnector1">
            <a:avLst/>
          </a:prstGeom>
          <a:noFill/>
          <a:ln cap="flat" cmpd="sng" w="9525">
            <a:solidFill>
              <a:schemeClr val="dk1"/>
            </a:solidFill>
            <a:prstDash val="solid"/>
            <a:miter lim="800000"/>
            <a:headEnd len="sm" w="sm" type="none"/>
            <a:tailEnd len="med" w="med" type="triangle"/>
          </a:ln>
        </p:spPr>
      </p:cxnSp>
      <p:sp>
        <p:nvSpPr>
          <p:cNvPr id="96" name="Google Shape;96;p6"/>
          <p:cNvSpPr/>
          <p:nvPr/>
        </p:nvSpPr>
        <p:spPr>
          <a:xfrm>
            <a:off x="4231757" y="1188720"/>
            <a:ext cx="1605516" cy="499730"/>
          </a:xfrm>
          <a:prstGeom prst="rect">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Conduct Assessment</a:t>
            </a:r>
            <a:endParaRPr/>
          </a:p>
        </p:txBody>
      </p:sp>
      <p:cxnSp>
        <p:nvCxnSpPr>
          <p:cNvPr id="97" name="Google Shape;97;p6"/>
          <p:cNvCxnSpPr>
            <a:stCxn id="96" idx="2"/>
          </p:cNvCxnSpPr>
          <p:nvPr/>
        </p:nvCxnSpPr>
        <p:spPr>
          <a:xfrm>
            <a:off x="5034515" y="1688450"/>
            <a:ext cx="0" cy="459300"/>
          </a:xfrm>
          <a:prstGeom prst="straightConnector1">
            <a:avLst/>
          </a:prstGeom>
          <a:noFill/>
          <a:ln cap="flat" cmpd="sng" w="9525">
            <a:solidFill>
              <a:schemeClr val="dk1"/>
            </a:solidFill>
            <a:prstDash val="solid"/>
            <a:miter lim="800000"/>
            <a:headEnd len="sm" w="sm" type="none"/>
            <a:tailEnd len="med" w="med" type="triangle"/>
          </a:ln>
        </p:spPr>
      </p:cxnSp>
      <p:sp>
        <p:nvSpPr>
          <p:cNvPr id="98" name="Google Shape;98;p6"/>
          <p:cNvSpPr/>
          <p:nvPr/>
        </p:nvSpPr>
        <p:spPr>
          <a:xfrm>
            <a:off x="3973933" y="2155285"/>
            <a:ext cx="2121164" cy="983445"/>
          </a:xfrm>
          <a:prstGeom prst="triangle">
            <a:avLst>
              <a:gd fmla="val 50000" name="adj"/>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 name="Google Shape;99;p6"/>
          <p:cNvSpPr txBox="1"/>
          <p:nvPr/>
        </p:nvSpPr>
        <p:spPr>
          <a:xfrm>
            <a:off x="4189226" y="2454485"/>
            <a:ext cx="1648047"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Primary</a:t>
            </a:r>
            <a:endParaRPr/>
          </a:p>
          <a:p>
            <a:pPr indent="0" lvl="0" marL="0" marR="0" rtl="0" algn="ctr">
              <a:spcBef>
                <a:spcPts val="0"/>
              </a:spcBef>
              <a:spcAft>
                <a:spcPts val="0"/>
              </a:spcAft>
              <a:buNone/>
            </a:pPr>
            <a:r>
              <a:rPr lang="en-US" sz="1800">
                <a:solidFill>
                  <a:schemeClr val="lt1"/>
                </a:solidFill>
                <a:latin typeface="Calibri"/>
                <a:ea typeface="Calibri"/>
                <a:cs typeface="Calibri"/>
                <a:sym typeface="Calibri"/>
              </a:rPr>
              <a:t>Problem</a:t>
            </a:r>
            <a:endParaRPr/>
          </a:p>
        </p:txBody>
      </p:sp>
      <p:cxnSp>
        <p:nvCxnSpPr>
          <p:cNvPr id="100" name="Google Shape;100;p6"/>
          <p:cNvCxnSpPr/>
          <p:nvPr/>
        </p:nvCxnSpPr>
        <p:spPr>
          <a:xfrm>
            <a:off x="5034515" y="3138730"/>
            <a:ext cx="0" cy="497107"/>
          </a:xfrm>
          <a:prstGeom prst="straightConnector1">
            <a:avLst/>
          </a:prstGeom>
          <a:noFill/>
          <a:ln cap="flat" cmpd="sng" w="9525">
            <a:solidFill>
              <a:schemeClr val="dk1"/>
            </a:solidFill>
            <a:prstDash val="solid"/>
            <a:miter lim="800000"/>
            <a:headEnd len="sm" w="sm" type="none"/>
            <a:tailEnd len="sm" w="sm" type="none"/>
          </a:ln>
        </p:spPr>
      </p:cxnSp>
      <p:cxnSp>
        <p:nvCxnSpPr>
          <p:cNvPr id="101" name="Google Shape;101;p6"/>
          <p:cNvCxnSpPr/>
          <p:nvPr/>
        </p:nvCxnSpPr>
        <p:spPr>
          <a:xfrm>
            <a:off x="1031358" y="3635837"/>
            <a:ext cx="7240772" cy="0"/>
          </a:xfrm>
          <a:prstGeom prst="straightConnector1">
            <a:avLst/>
          </a:prstGeom>
          <a:noFill/>
          <a:ln cap="flat" cmpd="sng" w="9525">
            <a:solidFill>
              <a:schemeClr val="dk1"/>
            </a:solidFill>
            <a:prstDash val="solid"/>
            <a:miter lim="800000"/>
            <a:headEnd len="sm" w="sm" type="none"/>
            <a:tailEnd len="sm" w="sm" type="none"/>
          </a:ln>
        </p:spPr>
      </p:cxnSp>
      <p:cxnSp>
        <p:nvCxnSpPr>
          <p:cNvPr id="102" name="Google Shape;102;p6"/>
          <p:cNvCxnSpPr/>
          <p:nvPr/>
        </p:nvCxnSpPr>
        <p:spPr>
          <a:xfrm>
            <a:off x="1031358" y="3635837"/>
            <a:ext cx="0" cy="362005"/>
          </a:xfrm>
          <a:prstGeom prst="straightConnector1">
            <a:avLst/>
          </a:prstGeom>
          <a:noFill/>
          <a:ln cap="flat" cmpd="sng" w="9525">
            <a:solidFill>
              <a:schemeClr val="dk1"/>
            </a:solidFill>
            <a:prstDash val="solid"/>
            <a:miter lim="800000"/>
            <a:headEnd len="sm" w="sm" type="none"/>
            <a:tailEnd len="med" w="med" type="triangle"/>
          </a:ln>
        </p:spPr>
      </p:cxnSp>
      <p:cxnSp>
        <p:nvCxnSpPr>
          <p:cNvPr id="103" name="Google Shape;103;p6"/>
          <p:cNvCxnSpPr/>
          <p:nvPr/>
        </p:nvCxnSpPr>
        <p:spPr>
          <a:xfrm>
            <a:off x="3150781" y="3635837"/>
            <a:ext cx="0" cy="362005"/>
          </a:xfrm>
          <a:prstGeom prst="straightConnector1">
            <a:avLst/>
          </a:prstGeom>
          <a:noFill/>
          <a:ln cap="flat" cmpd="sng" w="9525">
            <a:solidFill>
              <a:schemeClr val="dk1"/>
            </a:solidFill>
            <a:prstDash val="solid"/>
            <a:miter lim="800000"/>
            <a:headEnd len="sm" w="sm" type="none"/>
            <a:tailEnd len="med" w="med" type="triangle"/>
          </a:ln>
        </p:spPr>
      </p:cxnSp>
      <p:cxnSp>
        <p:nvCxnSpPr>
          <p:cNvPr id="104" name="Google Shape;104;p6"/>
          <p:cNvCxnSpPr/>
          <p:nvPr/>
        </p:nvCxnSpPr>
        <p:spPr>
          <a:xfrm>
            <a:off x="6095097" y="3635837"/>
            <a:ext cx="0" cy="362005"/>
          </a:xfrm>
          <a:prstGeom prst="straightConnector1">
            <a:avLst/>
          </a:prstGeom>
          <a:noFill/>
          <a:ln cap="flat" cmpd="sng" w="9525">
            <a:solidFill>
              <a:schemeClr val="dk1"/>
            </a:solidFill>
            <a:prstDash val="solid"/>
            <a:miter lim="800000"/>
            <a:headEnd len="sm" w="sm" type="none"/>
            <a:tailEnd len="med" w="med" type="triangle"/>
          </a:ln>
        </p:spPr>
      </p:cxnSp>
      <p:cxnSp>
        <p:nvCxnSpPr>
          <p:cNvPr id="105" name="Google Shape;105;p6"/>
          <p:cNvCxnSpPr/>
          <p:nvPr/>
        </p:nvCxnSpPr>
        <p:spPr>
          <a:xfrm>
            <a:off x="8272130" y="3635837"/>
            <a:ext cx="0" cy="362005"/>
          </a:xfrm>
          <a:prstGeom prst="straightConnector1">
            <a:avLst/>
          </a:prstGeom>
          <a:noFill/>
          <a:ln cap="flat" cmpd="sng" w="9525">
            <a:solidFill>
              <a:schemeClr val="dk1"/>
            </a:solidFill>
            <a:prstDash val="solid"/>
            <a:miter lim="800000"/>
            <a:headEnd len="sm" w="sm" type="none"/>
            <a:tailEnd len="med" w="med" type="triangle"/>
          </a:ln>
        </p:spPr>
      </p:cxnSp>
      <p:sp>
        <p:nvSpPr>
          <p:cNvPr id="106" name="Google Shape;106;p6"/>
          <p:cNvSpPr/>
          <p:nvPr/>
        </p:nvSpPr>
        <p:spPr>
          <a:xfrm>
            <a:off x="629983" y="3997842"/>
            <a:ext cx="802749" cy="678353"/>
          </a:xfrm>
          <a:prstGeom prst="hexagon">
            <a:avLst>
              <a:gd fmla="val 25000" name="adj"/>
              <a:gd fmla="val 115470" name="vf"/>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 name="Google Shape;107;p6"/>
          <p:cNvSpPr/>
          <p:nvPr/>
        </p:nvSpPr>
        <p:spPr>
          <a:xfrm>
            <a:off x="2749406" y="4003690"/>
            <a:ext cx="802749" cy="678353"/>
          </a:xfrm>
          <a:prstGeom prst="hexagon">
            <a:avLst>
              <a:gd fmla="val 25000" name="adj"/>
              <a:gd fmla="val 115470" name="vf"/>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 name="Google Shape;108;p6"/>
          <p:cNvSpPr/>
          <p:nvPr/>
        </p:nvSpPr>
        <p:spPr>
          <a:xfrm>
            <a:off x="5693722" y="3997842"/>
            <a:ext cx="802749" cy="678353"/>
          </a:xfrm>
          <a:prstGeom prst="hexagon">
            <a:avLst>
              <a:gd fmla="val 25000" name="adj"/>
              <a:gd fmla="val 115470" name="vf"/>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 name="Google Shape;109;p6"/>
          <p:cNvSpPr/>
          <p:nvPr/>
        </p:nvSpPr>
        <p:spPr>
          <a:xfrm>
            <a:off x="7835289" y="3997842"/>
            <a:ext cx="802749" cy="678353"/>
          </a:xfrm>
          <a:prstGeom prst="hexagon">
            <a:avLst>
              <a:gd fmla="val 25000" name="adj"/>
              <a:gd fmla="val 115470" name="vf"/>
            </a:avLst>
          </a:prstGeom>
          <a:solidFill>
            <a:srgbClr val="BF90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 name="Google Shape;110;p6"/>
          <p:cNvSpPr txBox="1"/>
          <p:nvPr/>
        </p:nvSpPr>
        <p:spPr>
          <a:xfrm>
            <a:off x="377455" y="4090797"/>
            <a:ext cx="1307805" cy="49244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300">
                <a:solidFill>
                  <a:schemeClr val="lt1"/>
                </a:solidFill>
                <a:latin typeface="Calibri"/>
                <a:ea typeface="Calibri"/>
                <a:cs typeface="Calibri"/>
                <a:sym typeface="Calibri"/>
              </a:rPr>
              <a:t>Disruptive Behavior</a:t>
            </a:r>
            <a:endParaRPr/>
          </a:p>
        </p:txBody>
      </p:sp>
      <p:sp>
        <p:nvSpPr>
          <p:cNvPr id="111" name="Google Shape;111;p6"/>
          <p:cNvSpPr txBox="1"/>
          <p:nvPr/>
        </p:nvSpPr>
        <p:spPr>
          <a:xfrm>
            <a:off x="2519022" y="4140919"/>
            <a:ext cx="1307805" cy="29238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300">
                <a:solidFill>
                  <a:schemeClr val="lt1"/>
                </a:solidFill>
                <a:latin typeface="Calibri"/>
                <a:ea typeface="Calibri"/>
                <a:cs typeface="Calibri"/>
                <a:sym typeface="Calibri"/>
              </a:rPr>
              <a:t>Anxiety</a:t>
            </a:r>
            <a:endParaRPr/>
          </a:p>
        </p:txBody>
      </p:sp>
      <p:sp>
        <p:nvSpPr>
          <p:cNvPr id="112" name="Google Shape;112;p6"/>
          <p:cNvSpPr txBox="1"/>
          <p:nvPr/>
        </p:nvSpPr>
        <p:spPr>
          <a:xfrm>
            <a:off x="5441193" y="4132945"/>
            <a:ext cx="1307805" cy="29238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250">
                <a:solidFill>
                  <a:schemeClr val="lt1"/>
                </a:solidFill>
                <a:latin typeface="Calibri"/>
                <a:ea typeface="Calibri"/>
                <a:cs typeface="Calibri"/>
                <a:sym typeface="Calibri"/>
              </a:rPr>
              <a:t>Depression</a:t>
            </a:r>
            <a:endParaRPr/>
          </a:p>
        </p:txBody>
      </p:sp>
      <p:sp>
        <p:nvSpPr>
          <p:cNvPr id="113" name="Google Shape;113;p6"/>
          <p:cNvSpPr txBox="1"/>
          <p:nvPr/>
        </p:nvSpPr>
        <p:spPr>
          <a:xfrm>
            <a:off x="7582760" y="4104532"/>
            <a:ext cx="1307805" cy="49244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300">
                <a:solidFill>
                  <a:schemeClr val="lt1"/>
                </a:solidFill>
                <a:latin typeface="Calibri"/>
                <a:ea typeface="Calibri"/>
                <a:cs typeface="Calibri"/>
                <a:sym typeface="Calibri"/>
              </a:rPr>
              <a:t>Traumatic</a:t>
            </a:r>
            <a:endParaRPr/>
          </a:p>
          <a:p>
            <a:pPr indent="0" lvl="0" marL="0" marR="0" rtl="0" algn="ctr">
              <a:spcBef>
                <a:spcPts val="0"/>
              </a:spcBef>
              <a:spcAft>
                <a:spcPts val="0"/>
              </a:spcAft>
              <a:buNone/>
            </a:pPr>
            <a:r>
              <a:rPr lang="en-US" sz="1300">
                <a:solidFill>
                  <a:schemeClr val="lt1"/>
                </a:solidFill>
                <a:latin typeface="Calibri"/>
                <a:ea typeface="Calibri"/>
                <a:cs typeface="Calibri"/>
                <a:sym typeface="Calibri"/>
              </a:rPr>
              <a:t>Stress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500"/>
                                        <p:tgtEl>
                                          <p:spTgt spid="93"/>
                                        </p:tgtEl>
                                      </p:cBhvr>
                                    </p:animEffect>
                                  </p:childTnLst>
                                </p:cTn>
                              </p:par>
                              <p:par>
                                <p:cTn fill="hold" nodeType="with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500"/>
                                        <p:tgtEl>
                                          <p:spTgt spid="94"/>
                                        </p:tgtEl>
                                      </p:cBhvr>
                                    </p:animEffect>
                                  </p:childTnLst>
                                </p:cTn>
                              </p:par>
                              <p:par>
                                <p:cTn fill="hold" nodeType="with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500"/>
                                        <p:tgtEl>
                                          <p:spTgt spid="95"/>
                                        </p:tgtEl>
                                      </p:cBhvr>
                                    </p:animEffect>
                                  </p:childTnLst>
                                </p:cTn>
                              </p:par>
                              <p:par>
                                <p:cTn fill="hold" nodeType="with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500"/>
                                        <p:tgtEl>
                                          <p:spTgt spid="96"/>
                                        </p:tgtEl>
                                      </p:cBhvr>
                                    </p:animEffect>
                                  </p:childTnLst>
                                </p:cTn>
                              </p:par>
                              <p:par>
                                <p:cTn fill="hold" nodeType="with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par>
                                <p:cTn fill="hold" nodeType="with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par>
                                <p:cTn fill="hold" nodeType="with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par>
                                <p:cTn fill="hold" nodeType="with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500"/>
                                        <p:tgtEl>
                                          <p:spTgt spid="100"/>
                                        </p:tgtEl>
                                      </p:cBhvr>
                                    </p:animEffect>
                                  </p:childTnLst>
                                </p:cTn>
                              </p:par>
                              <p:par>
                                <p:cTn fill="hold" nodeType="with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500"/>
                                        <p:tgtEl>
                                          <p:spTgt spid="101"/>
                                        </p:tgtEl>
                                      </p:cBhvr>
                                    </p:animEffect>
                                  </p:childTnLst>
                                </p:cTn>
                              </p:par>
                              <p:par>
                                <p:cTn fill="hold" nodeType="with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500"/>
                                        <p:tgtEl>
                                          <p:spTgt spid="102"/>
                                        </p:tgtEl>
                                      </p:cBhvr>
                                    </p:animEffect>
                                  </p:childTnLst>
                                </p:cTn>
                              </p:par>
                              <p:par>
                                <p:cTn fill="hold" nodeType="with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500"/>
                                        <p:tgtEl>
                                          <p:spTgt spid="103"/>
                                        </p:tgtEl>
                                      </p:cBhvr>
                                    </p:animEffect>
                                  </p:childTnLst>
                                </p:cTn>
                              </p:par>
                              <p:par>
                                <p:cTn fill="hold" nodeType="with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500"/>
                                        <p:tgtEl>
                                          <p:spTgt spid="104"/>
                                        </p:tgtEl>
                                      </p:cBhvr>
                                    </p:animEffect>
                                  </p:childTnLst>
                                </p:cTn>
                              </p:par>
                              <p:par>
                                <p:cTn fill="hold" nodeType="with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500"/>
                                        <p:tgtEl>
                                          <p:spTgt spid="105"/>
                                        </p:tgtEl>
                                      </p:cBhvr>
                                    </p:animEffect>
                                  </p:childTnLst>
                                </p:cTn>
                              </p:par>
                              <p:par>
                                <p:cTn fill="hold" nodeType="with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500"/>
                                        <p:tgtEl>
                                          <p:spTgt spid="106"/>
                                        </p:tgtEl>
                                      </p:cBhvr>
                                    </p:animEffect>
                                  </p:childTnLst>
                                </p:cTn>
                              </p:par>
                              <p:par>
                                <p:cTn fill="hold" nodeType="with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500"/>
                                        <p:tgtEl>
                                          <p:spTgt spid="107"/>
                                        </p:tgtEl>
                                      </p:cBhvr>
                                    </p:animEffect>
                                  </p:childTnLst>
                                </p:cTn>
                              </p:par>
                              <p:par>
                                <p:cTn fill="hold" nodeType="with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500"/>
                                        <p:tgtEl>
                                          <p:spTgt spid="108"/>
                                        </p:tgtEl>
                                      </p:cBhvr>
                                    </p:animEffect>
                                  </p:childTnLst>
                                </p:cTn>
                              </p:par>
                              <p:par>
                                <p:cTn fill="hold" nodeType="with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500"/>
                                        <p:tgtEl>
                                          <p:spTgt spid="109"/>
                                        </p:tgtEl>
                                      </p:cBhvr>
                                    </p:animEffect>
                                  </p:childTnLst>
                                </p:cTn>
                              </p:par>
                              <p:par>
                                <p:cTn fill="hold" nodeType="with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500"/>
                                        <p:tgtEl>
                                          <p:spTgt spid="110"/>
                                        </p:tgtEl>
                                      </p:cBhvr>
                                    </p:animEffect>
                                  </p:childTnLst>
                                </p:cTn>
                              </p:par>
                              <p:par>
                                <p:cTn fill="hold" nodeType="with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par>
                                <p:cTn fill="hold" nodeType="with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500"/>
                                        <p:tgtEl>
                                          <p:spTgt spid="112"/>
                                        </p:tgtEl>
                                      </p:cBhvr>
                                    </p:animEffect>
                                  </p:childTnLst>
                                </p:cTn>
                              </p:par>
                              <p:par>
                                <p:cTn fill="hold" nodeType="with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500"/>
                                        <p:tgtEl>
                                          <p:spTgt spid="1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118" name="Shape 118"/>
        <p:cNvGrpSpPr/>
        <p:nvPr/>
      </p:nvGrpSpPr>
      <p:grpSpPr>
        <a:xfrm>
          <a:off x="0" y="0"/>
          <a:ext cx="0" cy="0"/>
          <a:chOff x="0" y="0"/>
          <a:chExt cx="0" cy="0"/>
        </a:xfrm>
      </p:grpSpPr>
      <p:sp>
        <p:nvSpPr>
          <p:cNvPr id="119" name="Google Shape;119;p7"/>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0" name="Google Shape;120;p7"/>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1" name="Google Shape;121;p7"/>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Depression Flowchart &amp; Online Resource  </a:t>
            </a:r>
            <a:endParaRPr sz="2600">
              <a:solidFill>
                <a:schemeClr val="dk1"/>
              </a:solidFill>
              <a:latin typeface="Calibri"/>
              <a:ea typeface="Calibri"/>
              <a:cs typeface="Calibri"/>
              <a:sym typeface="Calibri"/>
            </a:endParaRPr>
          </a:p>
        </p:txBody>
      </p:sp>
      <p:pic>
        <p:nvPicPr>
          <p:cNvPr descr="A screenshot of a computer&#10;&#10;Description automatically generated" id="122" name="Google Shape;122;p7"/>
          <p:cNvPicPr preferRelativeResize="0"/>
          <p:nvPr/>
        </p:nvPicPr>
        <p:blipFill rotWithShape="1">
          <a:blip r:embed="rId3">
            <a:alphaModFix/>
          </a:blip>
          <a:srcRect b="0" l="0" r="0" t="0"/>
          <a:stretch/>
        </p:blipFill>
        <p:spPr>
          <a:xfrm>
            <a:off x="277295" y="1243584"/>
            <a:ext cx="8589409" cy="2947345"/>
          </a:xfrm>
          <a:prstGeom prst="rect">
            <a:avLst/>
          </a:prstGeom>
          <a:noFill/>
          <a:ln>
            <a:noFill/>
          </a:ln>
        </p:spPr>
      </p:pic>
      <p:sp>
        <p:nvSpPr>
          <p:cNvPr id="123" name="Google Shape;123;p7"/>
          <p:cNvSpPr/>
          <p:nvPr/>
        </p:nvSpPr>
        <p:spPr>
          <a:xfrm flipH="1" rot="10800000">
            <a:off x="277294" y="3963711"/>
            <a:ext cx="8589409" cy="232215"/>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4" name="Google Shape;124;p7"/>
          <p:cNvSpPr/>
          <p:nvPr/>
        </p:nvSpPr>
        <p:spPr>
          <a:xfrm flipH="1" rot="10800000">
            <a:off x="277294" y="1047945"/>
            <a:ext cx="8589409" cy="232215"/>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129" name="Shape 129"/>
        <p:cNvGrpSpPr/>
        <p:nvPr/>
      </p:nvGrpSpPr>
      <p:grpSpPr>
        <a:xfrm>
          <a:off x="0" y="0"/>
          <a:ext cx="0" cy="0"/>
          <a:chOff x="0" y="0"/>
          <a:chExt cx="0" cy="0"/>
        </a:xfrm>
      </p:grpSpPr>
      <p:sp>
        <p:nvSpPr>
          <p:cNvPr id="130" name="Google Shape;130;p8"/>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1" name="Google Shape;131;p8"/>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2" name="Google Shape;132;p8"/>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Generalizability Research: Literature Review</a:t>
            </a:r>
            <a:endParaRPr sz="2600">
              <a:solidFill>
                <a:schemeClr val="dk1"/>
              </a:solidFill>
              <a:latin typeface="Calibri"/>
              <a:ea typeface="Calibri"/>
              <a:cs typeface="Calibri"/>
              <a:sym typeface="Calibri"/>
            </a:endParaRPr>
          </a:p>
        </p:txBody>
      </p:sp>
      <p:sp>
        <p:nvSpPr>
          <p:cNvPr id="133" name="Google Shape;133;p8"/>
          <p:cNvSpPr/>
          <p:nvPr/>
        </p:nvSpPr>
        <p:spPr>
          <a:xfrm>
            <a:off x="365760" y="749808"/>
            <a:ext cx="8229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300"/>
              <a:buFont typeface="Calibri"/>
              <a:buNone/>
            </a:pPr>
            <a:r>
              <a:rPr i="1" lang="en-US" sz="1300">
                <a:solidFill>
                  <a:srgbClr val="0D5C63"/>
                </a:solidFill>
                <a:latin typeface="Calibri"/>
                <a:ea typeface="Calibri"/>
                <a:cs typeface="Calibri"/>
                <a:sym typeface="Calibri"/>
              </a:rPr>
              <a:t>Evidence Base &amp; Key Research Findings</a:t>
            </a:r>
            <a:endParaRPr sz="1300">
              <a:solidFill>
                <a:schemeClr val="dk1"/>
              </a:solidFill>
              <a:latin typeface="Calibri"/>
              <a:ea typeface="Calibri"/>
              <a:cs typeface="Calibri"/>
              <a:sym typeface="Calibri"/>
            </a:endParaRPr>
          </a:p>
        </p:txBody>
      </p:sp>
      <p:sp>
        <p:nvSpPr>
          <p:cNvPr id="134" name="Google Shape;134;p8"/>
          <p:cNvSpPr/>
          <p:nvPr/>
        </p:nvSpPr>
        <p:spPr>
          <a:xfrm>
            <a:off x="274320" y="1097280"/>
            <a:ext cx="8595360" cy="640080"/>
          </a:xfrm>
          <a:prstGeom prst="rect">
            <a:avLst/>
          </a:prstGeom>
          <a:solidFill>
            <a:srgbClr val="FFFFFF"/>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5" name="Google Shape;135;p8"/>
          <p:cNvSpPr/>
          <p:nvPr/>
        </p:nvSpPr>
        <p:spPr>
          <a:xfrm>
            <a:off x="274320" y="1097280"/>
            <a:ext cx="914400" cy="640080"/>
          </a:xfrm>
          <a:prstGeom prst="rect">
            <a:avLst/>
          </a:prstGeom>
          <a:solidFill>
            <a:srgbClr val="2A7D8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6" name="Google Shape;136;p8"/>
          <p:cNvSpPr/>
          <p:nvPr/>
        </p:nvSpPr>
        <p:spPr>
          <a:xfrm>
            <a:off x="274320" y="1097280"/>
            <a:ext cx="91440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Community-Based</a:t>
            </a:r>
            <a:endParaRPr sz="1000">
              <a:solidFill>
                <a:schemeClr val="dk1"/>
              </a:solidFill>
              <a:latin typeface="Calibri"/>
              <a:ea typeface="Calibri"/>
              <a:cs typeface="Calibri"/>
              <a:sym typeface="Calibri"/>
            </a:endParaRPr>
          </a:p>
        </p:txBody>
      </p:sp>
      <p:sp>
        <p:nvSpPr>
          <p:cNvPr id="137" name="Google Shape;137;p8"/>
          <p:cNvSpPr/>
          <p:nvPr/>
        </p:nvSpPr>
        <p:spPr>
          <a:xfrm>
            <a:off x="1325880" y="1152144"/>
            <a:ext cx="201168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100"/>
              <a:buFont typeface="Calibri"/>
              <a:buNone/>
            </a:pPr>
            <a:r>
              <a:rPr b="1" lang="en-US" sz="1100">
                <a:solidFill>
                  <a:srgbClr val="0D5C63"/>
                </a:solidFill>
                <a:latin typeface="Calibri"/>
                <a:ea typeface="Calibri"/>
                <a:cs typeface="Calibri"/>
                <a:sym typeface="Calibri"/>
              </a:rPr>
              <a:t>Chorpita et al (2017)</a:t>
            </a:r>
            <a:endParaRPr sz="1100">
              <a:solidFill>
                <a:schemeClr val="dk1"/>
              </a:solidFill>
              <a:latin typeface="Calibri"/>
              <a:ea typeface="Calibri"/>
              <a:cs typeface="Calibri"/>
              <a:sym typeface="Calibri"/>
            </a:endParaRPr>
          </a:p>
        </p:txBody>
      </p:sp>
      <p:sp>
        <p:nvSpPr>
          <p:cNvPr id="138" name="Google Shape;138;p8"/>
          <p:cNvSpPr/>
          <p:nvPr/>
        </p:nvSpPr>
        <p:spPr>
          <a:xfrm>
            <a:off x="1325880" y="1417320"/>
            <a:ext cx="740664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000"/>
              <a:buFont typeface="Calibri"/>
              <a:buNone/>
            </a:pPr>
            <a:r>
              <a:rPr lang="en-US" sz="1000">
                <a:solidFill>
                  <a:schemeClr val="dk1"/>
                </a:solidFill>
                <a:latin typeface="Calibri"/>
                <a:ea typeface="Calibri"/>
                <a:cs typeface="Calibri"/>
                <a:sym typeface="Calibri"/>
              </a:rPr>
              <a:t>MATCH held up in a real-world, scalable community setting even without the structured research supports that typically boost outcomes in clinical trials; clinicians were 92% White, patients were 59% White, 10% Black; no mention of additional diagnoses   </a:t>
            </a:r>
            <a:endParaRPr/>
          </a:p>
        </p:txBody>
      </p:sp>
      <p:sp>
        <p:nvSpPr>
          <p:cNvPr id="139" name="Google Shape;139;p8"/>
          <p:cNvSpPr/>
          <p:nvPr/>
        </p:nvSpPr>
        <p:spPr>
          <a:xfrm>
            <a:off x="274320" y="1847088"/>
            <a:ext cx="8595360" cy="640080"/>
          </a:xfrm>
          <a:prstGeom prst="rect">
            <a:avLst/>
          </a:prstGeom>
          <a:solidFill>
            <a:srgbClr val="F0EDE8"/>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0" name="Google Shape;140;p8"/>
          <p:cNvSpPr/>
          <p:nvPr/>
        </p:nvSpPr>
        <p:spPr>
          <a:xfrm>
            <a:off x="274320" y="1847088"/>
            <a:ext cx="914400" cy="640080"/>
          </a:xfrm>
          <a:prstGeom prst="rect">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1" name="Google Shape;141;p8"/>
          <p:cNvSpPr/>
          <p:nvPr/>
        </p:nvSpPr>
        <p:spPr>
          <a:xfrm>
            <a:off x="274320" y="1847088"/>
            <a:ext cx="91440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School-Based</a:t>
            </a:r>
            <a:endParaRPr sz="1000">
              <a:solidFill>
                <a:schemeClr val="dk1"/>
              </a:solidFill>
              <a:latin typeface="Calibri"/>
              <a:ea typeface="Calibri"/>
              <a:cs typeface="Calibri"/>
              <a:sym typeface="Calibri"/>
            </a:endParaRPr>
          </a:p>
        </p:txBody>
      </p:sp>
      <p:sp>
        <p:nvSpPr>
          <p:cNvPr id="142" name="Google Shape;142;p8"/>
          <p:cNvSpPr/>
          <p:nvPr/>
        </p:nvSpPr>
        <p:spPr>
          <a:xfrm>
            <a:off x="1325880" y="1804558"/>
            <a:ext cx="201168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100"/>
              <a:buFont typeface="Calibri"/>
              <a:buNone/>
            </a:pPr>
            <a:r>
              <a:rPr b="1" lang="en-US" sz="1100">
                <a:solidFill>
                  <a:srgbClr val="0D5C63"/>
                </a:solidFill>
                <a:latin typeface="Calibri"/>
                <a:ea typeface="Calibri"/>
                <a:cs typeface="Calibri"/>
                <a:sym typeface="Calibri"/>
              </a:rPr>
              <a:t>Schultz et al (2023)</a:t>
            </a:r>
            <a:endParaRPr sz="1100">
              <a:solidFill>
                <a:schemeClr val="dk1"/>
              </a:solidFill>
              <a:latin typeface="Calibri"/>
              <a:ea typeface="Calibri"/>
              <a:cs typeface="Calibri"/>
              <a:sym typeface="Calibri"/>
            </a:endParaRPr>
          </a:p>
        </p:txBody>
      </p:sp>
      <p:sp>
        <p:nvSpPr>
          <p:cNvPr id="143" name="Google Shape;143;p8"/>
          <p:cNvSpPr/>
          <p:nvPr/>
        </p:nvSpPr>
        <p:spPr>
          <a:xfrm>
            <a:off x="1325880" y="2119122"/>
            <a:ext cx="740664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000"/>
              <a:buFont typeface="Calibri"/>
              <a:buNone/>
            </a:pPr>
            <a:r>
              <a:rPr lang="en-US" sz="1000">
                <a:solidFill>
                  <a:schemeClr val="dk1"/>
                </a:solidFill>
                <a:latin typeface="Calibri"/>
                <a:ea typeface="Calibri"/>
                <a:cs typeface="Calibri"/>
                <a:sym typeface="Calibri"/>
              </a:rPr>
              <a:t>School-based practitioners successfully implemented academic training sessions (i.e., Challenging Horizons Program) into MATCH-ADTC suggested by parent satisfaction ratings and short-term teacher reports; conducted in urban Title 1 public school; no additional demographic info able to be obtained</a:t>
            </a:r>
            <a:endParaRPr/>
          </a:p>
        </p:txBody>
      </p:sp>
      <p:sp>
        <p:nvSpPr>
          <p:cNvPr id="144" name="Google Shape;144;p8"/>
          <p:cNvSpPr/>
          <p:nvPr/>
        </p:nvSpPr>
        <p:spPr>
          <a:xfrm>
            <a:off x="274320" y="2596896"/>
            <a:ext cx="8595360" cy="640080"/>
          </a:xfrm>
          <a:prstGeom prst="rect">
            <a:avLst/>
          </a:prstGeom>
          <a:solidFill>
            <a:srgbClr val="FFFFFF"/>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5" name="Google Shape;145;p8"/>
          <p:cNvSpPr/>
          <p:nvPr/>
        </p:nvSpPr>
        <p:spPr>
          <a:xfrm>
            <a:off x="274320" y="2596896"/>
            <a:ext cx="914400" cy="640080"/>
          </a:xfrm>
          <a:prstGeom prst="rect">
            <a:avLst/>
          </a:prstGeom>
          <a:solidFill>
            <a:srgbClr val="7B4F2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6" name="Google Shape;146;p8"/>
          <p:cNvSpPr/>
          <p:nvPr/>
        </p:nvSpPr>
        <p:spPr>
          <a:xfrm>
            <a:off x="274320" y="2596896"/>
            <a:ext cx="91440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Demographics</a:t>
            </a:r>
            <a:endParaRPr sz="1000">
              <a:solidFill>
                <a:schemeClr val="dk1"/>
              </a:solidFill>
              <a:latin typeface="Calibri"/>
              <a:ea typeface="Calibri"/>
              <a:cs typeface="Calibri"/>
              <a:sym typeface="Calibri"/>
            </a:endParaRPr>
          </a:p>
        </p:txBody>
      </p:sp>
      <p:sp>
        <p:nvSpPr>
          <p:cNvPr id="147" name="Google Shape;147;p8"/>
          <p:cNvSpPr/>
          <p:nvPr/>
        </p:nvSpPr>
        <p:spPr>
          <a:xfrm>
            <a:off x="1325880" y="2651760"/>
            <a:ext cx="201168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100"/>
              <a:buFont typeface="Calibri"/>
              <a:buNone/>
            </a:pPr>
            <a:r>
              <a:rPr b="1" lang="en-US" sz="1100">
                <a:solidFill>
                  <a:srgbClr val="0D5C63"/>
                </a:solidFill>
                <a:latin typeface="Calibri"/>
                <a:ea typeface="Calibri"/>
                <a:cs typeface="Calibri"/>
                <a:sym typeface="Calibri"/>
              </a:rPr>
              <a:t>Cho et al (2025)</a:t>
            </a:r>
            <a:endParaRPr sz="1100">
              <a:solidFill>
                <a:schemeClr val="dk1"/>
              </a:solidFill>
              <a:latin typeface="Calibri"/>
              <a:ea typeface="Calibri"/>
              <a:cs typeface="Calibri"/>
              <a:sym typeface="Calibri"/>
            </a:endParaRPr>
          </a:p>
        </p:txBody>
      </p:sp>
      <p:sp>
        <p:nvSpPr>
          <p:cNvPr id="148" name="Google Shape;148;p8"/>
          <p:cNvSpPr/>
          <p:nvPr/>
        </p:nvSpPr>
        <p:spPr>
          <a:xfrm>
            <a:off x="1325880" y="2916936"/>
            <a:ext cx="740664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000"/>
              <a:buFont typeface="Calibri"/>
              <a:buNone/>
            </a:pPr>
            <a:r>
              <a:rPr lang="en-US" sz="1000">
                <a:solidFill>
                  <a:schemeClr val="dk1"/>
                </a:solidFill>
                <a:latin typeface="Calibri"/>
                <a:ea typeface="Calibri"/>
                <a:cs typeface="Calibri"/>
                <a:sym typeface="Calibri"/>
              </a:rPr>
              <a:t>Ethnicity, income, and their interaction did not predict symptom improvement on any patient or care-giver reported symptoms; 49% white, 14% Black; no mention of additional presenting problems </a:t>
            </a:r>
            <a:endParaRPr/>
          </a:p>
        </p:txBody>
      </p:sp>
      <p:sp>
        <p:nvSpPr>
          <p:cNvPr id="149" name="Google Shape;149;p8"/>
          <p:cNvSpPr/>
          <p:nvPr/>
        </p:nvSpPr>
        <p:spPr>
          <a:xfrm>
            <a:off x="274320" y="3346704"/>
            <a:ext cx="8595360" cy="640080"/>
          </a:xfrm>
          <a:prstGeom prst="rect">
            <a:avLst/>
          </a:prstGeom>
          <a:solidFill>
            <a:srgbClr val="F0EDE8"/>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0" name="Google Shape;150;p8"/>
          <p:cNvSpPr/>
          <p:nvPr/>
        </p:nvSpPr>
        <p:spPr>
          <a:xfrm>
            <a:off x="274320" y="3346704"/>
            <a:ext cx="914400" cy="640080"/>
          </a:xfrm>
          <a:prstGeom prst="rect">
            <a:avLst/>
          </a:prstGeom>
          <a:solidFill>
            <a:srgbClr val="5C3D7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1" name="Google Shape;151;p8"/>
          <p:cNvSpPr/>
          <p:nvPr/>
        </p:nvSpPr>
        <p:spPr>
          <a:xfrm>
            <a:off x="274320" y="3346704"/>
            <a:ext cx="91440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International</a:t>
            </a:r>
            <a:endParaRPr sz="1000">
              <a:solidFill>
                <a:schemeClr val="dk1"/>
              </a:solidFill>
              <a:latin typeface="Calibri"/>
              <a:ea typeface="Calibri"/>
              <a:cs typeface="Calibri"/>
              <a:sym typeface="Calibri"/>
            </a:endParaRPr>
          </a:p>
        </p:txBody>
      </p:sp>
      <p:sp>
        <p:nvSpPr>
          <p:cNvPr id="152" name="Google Shape;152;p8"/>
          <p:cNvSpPr/>
          <p:nvPr/>
        </p:nvSpPr>
        <p:spPr>
          <a:xfrm>
            <a:off x="1325880" y="3401568"/>
            <a:ext cx="201168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100"/>
              <a:buFont typeface="Calibri"/>
              <a:buNone/>
            </a:pPr>
            <a:r>
              <a:rPr b="1" lang="en-US" sz="1100">
                <a:solidFill>
                  <a:srgbClr val="0D5C63"/>
                </a:solidFill>
                <a:latin typeface="Calibri"/>
                <a:ea typeface="Calibri"/>
                <a:cs typeface="Calibri"/>
                <a:sym typeface="Calibri"/>
              </a:rPr>
              <a:t>Hukkelberg et al (2024)  </a:t>
            </a:r>
            <a:endParaRPr sz="1100">
              <a:solidFill>
                <a:schemeClr val="dk1"/>
              </a:solidFill>
              <a:latin typeface="Calibri"/>
              <a:ea typeface="Calibri"/>
              <a:cs typeface="Calibri"/>
              <a:sym typeface="Calibri"/>
            </a:endParaRPr>
          </a:p>
        </p:txBody>
      </p:sp>
      <p:sp>
        <p:nvSpPr>
          <p:cNvPr id="153" name="Google Shape;153;p8"/>
          <p:cNvSpPr/>
          <p:nvPr/>
        </p:nvSpPr>
        <p:spPr>
          <a:xfrm>
            <a:off x="1325880" y="3666744"/>
            <a:ext cx="740664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chemeClr val="dk1"/>
              </a:buClr>
              <a:buSzPts val="1000"/>
              <a:buFont typeface="Calibri"/>
              <a:buNone/>
            </a:pPr>
            <a:r>
              <a:rPr lang="en-US" sz="1000">
                <a:solidFill>
                  <a:schemeClr val="dk1"/>
                </a:solidFill>
                <a:latin typeface="Calibri"/>
                <a:ea typeface="Calibri"/>
                <a:cs typeface="Calibri"/>
                <a:sym typeface="Calibri"/>
              </a:rPr>
              <a:t>In Norwegian sample, youth had significant improvements in both internalizing and externalizing symptoms; demographics not identified but overall census 2.6-3% black people; no mention of additional diagnoses </a:t>
            </a:r>
            <a:endParaRPr/>
          </a:p>
        </p:txBody>
      </p:sp>
      <p:sp>
        <p:nvSpPr>
          <p:cNvPr id="154" name="Google Shape;154;p8"/>
          <p:cNvSpPr/>
          <p:nvPr/>
        </p:nvSpPr>
        <p:spPr>
          <a:xfrm>
            <a:off x="274320" y="4096512"/>
            <a:ext cx="8595360" cy="640080"/>
          </a:xfrm>
          <a:prstGeom prst="rect">
            <a:avLst/>
          </a:prstGeom>
          <a:solidFill>
            <a:srgbClr val="FFFFFF"/>
          </a:solidFill>
          <a:ln>
            <a:noFill/>
          </a:ln>
          <a:effectLst>
            <a:outerShdw blurRad="50800" rotWithShape="0" algn="bl" dir="8100000" dist="12700">
              <a:srgbClr val="000000">
                <a:alpha val="7058"/>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5" name="Google Shape;155;p8"/>
          <p:cNvSpPr/>
          <p:nvPr/>
        </p:nvSpPr>
        <p:spPr>
          <a:xfrm>
            <a:off x="274320" y="4096512"/>
            <a:ext cx="914400" cy="640080"/>
          </a:xfrm>
          <a:prstGeom prst="rect">
            <a:avLst/>
          </a:prstGeom>
          <a:solidFill>
            <a:srgbClr val="3D6B4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6" name="Google Shape;156;p8"/>
          <p:cNvSpPr/>
          <p:nvPr/>
        </p:nvSpPr>
        <p:spPr>
          <a:xfrm>
            <a:off x="274320" y="4096512"/>
            <a:ext cx="914400"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00"/>
              <a:buFont typeface="Calibri"/>
              <a:buNone/>
            </a:pPr>
            <a:r>
              <a:rPr b="1" lang="en-US" sz="1000">
                <a:solidFill>
                  <a:srgbClr val="FFFFFF"/>
                </a:solidFill>
                <a:latin typeface="Calibri"/>
                <a:ea typeface="Calibri"/>
                <a:cs typeface="Calibri"/>
                <a:sym typeface="Calibri"/>
              </a:rPr>
              <a:t>Physical Health</a:t>
            </a:r>
            <a:endParaRPr sz="1000">
              <a:solidFill>
                <a:schemeClr val="dk1"/>
              </a:solidFill>
              <a:latin typeface="Calibri"/>
              <a:ea typeface="Calibri"/>
              <a:cs typeface="Calibri"/>
              <a:sym typeface="Calibri"/>
            </a:endParaRPr>
          </a:p>
        </p:txBody>
      </p:sp>
      <p:sp>
        <p:nvSpPr>
          <p:cNvPr id="157" name="Google Shape;157;p8"/>
          <p:cNvSpPr/>
          <p:nvPr/>
        </p:nvSpPr>
        <p:spPr>
          <a:xfrm>
            <a:off x="1325880" y="4055691"/>
            <a:ext cx="267462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100"/>
              <a:buFont typeface="Calibri"/>
              <a:buNone/>
            </a:pPr>
            <a:r>
              <a:rPr b="1" lang="en-US" sz="1100">
                <a:solidFill>
                  <a:srgbClr val="0D5C63"/>
                </a:solidFill>
                <a:latin typeface="Calibri"/>
                <a:ea typeface="Calibri"/>
                <a:cs typeface="Calibri"/>
                <a:sym typeface="Calibri"/>
              </a:rPr>
              <a:t>Shafran et al (2020); Coughtrey et al (2024) </a:t>
            </a:r>
            <a:endParaRPr sz="1100">
              <a:solidFill>
                <a:schemeClr val="dk1"/>
              </a:solidFill>
              <a:latin typeface="Calibri"/>
              <a:ea typeface="Calibri"/>
              <a:cs typeface="Calibri"/>
              <a:sym typeface="Calibri"/>
            </a:endParaRPr>
          </a:p>
        </p:txBody>
      </p:sp>
      <p:sp>
        <p:nvSpPr>
          <p:cNvPr id="158" name="Google Shape;158;p8"/>
          <p:cNvSpPr/>
          <p:nvPr/>
        </p:nvSpPr>
        <p:spPr>
          <a:xfrm>
            <a:off x="1325880" y="4359402"/>
            <a:ext cx="740664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900">
                <a:solidFill>
                  <a:srgbClr val="3A3838"/>
                </a:solidFill>
                <a:latin typeface="Calibri"/>
                <a:ea typeface="Calibri"/>
                <a:cs typeface="Calibri"/>
                <a:sym typeface="Calibri"/>
              </a:rPr>
              <a:t>Implementation methods (e.g., qualitative interviews, focus groups) used to develop version of MATCH for use with pediatric epilepsy populations –, “two had been noted to have characteristics of Autism Spectrum Disorder prior to the intervention,” no race/ethnicity data mentioned; healthcare professionals in epilepsy clinic were successfully trained in MATCH – 40 (24.1%) had been diagnosed with autistic spectrum conditions, no race/ethnicity data mentioned</a:t>
            </a:r>
            <a:endParaRPr sz="900">
              <a:solidFill>
                <a:srgbClr val="3A3838"/>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500"/>
                                        <p:tgtEl>
                                          <p:spTgt spid="132"/>
                                        </p:tgtEl>
                                      </p:cBhvr>
                                    </p:animEffect>
                                  </p:childTnLst>
                                </p:cTn>
                              </p:par>
                              <p:par>
                                <p:cTn fill="hold" nodeType="with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500"/>
                                        <p:tgtEl>
                                          <p:spTgt spid="1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163" name="Shape 163"/>
        <p:cNvGrpSpPr/>
        <p:nvPr/>
      </p:nvGrpSpPr>
      <p:grpSpPr>
        <a:xfrm>
          <a:off x="0" y="0"/>
          <a:ext cx="0" cy="0"/>
          <a:chOff x="0" y="0"/>
          <a:chExt cx="0" cy="0"/>
        </a:xfrm>
      </p:grpSpPr>
      <p:sp>
        <p:nvSpPr>
          <p:cNvPr id="164" name="Google Shape;164;p9"/>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5" name="Google Shape;165;p9"/>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6" name="Google Shape;166;p9"/>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Strengths &amp; Weaknesses of the Protocol</a:t>
            </a:r>
            <a:endParaRPr sz="2600">
              <a:solidFill>
                <a:schemeClr val="dk1"/>
              </a:solidFill>
              <a:latin typeface="Calibri"/>
              <a:ea typeface="Calibri"/>
              <a:cs typeface="Calibri"/>
              <a:sym typeface="Calibri"/>
            </a:endParaRPr>
          </a:p>
        </p:txBody>
      </p:sp>
      <p:sp>
        <p:nvSpPr>
          <p:cNvPr id="167" name="Google Shape;167;p9"/>
          <p:cNvSpPr/>
          <p:nvPr/>
        </p:nvSpPr>
        <p:spPr>
          <a:xfrm>
            <a:off x="274320" y="804672"/>
            <a:ext cx="4114800" cy="4114800"/>
          </a:xfrm>
          <a:prstGeom prst="rect">
            <a:avLst/>
          </a:prstGeom>
          <a:solidFill>
            <a:srgbClr val="FFFFFF"/>
          </a:solidFill>
          <a:ln>
            <a:noFill/>
          </a:ln>
          <a:effectLst>
            <a:outerShdw blurRad="762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8" name="Google Shape;168;p9"/>
          <p:cNvSpPr/>
          <p:nvPr/>
        </p:nvSpPr>
        <p:spPr>
          <a:xfrm>
            <a:off x="274320" y="804672"/>
            <a:ext cx="4114800" cy="64008"/>
          </a:xfrm>
          <a:prstGeom prst="rect">
            <a:avLst/>
          </a:prstGeom>
          <a:solidFill>
            <a:srgbClr val="1A7A84"/>
          </a:solidFill>
          <a:ln cap="flat" cmpd="sng" w="12700">
            <a:solidFill>
              <a:srgbClr val="1A7A8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9" name="Google Shape;169;p9"/>
          <p:cNvSpPr/>
          <p:nvPr/>
        </p:nvSpPr>
        <p:spPr>
          <a:xfrm>
            <a:off x="457200" y="877824"/>
            <a:ext cx="374904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300"/>
              <a:buFont typeface="Calibri"/>
              <a:buNone/>
            </a:pPr>
            <a:r>
              <a:rPr b="1" lang="en-US" sz="1300">
                <a:solidFill>
                  <a:srgbClr val="0D5C63"/>
                </a:solidFill>
                <a:latin typeface="Calibri"/>
                <a:ea typeface="Calibri"/>
                <a:cs typeface="Calibri"/>
                <a:sym typeface="Calibri"/>
              </a:rPr>
              <a:t>STRENGTHS of MATCH-ADTC </a:t>
            </a:r>
            <a:endParaRPr sz="1300">
              <a:solidFill>
                <a:schemeClr val="dk1"/>
              </a:solidFill>
              <a:latin typeface="Calibri"/>
              <a:ea typeface="Calibri"/>
              <a:cs typeface="Calibri"/>
              <a:sym typeface="Calibri"/>
            </a:endParaRPr>
          </a:p>
        </p:txBody>
      </p:sp>
      <p:sp>
        <p:nvSpPr>
          <p:cNvPr id="170" name="Google Shape;170;p9"/>
          <p:cNvSpPr/>
          <p:nvPr/>
        </p:nvSpPr>
        <p:spPr>
          <a:xfrm>
            <a:off x="457200" y="1261872"/>
            <a:ext cx="3657600" cy="34747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3E50"/>
              </a:buClr>
              <a:buSzPts val="1100"/>
              <a:buFont typeface="Calibri"/>
              <a:buNone/>
            </a:pPr>
            <a:r>
              <a:rPr lang="en-US" sz="1100">
                <a:solidFill>
                  <a:srgbClr val="2C3E50"/>
                </a:solidFill>
                <a:latin typeface="Calibri"/>
                <a:ea typeface="Calibri"/>
                <a:cs typeface="Calibri"/>
                <a:sym typeface="Calibri"/>
              </a:rPr>
              <a:t>• Empirically supported across multiple diagnostic categories</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Outperformed standard manualized care in large RCTs</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Accommodates comorbidity — highly common in real-world cases</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Reduces clinician rigidity; increases responsiveness</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Allows real-time adjustment based on patient progress</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Suitable for community mental health settings</a:t>
            </a:r>
            <a:endParaRPr/>
          </a:p>
          <a:p>
            <a:pPr indent="0" lvl="0" marL="0" marR="0" rtl="0" algn="l">
              <a:spcBef>
                <a:spcPts val="0"/>
              </a:spcBef>
              <a:spcAft>
                <a:spcPts val="0"/>
              </a:spcAft>
              <a:buClr>
                <a:srgbClr val="2C3E50"/>
              </a:buClr>
              <a:buSzPts val="1100"/>
              <a:buFont typeface="Calibri"/>
              <a:buNone/>
            </a:pPr>
            <a:r>
              <a:rPr lang="en-US" sz="1100">
                <a:solidFill>
                  <a:srgbClr val="2C3E50"/>
                </a:solidFill>
                <a:latin typeface="Calibri"/>
                <a:ea typeface="Calibri"/>
                <a:cs typeface="Calibri"/>
                <a:sym typeface="Calibri"/>
              </a:rPr>
              <a:t>• Feasibility — session materials were completed within 50-minute time frame</a:t>
            </a:r>
            <a:br>
              <a:rPr lang="en-US" sz="1100">
                <a:solidFill>
                  <a:srgbClr val="2C3E50"/>
                </a:solidFill>
                <a:latin typeface="Calibri"/>
                <a:ea typeface="Calibri"/>
                <a:cs typeface="Calibri"/>
                <a:sym typeface="Calibri"/>
              </a:rPr>
            </a:br>
            <a:endParaRPr sz="1100">
              <a:solidFill>
                <a:schemeClr val="dk1"/>
              </a:solidFill>
              <a:latin typeface="Calibri"/>
              <a:ea typeface="Calibri"/>
              <a:cs typeface="Calibri"/>
              <a:sym typeface="Calibri"/>
            </a:endParaRPr>
          </a:p>
        </p:txBody>
      </p:sp>
      <p:sp>
        <p:nvSpPr>
          <p:cNvPr id="171" name="Google Shape;171;p9"/>
          <p:cNvSpPr/>
          <p:nvPr/>
        </p:nvSpPr>
        <p:spPr>
          <a:xfrm>
            <a:off x="4754880" y="804672"/>
            <a:ext cx="4114800" cy="4114800"/>
          </a:xfrm>
          <a:prstGeom prst="rect">
            <a:avLst/>
          </a:prstGeom>
          <a:solidFill>
            <a:srgbClr val="FFFFFF"/>
          </a:solidFill>
          <a:ln>
            <a:noFill/>
          </a:ln>
          <a:effectLst>
            <a:outerShdw blurRad="762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2" name="Google Shape;172;p9"/>
          <p:cNvSpPr/>
          <p:nvPr/>
        </p:nvSpPr>
        <p:spPr>
          <a:xfrm>
            <a:off x="4754880" y="804672"/>
            <a:ext cx="4114800" cy="64008"/>
          </a:xfrm>
          <a:prstGeom prst="rect">
            <a:avLst/>
          </a:prstGeom>
          <a:solidFill>
            <a:srgbClr val="7B4F2E"/>
          </a:solidFill>
          <a:ln cap="flat" cmpd="sng" w="12700">
            <a:solidFill>
              <a:srgbClr val="7B4F2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3" name="Google Shape;173;p9"/>
          <p:cNvSpPr/>
          <p:nvPr/>
        </p:nvSpPr>
        <p:spPr>
          <a:xfrm>
            <a:off x="4937760" y="877824"/>
            <a:ext cx="374904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B4F2E"/>
              </a:buClr>
              <a:buSzPts val="1300"/>
              <a:buFont typeface="Calibri"/>
              <a:buNone/>
            </a:pPr>
            <a:r>
              <a:rPr b="1" lang="en-US" sz="1300">
                <a:solidFill>
                  <a:srgbClr val="7B4F2E"/>
                </a:solidFill>
                <a:latin typeface="Calibri"/>
                <a:ea typeface="Calibri"/>
                <a:cs typeface="Calibri"/>
                <a:sym typeface="Calibri"/>
              </a:rPr>
              <a:t>LIMITATIONS &amp; GAPS</a:t>
            </a:r>
            <a:endParaRPr sz="1300">
              <a:solidFill>
                <a:schemeClr val="dk1"/>
              </a:solidFill>
              <a:latin typeface="Calibri"/>
              <a:ea typeface="Calibri"/>
              <a:cs typeface="Calibri"/>
              <a:sym typeface="Calibri"/>
            </a:endParaRPr>
          </a:p>
        </p:txBody>
      </p:sp>
      <p:sp>
        <p:nvSpPr>
          <p:cNvPr id="174" name="Google Shape;174;p9"/>
          <p:cNvSpPr/>
          <p:nvPr/>
        </p:nvSpPr>
        <p:spPr>
          <a:xfrm>
            <a:off x="4937760" y="1261872"/>
            <a:ext cx="3657600" cy="34747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1100">
                <a:solidFill>
                  <a:srgbClr val="2C3E50"/>
                </a:solidFill>
                <a:latin typeface="Calibri"/>
                <a:ea typeface="Calibri"/>
                <a:cs typeface="Calibri"/>
                <a:sym typeface="Calibri"/>
              </a:rPr>
              <a:t>• </a:t>
            </a:r>
            <a:r>
              <a:rPr lang="en-US" sz="1100">
                <a:solidFill>
                  <a:schemeClr val="dk1"/>
                </a:solidFill>
                <a:latin typeface="Calibri"/>
                <a:ea typeface="Calibri"/>
                <a:cs typeface="Calibri"/>
                <a:sym typeface="Calibri"/>
              </a:rPr>
              <a:t>No research on autistic populations despite high co-occurrence with anxiety, depression, and conduct concerns</a:t>
            </a:r>
            <a:endParaRPr sz="1100">
              <a:solidFill>
                <a:srgbClr val="2C3E50"/>
              </a:solidFill>
              <a:latin typeface="Calibri"/>
              <a:ea typeface="Calibri"/>
              <a:cs typeface="Calibri"/>
              <a:sym typeface="Calibri"/>
            </a:endParaRPr>
          </a:p>
          <a:p>
            <a:pPr indent="0" lvl="0" marL="0" marR="0" rtl="0" algn="l">
              <a:spcBef>
                <a:spcPts val="0"/>
              </a:spcBef>
              <a:spcAft>
                <a:spcPts val="0"/>
              </a:spcAft>
              <a:buNone/>
            </a:pPr>
            <a:r>
              <a:rPr lang="en-US" sz="1100">
                <a:solidFill>
                  <a:srgbClr val="2C3E50"/>
                </a:solidFill>
                <a:latin typeface="Calibri"/>
                <a:ea typeface="Calibri"/>
                <a:cs typeface="Calibri"/>
                <a:sym typeface="Calibri"/>
              </a:rPr>
              <a:t>• Limited studies specifically with Black American youth</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Most RCT samples predominantly White and middle-class</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Requires thorough training — higher burden on clinicians</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No research on medical populations beyond epileptic cohorts</a:t>
            </a:r>
            <a:endParaRPr/>
          </a:p>
          <a:p>
            <a:pPr indent="0" lvl="0" marL="0" marR="0" rtl="0" algn="l">
              <a:spcBef>
                <a:spcPts val="0"/>
              </a:spcBef>
              <a:spcAft>
                <a:spcPts val="0"/>
              </a:spcAft>
              <a:buClr>
                <a:srgbClr val="2C3E50"/>
              </a:buClr>
              <a:buSzPts val="1100"/>
              <a:buFont typeface="Calibri"/>
              <a:buNone/>
            </a:pPr>
            <a:r>
              <a:rPr lang="en-US" sz="1100">
                <a:solidFill>
                  <a:srgbClr val="2C3E50"/>
                </a:solidFill>
                <a:latin typeface="Calibri"/>
                <a:ea typeface="Calibri"/>
                <a:cs typeface="Calibri"/>
                <a:sym typeface="Calibri"/>
              </a:rPr>
              <a:t>• No family therapy sessions — parent- and child-only </a:t>
            </a:r>
            <a:endParaRPr/>
          </a:p>
          <a:p>
            <a:pPr indent="0" lvl="0" marL="0" marR="0" rtl="0" algn="l">
              <a:spcBef>
                <a:spcPts val="0"/>
              </a:spcBef>
              <a:spcAft>
                <a:spcPts val="0"/>
              </a:spcAft>
              <a:buClr>
                <a:srgbClr val="2C3E50"/>
              </a:buClr>
              <a:buSzPts val="1100"/>
              <a:buFont typeface="Calibri"/>
              <a:buNone/>
            </a:pPr>
            <a:r>
              <a:rPr lang="en-US" sz="1100">
                <a:solidFill>
                  <a:srgbClr val="2C3E50"/>
                </a:solidFill>
                <a:latin typeface="Calibri"/>
                <a:ea typeface="Calibri"/>
                <a:cs typeface="Calibri"/>
                <a:sym typeface="Calibri"/>
              </a:rPr>
              <a:t>• No outcome monitoring recommendation  </a:t>
            </a:r>
            <a:endParaRPr/>
          </a:p>
          <a:p>
            <a:pPr indent="0" lvl="0" marL="0" marR="0" rtl="0" algn="l">
              <a:spcBef>
                <a:spcPts val="0"/>
              </a:spcBef>
              <a:spcAft>
                <a:spcPts val="0"/>
              </a:spcAft>
              <a:buClr>
                <a:srgbClr val="2C3E50"/>
              </a:buClr>
              <a:buSzPts val="1100"/>
              <a:buFont typeface="Calibri"/>
              <a:buNone/>
            </a:pPr>
            <a:r>
              <a:rPr lang="en-US" sz="1100">
                <a:solidFill>
                  <a:srgbClr val="2C3E50"/>
                </a:solidFill>
                <a:latin typeface="Calibri"/>
                <a:ea typeface="Calibri"/>
                <a:cs typeface="Calibri"/>
                <a:sym typeface="Calibri"/>
              </a:rPr>
              <a:t>• International studies within predominantly White nations </a:t>
            </a:r>
            <a:endParaRPr/>
          </a:p>
          <a:p>
            <a:pPr indent="0" lvl="0" marL="0" marR="0" rtl="0" algn="l">
              <a:spcBef>
                <a:spcPts val="0"/>
              </a:spcBef>
              <a:spcAft>
                <a:spcPts val="0"/>
              </a:spcAft>
              <a:buClr>
                <a:schemeClr val="dk1"/>
              </a:buClr>
              <a:buSzPts val="1100"/>
              <a:buFont typeface="Calibri"/>
              <a:buNone/>
            </a:pPr>
            <a:r>
              <a:t/>
            </a:r>
            <a:endParaRPr sz="11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C3E50"/>
        </a:solidFill>
      </p:bgPr>
    </p:bg>
    <p:spTree>
      <p:nvGrpSpPr>
        <p:cNvPr id="179" name="Shape 179"/>
        <p:cNvGrpSpPr/>
        <p:nvPr/>
      </p:nvGrpSpPr>
      <p:grpSpPr>
        <a:xfrm>
          <a:off x="0" y="0"/>
          <a:ext cx="0" cy="0"/>
          <a:chOff x="0" y="0"/>
          <a:chExt cx="0" cy="0"/>
        </a:xfrm>
      </p:grpSpPr>
      <p:sp>
        <p:nvSpPr>
          <p:cNvPr id="180" name="Google Shape;180;p10"/>
          <p:cNvSpPr/>
          <p:nvPr/>
        </p:nvSpPr>
        <p:spPr>
          <a:xfrm>
            <a:off x="0" y="0"/>
            <a:ext cx="457200" cy="5143500"/>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1" name="Google Shape;181;p10"/>
          <p:cNvSpPr/>
          <p:nvPr/>
        </p:nvSpPr>
        <p:spPr>
          <a:xfrm>
            <a:off x="0" y="4846320"/>
            <a:ext cx="9144000" cy="297180"/>
          </a:xfrm>
          <a:prstGeom prst="rect">
            <a:avLst/>
          </a:prstGeom>
          <a:solidFill>
            <a:srgbClr val="1A7A84"/>
          </a:solidFill>
          <a:ln cap="flat" cmpd="sng" w="12700">
            <a:solidFill>
              <a:srgbClr val="1A7A8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2" name="Google Shape;182;p10"/>
          <p:cNvSpPr/>
          <p:nvPr/>
        </p:nvSpPr>
        <p:spPr>
          <a:xfrm>
            <a:off x="731520" y="1280160"/>
            <a:ext cx="731520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8973A"/>
              </a:buClr>
              <a:buSzPts val="1400"/>
              <a:buFont typeface="Calibri"/>
              <a:buNone/>
            </a:pPr>
            <a:r>
              <a:rPr lang="en-US" sz="1400">
                <a:solidFill>
                  <a:srgbClr val="C8973A"/>
                </a:solidFill>
                <a:latin typeface="Calibri"/>
                <a:ea typeface="Calibri"/>
                <a:cs typeface="Calibri"/>
                <a:sym typeface="Calibri"/>
              </a:rPr>
              <a:t>SECTION 3</a:t>
            </a:r>
            <a:endParaRPr sz="1400">
              <a:solidFill>
                <a:schemeClr val="dk1"/>
              </a:solidFill>
              <a:latin typeface="Calibri"/>
              <a:ea typeface="Calibri"/>
              <a:cs typeface="Calibri"/>
              <a:sym typeface="Calibri"/>
            </a:endParaRPr>
          </a:p>
        </p:txBody>
      </p:sp>
      <p:sp>
        <p:nvSpPr>
          <p:cNvPr id="183" name="Google Shape;183;p10"/>
          <p:cNvSpPr/>
          <p:nvPr/>
        </p:nvSpPr>
        <p:spPr>
          <a:xfrm>
            <a:off x="731520" y="1737360"/>
            <a:ext cx="7315200" cy="7315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4400"/>
              <a:buFont typeface="Georgia"/>
              <a:buNone/>
            </a:pPr>
            <a:r>
              <a:rPr b="1" lang="en-US" sz="4400">
                <a:solidFill>
                  <a:srgbClr val="FFFFFF"/>
                </a:solidFill>
                <a:latin typeface="Georgia"/>
                <a:ea typeface="Georgia"/>
                <a:cs typeface="Georgia"/>
                <a:sym typeface="Georgia"/>
              </a:rPr>
              <a:t>Case Presentation</a:t>
            </a:r>
            <a:endParaRPr sz="4400">
              <a:solidFill>
                <a:schemeClr val="dk1"/>
              </a:solidFill>
              <a:latin typeface="Calibri"/>
              <a:ea typeface="Calibri"/>
              <a:cs typeface="Calibri"/>
              <a:sym typeface="Calibri"/>
            </a:endParaRPr>
          </a:p>
        </p:txBody>
      </p:sp>
      <p:sp>
        <p:nvSpPr>
          <p:cNvPr id="184" name="Google Shape;184;p10"/>
          <p:cNvSpPr/>
          <p:nvPr/>
        </p:nvSpPr>
        <p:spPr>
          <a:xfrm>
            <a:off x="731520" y="2606040"/>
            <a:ext cx="73152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1500"/>
              <a:buFont typeface="Calibri"/>
              <a:buNone/>
            </a:pPr>
            <a:r>
              <a:rPr i="1" lang="en-US" sz="1500">
                <a:solidFill>
                  <a:srgbClr val="B2DFE3"/>
                </a:solidFill>
                <a:latin typeface="Calibri"/>
                <a:ea typeface="Calibri"/>
                <a:cs typeface="Calibri"/>
                <a:sym typeface="Calibri"/>
              </a:rPr>
              <a:t>Patient Profile · Presenting Concerns · Protocol in Practice </a:t>
            </a:r>
            <a:endParaRPr sz="1500">
              <a:solidFill>
                <a:schemeClr val="dk1"/>
              </a:solidFill>
              <a:latin typeface="Calibri"/>
              <a:ea typeface="Calibri"/>
              <a:cs typeface="Calibri"/>
              <a:sym typeface="Calibri"/>
            </a:endParaRPr>
          </a:p>
        </p:txBody>
      </p:sp>
      <p:sp>
        <p:nvSpPr>
          <p:cNvPr id="185" name="Google Shape;185;p10"/>
          <p:cNvSpPr/>
          <p:nvPr/>
        </p:nvSpPr>
        <p:spPr>
          <a:xfrm>
            <a:off x="731520" y="3063240"/>
            <a:ext cx="3657600" cy="45720"/>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6" name="Google Shape;186;p10"/>
          <p:cNvSpPr/>
          <p:nvPr/>
        </p:nvSpPr>
        <p:spPr>
          <a:xfrm>
            <a:off x="731520" y="3246120"/>
            <a:ext cx="73152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0B4BC"/>
              </a:buClr>
              <a:buSzPts val="1000"/>
              <a:buFont typeface="Calibri"/>
              <a:buNone/>
            </a:pPr>
            <a:r>
              <a:rPr i="1" lang="en-US" sz="1000">
                <a:solidFill>
                  <a:srgbClr val="A0B4BC"/>
                </a:solidFill>
                <a:latin typeface="Calibri"/>
                <a:ea typeface="Calibri"/>
                <a:cs typeface="Calibri"/>
                <a:sym typeface="Calibri"/>
              </a:rPr>
              <a:t>Note: Patient information has been de-identified to protect confidentiality.</a:t>
            </a:r>
            <a:endParaRPr sz="10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4EF"/>
        </a:solidFill>
      </p:bgPr>
    </p:bg>
    <p:spTree>
      <p:nvGrpSpPr>
        <p:cNvPr id="191" name="Shape 191"/>
        <p:cNvGrpSpPr/>
        <p:nvPr/>
      </p:nvGrpSpPr>
      <p:grpSpPr>
        <a:xfrm>
          <a:off x="0" y="0"/>
          <a:ext cx="0" cy="0"/>
          <a:chOff x="0" y="0"/>
          <a:chExt cx="0" cy="0"/>
        </a:xfrm>
      </p:grpSpPr>
      <p:sp>
        <p:nvSpPr>
          <p:cNvPr id="192" name="Google Shape;192;p11"/>
          <p:cNvSpPr/>
          <p:nvPr/>
        </p:nvSpPr>
        <p:spPr>
          <a:xfrm>
            <a:off x="0" y="0"/>
            <a:ext cx="9144000" cy="640080"/>
          </a:xfrm>
          <a:prstGeom prst="rect">
            <a:avLst/>
          </a:prstGeom>
          <a:solidFill>
            <a:srgbClr val="0D5C63"/>
          </a:solidFill>
          <a:ln cap="flat" cmpd="sng" w="12700">
            <a:solidFill>
              <a:srgbClr val="0D5C6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3" name="Google Shape;193;p11"/>
          <p:cNvSpPr/>
          <p:nvPr/>
        </p:nvSpPr>
        <p:spPr>
          <a:xfrm>
            <a:off x="0" y="640080"/>
            <a:ext cx="9144000" cy="54864"/>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4" name="Google Shape;194;p11"/>
          <p:cNvSpPr/>
          <p:nvPr/>
        </p:nvSpPr>
        <p:spPr>
          <a:xfrm>
            <a:off x="365760" y="9144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lang="en-US" sz="2600">
                <a:solidFill>
                  <a:srgbClr val="FFFFFF"/>
                </a:solidFill>
                <a:latin typeface="Georgia"/>
                <a:ea typeface="Georgia"/>
                <a:cs typeface="Georgia"/>
                <a:sym typeface="Georgia"/>
              </a:rPr>
              <a:t>Case Presentation — Patient Profile</a:t>
            </a:r>
            <a:endParaRPr sz="2600">
              <a:solidFill>
                <a:schemeClr val="dk1"/>
              </a:solidFill>
              <a:latin typeface="Calibri"/>
              <a:ea typeface="Calibri"/>
              <a:cs typeface="Calibri"/>
              <a:sym typeface="Calibri"/>
            </a:endParaRPr>
          </a:p>
        </p:txBody>
      </p:sp>
      <p:sp>
        <p:nvSpPr>
          <p:cNvPr id="195" name="Google Shape;195;p11"/>
          <p:cNvSpPr/>
          <p:nvPr/>
        </p:nvSpPr>
        <p:spPr>
          <a:xfrm>
            <a:off x="274320" y="1005840"/>
            <a:ext cx="2926080" cy="3840480"/>
          </a:xfrm>
          <a:prstGeom prst="rect">
            <a:avLst/>
          </a:prstGeom>
          <a:solidFill>
            <a:srgbClr val="0D5C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6" name="Google Shape;196;p11"/>
          <p:cNvSpPr/>
          <p:nvPr/>
        </p:nvSpPr>
        <p:spPr>
          <a:xfrm>
            <a:off x="411480" y="1097280"/>
            <a:ext cx="25603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900"/>
              <a:buFont typeface="Calibri"/>
              <a:buNone/>
            </a:pPr>
            <a:r>
              <a:rPr lang="en-US" sz="900">
                <a:solidFill>
                  <a:srgbClr val="B2DFE3"/>
                </a:solidFill>
                <a:latin typeface="Calibri"/>
                <a:ea typeface="Calibri"/>
                <a:cs typeface="Calibri"/>
                <a:sym typeface="Calibri"/>
              </a:rPr>
              <a:t>Name (Pseudonym)</a:t>
            </a:r>
            <a:endParaRPr sz="900">
              <a:solidFill>
                <a:schemeClr val="dk1"/>
              </a:solidFill>
              <a:latin typeface="Calibri"/>
              <a:ea typeface="Calibri"/>
              <a:cs typeface="Calibri"/>
              <a:sym typeface="Calibri"/>
            </a:endParaRPr>
          </a:p>
        </p:txBody>
      </p:sp>
      <p:sp>
        <p:nvSpPr>
          <p:cNvPr id="197" name="Google Shape;197;p11"/>
          <p:cNvSpPr/>
          <p:nvPr/>
        </p:nvSpPr>
        <p:spPr>
          <a:xfrm>
            <a:off x="411480" y="1280160"/>
            <a:ext cx="25603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Miss E</a:t>
            </a:r>
            <a:endParaRPr sz="1100">
              <a:solidFill>
                <a:schemeClr val="dk1"/>
              </a:solidFill>
              <a:latin typeface="Calibri"/>
              <a:ea typeface="Calibri"/>
              <a:cs typeface="Calibri"/>
              <a:sym typeface="Calibri"/>
            </a:endParaRPr>
          </a:p>
        </p:txBody>
      </p:sp>
      <p:sp>
        <p:nvSpPr>
          <p:cNvPr id="198" name="Google Shape;198;p11"/>
          <p:cNvSpPr/>
          <p:nvPr/>
        </p:nvSpPr>
        <p:spPr>
          <a:xfrm>
            <a:off x="411480" y="1536192"/>
            <a:ext cx="25603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900"/>
              <a:buFont typeface="Calibri"/>
              <a:buNone/>
            </a:pPr>
            <a:r>
              <a:rPr lang="en-US" sz="900">
                <a:solidFill>
                  <a:srgbClr val="B2DFE3"/>
                </a:solidFill>
                <a:latin typeface="Calibri"/>
                <a:ea typeface="Calibri"/>
                <a:cs typeface="Calibri"/>
                <a:sym typeface="Calibri"/>
              </a:rPr>
              <a:t>Age</a:t>
            </a:r>
            <a:endParaRPr sz="900">
              <a:solidFill>
                <a:schemeClr val="dk1"/>
              </a:solidFill>
              <a:latin typeface="Calibri"/>
              <a:ea typeface="Calibri"/>
              <a:cs typeface="Calibri"/>
              <a:sym typeface="Calibri"/>
            </a:endParaRPr>
          </a:p>
        </p:txBody>
      </p:sp>
      <p:sp>
        <p:nvSpPr>
          <p:cNvPr id="199" name="Google Shape;199;p11"/>
          <p:cNvSpPr/>
          <p:nvPr/>
        </p:nvSpPr>
        <p:spPr>
          <a:xfrm>
            <a:off x="411480" y="1719072"/>
            <a:ext cx="25603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10 years old</a:t>
            </a:r>
            <a:endParaRPr sz="1100">
              <a:solidFill>
                <a:schemeClr val="dk1"/>
              </a:solidFill>
              <a:latin typeface="Calibri"/>
              <a:ea typeface="Calibri"/>
              <a:cs typeface="Calibri"/>
              <a:sym typeface="Calibri"/>
            </a:endParaRPr>
          </a:p>
        </p:txBody>
      </p:sp>
      <p:sp>
        <p:nvSpPr>
          <p:cNvPr id="200" name="Google Shape;200;p11"/>
          <p:cNvSpPr/>
          <p:nvPr/>
        </p:nvSpPr>
        <p:spPr>
          <a:xfrm>
            <a:off x="411480" y="1975104"/>
            <a:ext cx="25603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900"/>
              <a:buFont typeface="Calibri"/>
              <a:buNone/>
            </a:pPr>
            <a:r>
              <a:rPr lang="en-US" sz="900">
                <a:solidFill>
                  <a:srgbClr val="B2DFE3"/>
                </a:solidFill>
                <a:latin typeface="Calibri"/>
                <a:ea typeface="Calibri"/>
                <a:cs typeface="Calibri"/>
                <a:sym typeface="Calibri"/>
              </a:rPr>
              <a:t>Gender</a:t>
            </a:r>
            <a:endParaRPr sz="900">
              <a:solidFill>
                <a:schemeClr val="dk1"/>
              </a:solidFill>
              <a:latin typeface="Calibri"/>
              <a:ea typeface="Calibri"/>
              <a:cs typeface="Calibri"/>
              <a:sym typeface="Calibri"/>
            </a:endParaRPr>
          </a:p>
        </p:txBody>
      </p:sp>
      <p:sp>
        <p:nvSpPr>
          <p:cNvPr id="201" name="Google Shape;201;p11"/>
          <p:cNvSpPr/>
          <p:nvPr/>
        </p:nvSpPr>
        <p:spPr>
          <a:xfrm>
            <a:off x="411480" y="2157984"/>
            <a:ext cx="25603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Female</a:t>
            </a:r>
            <a:endParaRPr sz="1100">
              <a:solidFill>
                <a:schemeClr val="dk1"/>
              </a:solidFill>
              <a:latin typeface="Calibri"/>
              <a:ea typeface="Calibri"/>
              <a:cs typeface="Calibri"/>
              <a:sym typeface="Calibri"/>
            </a:endParaRPr>
          </a:p>
        </p:txBody>
      </p:sp>
      <p:sp>
        <p:nvSpPr>
          <p:cNvPr id="202" name="Google Shape;202;p11"/>
          <p:cNvSpPr/>
          <p:nvPr/>
        </p:nvSpPr>
        <p:spPr>
          <a:xfrm>
            <a:off x="411480" y="2414016"/>
            <a:ext cx="25603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900"/>
              <a:buFont typeface="Calibri"/>
              <a:buNone/>
            </a:pPr>
            <a:r>
              <a:rPr lang="en-US" sz="900">
                <a:solidFill>
                  <a:srgbClr val="B2DFE3"/>
                </a:solidFill>
                <a:latin typeface="Calibri"/>
                <a:ea typeface="Calibri"/>
                <a:cs typeface="Calibri"/>
                <a:sym typeface="Calibri"/>
              </a:rPr>
              <a:t>Race/Ethnicity</a:t>
            </a:r>
            <a:endParaRPr sz="900">
              <a:solidFill>
                <a:schemeClr val="dk1"/>
              </a:solidFill>
              <a:latin typeface="Calibri"/>
              <a:ea typeface="Calibri"/>
              <a:cs typeface="Calibri"/>
              <a:sym typeface="Calibri"/>
            </a:endParaRPr>
          </a:p>
        </p:txBody>
      </p:sp>
      <p:sp>
        <p:nvSpPr>
          <p:cNvPr id="203" name="Google Shape;203;p11"/>
          <p:cNvSpPr/>
          <p:nvPr/>
        </p:nvSpPr>
        <p:spPr>
          <a:xfrm>
            <a:off x="411480" y="2596896"/>
            <a:ext cx="25603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Black</a:t>
            </a:r>
            <a:endParaRPr sz="1100">
              <a:solidFill>
                <a:schemeClr val="dk1"/>
              </a:solidFill>
              <a:latin typeface="Calibri"/>
              <a:ea typeface="Calibri"/>
              <a:cs typeface="Calibri"/>
              <a:sym typeface="Calibri"/>
            </a:endParaRPr>
          </a:p>
        </p:txBody>
      </p:sp>
      <p:sp>
        <p:nvSpPr>
          <p:cNvPr id="204" name="Google Shape;204;p11"/>
          <p:cNvSpPr/>
          <p:nvPr/>
        </p:nvSpPr>
        <p:spPr>
          <a:xfrm>
            <a:off x="411480" y="2852928"/>
            <a:ext cx="25603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900"/>
              <a:buFont typeface="Calibri"/>
              <a:buNone/>
            </a:pPr>
            <a:r>
              <a:rPr lang="en-US" sz="900">
                <a:solidFill>
                  <a:srgbClr val="B2DFE3"/>
                </a:solidFill>
                <a:latin typeface="Calibri"/>
                <a:ea typeface="Calibri"/>
                <a:cs typeface="Calibri"/>
                <a:sym typeface="Calibri"/>
              </a:rPr>
              <a:t>Family Structure</a:t>
            </a:r>
            <a:endParaRPr sz="900">
              <a:solidFill>
                <a:schemeClr val="dk1"/>
              </a:solidFill>
              <a:latin typeface="Calibri"/>
              <a:ea typeface="Calibri"/>
              <a:cs typeface="Calibri"/>
              <a:sym typeface="Calibri"/>
            </a:endParaRPr>
          </a:p>
        </p:txBody>
      </p:sp>
      <p:sp>
        <p:nvSpPr>
          <p:cNvPr id="205" name="Google Shape;205;p11"/>
          <p:cNvSpPr/>
          <p:nvPr/>
        </p:nvSpPr>
        <p:spPr>
          <a:xfrm>
            <a:off x="411480" y="3075853"/>
            <a:ext cx="25603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Two-Parent Household, Father travels often</a:t>
            </a:r>
            <a:endParaRPr sz="1100">
              <a:solidFill>
                <a:schemeClr val="dk1"/>
              </a:solidFill>
              <a:latin typeface="Calibri"/>
              <a:ea typeface="Calibri"/>
              <a:cs typeface="Calibri"/>
              <a:sym typeface="Calibri"/>
            </a:endParaRPr>
          </a:p>
        </p:txBody>
      </p:sp>
      <p:sp>
        <p:nvSpPr>
          <p:cNvPr id="206" name="Google Shape;206;p11"/>
          <p:cNvSpPr/>
          <p:nvPr/>
        </p:nvSpPr>
        <p:spPr>
          <a:xfrm>
            <a:off x="411480" y="3364992"/>
            <a:ext cx="25603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900"/>
              <a:buFont typeface="Calibri"/>
              <a:buNone/>
            </a:pPr>
            <a:r>
              <a:rPr lang="en-US" sz="900">
                <a:solidFill>
                  <a:srgbClr val="B2DFE3"/>
                </a:solidFill>
                <a:latin typeface="Calibri"/>
                <a:ea typeface="Calibri"/>
                <a:cs typeface="Calibri"/>
                <a:sym typeface="Calibri"/>
              </a:rPr>
              <a:t>Referral Source</a:t>
            </a:r>
            <a:endParaRPr sz="900">
              <a:solidFill>
                <a:schemeClr val="dk1"/>
              </a:solidFill>
              <a:latin typeface="Calibri"/>
              <a:ea typeface="Calibri"/>
              <a:cs typeface="Calibri"/>
              <a:sym typeface="Calibri"/>
            </a:endParaRPr>
          </a:p>
        </p:txBody>
      </p:sp>
      <p:sp>
        <p:nvSpPr>
          <p:cNvPr id="207" name="Google Shape;207;p11"/>
          <p:cNvSpPr/>
          <p:nvPr/>
        </p:nvSpPr>
        <p:spPr>
          <a:xfrm>
            <a:off x="411480" y="3535259"/>
            <a:ext cx="25603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Psychiatrist, Dr. Neil Sonenklar </a:t>
            </a:r>
            <a:endParaRPr sz="1100">
              <a:solidFill>
                <a:schemeClr val="dk1"/>
              </a:solidFill>
              <a:latin typeface="Calibri"/>
              <a:ea typeface="Calibri"/>
              <a:cs typeface="Calibri"/>
              <a:sym typeface="Calibri"/>
            </a:endParaRPr>
          </a:p>
        </p:txBody>
      </p:sp>
      <p:sp>
        <p:nvSpPr>
          <p:cNvPr id="208" name="Google Shape;208;p11"/>
          <p:cNvSpPr/>
          <p:nvPr/>
        </p:nvSpPr>
        <p:spPr>
          <a:xfrm>
            <a:off x="411480" y="3821561"/>
            <a:ext cx="25603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B2DFE3"/>
              </a:buClr>
              <a:buSzPts val="900"/>
              <a:buFont typeface="Calibri"/>
              <a:buNone/>
            </a:pPr>
            <a:r>
              <a:rPr lang="en-US" sz="900">
                <a:solidFill>
                  <a:srgbClr val="B2DFE3"/>
                </a:solidFill>
                <a:latin typeface="Calibri"/>
                <a:ea typeface="Calibri"/>
                <a:cs typeface="Calibri"/>
                <a:sym typeface="Calibri"/>
              </a:rPr>
              <a:t>Parent Employment Status</a:t>
            </a:r>
            <a:endParaRPr sz="900">
              <a:solidFill>
                <a:schemeClr val="dk1"/>
              </a:solidFill>
              <a:latin typeface="Calibri"/>
              <a:ea typeface="Calibri"/>
              <a:cs typeface="Calibri"/>
              <a:sym typeface="Calibri"/>
            </a:endParaRPr>
          </a:p>
        </p:txBody>
      </p:sp>
      <p:sp>
        <p:nvSpPr>
          <p:cNvPr id="209" name="Google Shape;209;p11"/>
          <p:cNvSpPr/>
          <p:nvPr/>
        </p:nvSpPr>
        <p:spPr>
          <a:xfrm>
            <a:off x="411480" y="4089575"/>
            <a:ext cx="25603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Father works for military, mother is physician</a:t>
            </a:r>
            <a:endParaRPr sz="1100">
              <a:solidFill>
                <a:schemeClr val="dk1"/>
              </a:solidFill>
              <a:latin typeface="Calibri"/>
              <a:ea typeface="Calibri"/>
              <a:cs typeface="Calibri"/>
              <a:sym typeface="Calibri"/>
            </a:endParaRPr>
          </a:p>
        </p:txBody>
      </p:sp>
      <p:sp>
        <p:nvSpPr>
          <p:cNvPr id="210" name="Google Shape;210;p11"/>
          <p:cNvSpPr/>
          <p:nvPr/>
        </p:nvSpPr>
        <p:spPr>
          <a:xfrm>
            <a:off x="3383280" y="1005840"/>
            <a:ext cx="5394960" cy="3840480"/>
          </a:xfrm>
          <a:prstGeom prst="rect">
            <a:avLst/>
          </a:prstGeom>
          <a:solidFill>
            <a:srgbClr val="FFFFFF"/>
          </a:solidFill>
          <a:ln>
            <a:noFill/>
          </a:ln>
          <a:effectLst>
            <a:outerShdw blurRad="76200" rotWithShape="0" algn="bl" dir="8100000" dist="25400">
              <a:srgbClr val="000000">
                <a:alpha val="10196"/>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1" name="Google Shape;211;p11"/>
          <p:cNvSpPr/>
          <p:nvPr/>
        </p:nvSpPr>
        <p:spPr>
          <a:xfrm>
            <a:off x="3566160" y="1078992"/>
            <a:ext cx="502920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400"/>
              <a:buFont typeface="Calibri"/>
              <a:buNone/>
            </a:pPr>
            <a:r>
              <a:rPr b="1" lang="en-US" sz="1400">
                <a:solidFill>
                  <a:srgbClr val="0D5C63"/>
                </a:solidFill>
                <a:latin typeface="Calibri"/>
                <a:ea typeface="Calibri"/>
                <a:cs typeface="Calibri"/>
                <a:sym typeface="Calibri"/>
              </a:rPr>
              <a:t>Presenting Concerns</a:t>
            </a:r>
            <a:endParaRPr sz="1400">
              <a:solidFill>
                <a:schemeClr val="dk1"/>
              </a:solidFill>
              <a:latin typeface="Calibri"/>
              <a:ea typeface="Calibri"/>
              <a:cs typeface="Calibri"/>
              <a:sym typeface="Calibri"/>
            </a:endParaRPr>
          </a:p>
        </p:txBody>
      </p:sp>
      <p:sp>
        <p:nvSpPr>
          <p:cNvPr id="212" name="Google Shape;212;p11"/>
          <p:cNvSpPr/>
          <p:nvPr/>
        </p:nvSpPr>
        <p:spPr>
          <a:xfrm>
            <a:off x="3566160" y="1417320"/>
            <a:ext cx="5029200" cy="36576"/>
          </a:xfrm>
          <a:prstGeom prst="rect">
            <a:avLst/>
          </a:prstGeom>
          <a:solidFill>
            <a:srgbClr val="C8973A"/>
          </a:solidFill>
          <a:ln cap="flat" cmpd="sng" w="12700">
            <a:solidFill>
              <a:srgbClr val="C8973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3" name="Google Shape;213;p11"/>
          <p:cNvSpPr/>
          <p:nvPr/>
        </p:nvSpPr>
        <p:spPr>
          <a:xfrm>
            <a:off x="3566160" y="1508760"/>
            <a:ext cx="5029200" cy="320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D5C63"/>
              </a:buClr>
              <a:buSzPts val="1100"/>
              <a:buFont typeface="Calibri"/>
              <a:buNone/>
            </a:pPr>
            <a:r>
              <a:rPr b="1" lang="en-US" sz="1100">
                <a:solidFill>
                  <a:srgbClr val="0D5C63"/>
                </a:solidFill>
                <a:latin typeface="Calibri"/>
                <a:ea typeface="Calibri"/>
                <a:cs typeface="Calibri"/>
                <a:sym typeface="Calibri"/>
              </a:rPr>
              <a:t>Primary Diagnoses:</a:t>
            </a:r>
            <a:br>
              <a:rPr b="1" lang="en-US" sz="1100">
                <a:solidFill>
                  <a:srgbClr val="0D5C63"/>
                </a:solidFill>
                <a:latin typeface="Calibri"/>
                <a:ea typeface="Calibri"/>
                <a:cs typeface="Calibri"/>
                <a:sym typeface="Calibri"/>
              </a:rPr>
            </a:br>
            <a:r>
              <a:rPr lang="en-US" sz="1100">
                <a:solidFill>
                  <a:srgbClr val="2C3E50"/>
                </a:solidFill>
                <a:latin typeface="Calibri"/>
                <a:ea typeface="Calibri"/>
                <a:cs typeface="Calibri"/>
                <a:sym typeface="Calibri"/>
              </a:rPr>
              <a:t>• Adjustment Disorder with Mixed Anxiety and Depressed Mood </a:t>
            </a:r>
            <a:br>
              <a:rPr lang="en-US" sz="1100">
                <a:solidFill>
                  <a:srgbClr val="2C3E50"/>
                </a:solidFill>
                <a:latin typeface="Calibri"/>
                <a:ea typeface="Calibri"/>
                <a:cs typeface="Calibri"/>
                <a:sym typeface="Calibri"/>
              </a:rPr>
            </a:br>
            <a:br>
              <a:rPr lang="en-US" sz="1100">
                <a:solidFill>
                  <a:srgbClr val="2C3E50"/>
                </a:solidFill>
                <a:latin typeface="Calibri"/>
                <a:ea typeface="Calibri"/>
                <a:cs typeface="Calibri"/>
                <a:sym typeface="Calibri"/>
              </a:rPr>
            </a:br>
            <a:r>
              <a:rPr b="1" lang="en-US" sz="1100">
                <a:solidFill>
                  <a:srgbClr val="0D5C63"/>
                </a:solidFill>
                <a:latin typeface="Calibri"/>
                <a:ea typeface="Calibri"/>
                <a:cs typeface="Calibri"/>
                <a:sym typeface="Calibri"/>
              </a:rPr>
              <a:t>Notable Symptoms:</a:t>
            </a:r>
            <a:br>
              <a:rPr b="1" lang="en-US" sz="1100">
                <a:solidFill>
                  <a:srgbClr val="0D5C63"/>
                </a:solidFill>
                <a:latin typeface="Calibri"/>
                <a:ea typeface="Calibri"/>
                <a:cs typeface="Calibri"/>
                <a:sym typeface="Calibri"/>
              </a:rPr>
            </a:br>
            <a:r>
              <a:rPr lang="en-US" sz="1100">
                <a:solidFill>
                  <a:srgbClr val="2C3E50"/>
                </a:solidFill>
                <a:latin typeface="Calibri"/>
                <a:ea typeface="Calibri"/>
                <a:cs typeface="Calibri"/>
                <a:sym typeface="Calibri"/>
              </a:rPr>
              <a:t>• Externalizing – anger, yelling, breaking objects, slamming doors, physical aggression</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Internalizing – low self-esteem, school refusal, anxiety, difficulty with transitions, sensory sensitivity</a:t>
            </a:r>
            <a:endParaRPr/>
          </a:p>
          <a:p>
            <a:pPr indent="0" lvl="0" marL="0" marR="0" rtl="0" algn="l">
              <a:spcBef>
                <a:spcPts val="0"/>
              </a:spcBef>
              <a:spcAft>
                <a:spcPts val="0"/>
              </a:spcAft>
              <a:buClr>
                <a:srgbClr val="2C3E50"/>
              </a:buClr>
              <a:buSzPts val="1100"/>
              <a:buFont typeface="Calibri"/>
              <a:buNone/>
            </a:pPr>
            <a:br>
              <a:rPr lang="en-US" sz="1100">
                <a:solidFill>
                  <a:srgbClr val="2C3E50"/>
                </a:solidFill>
                <a:latin typeface="Calibri"/>
                <a:ea typeface="Calibri"/>
                <a:cs typeface="Calibri"/>
                <a:sym typeface="Calibri"/>
              </a:rPr>
            </a:br>
            <a:br>
              <a:rPr lang="en-US" sz="1100">
                <a:solidFill>
                  <a:srgbClr val="2C3E50"/>
                </a:solidFill>
                <a:latin typeface="Calibri"/>
                <a:ea typeface="Calibri"/>
                <a:cs typeface="Calibri"/>
                <a:sym typeface="Calibri"/>
              </a:rPr>
            </a:br>
            <a:r>
              <a:rPr b="1" lang="en-US" sz="1100">
                <a:solidFill>
                  <a:srgbClr val="0D5C63"/>
                </a:solidFill>
                <a:latin typeface="Calibri"/>
                <a:ea typeface="Calibri"/>
                <a:cs typeface="Calibri"/>
                <a:sym typeface="Calibri"/>
              </a:rPr>
              <a:t>Relevant History:</a:t>
            </a:r>
            <a:br>
              <a:rPr b="1" lang="en-US" sz="1100">
                <a:solidFill>
                  <a:srgbClr val="0D5C63"/>
                </a:solidFill>
                <a:latin typeface="Calibri"/>
                <a:ea typeface="Calibri"/>
                <a:cs typeface="Calibri"/>
                <a:sym typeface="Calibri"/>
              </a:rPr>
            </a:br>
            <a:r>
              <a:rPr lang="en-US" sz="1100">
                <a:solidFill>
                  <a:srgbClr val="2C3E50"/>
                </a:solidFill>
                <a:latin typeface="Calibri"/>
                <a:ea typeface="Calibri"/>
                <a:cs typeface="Calibri"/>
                <a:sym typeface="Calibri"/>
              </a:rPr>
              <a:t>• Brother has type I diabetes, almost passed away in 2023 due to pneumonia, two suicide attempts in 2024 </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Miss E sees her father 1x/week on average due to his job </a:t>
            </a:r>
            <a:br>
              <a:rPr lang="en-US" sz="1100">
                <a:solidFill>
                  <a:srgbClr val="2C3E50"/>
                </a:solidFill>
                <a:latin typeface="Calibri"/>
                <a:ea typeface="Calibri"/>
                <a:cs typeface="Calibri"/>
                <a:sym typeface="Calibri"/>
              </a:rPr>
            </a:br>
            <a:r>
              <a:rPr lang="en-US" sz="1100">
                <a:solidFill>
                  <a:srgbClr val="2C3E50"/>
                </a:solidFill>
                <a:latin typeface="Calibri"/>
                <a:ea typeface="Calibri"/>
                <a:cs typeface="Calibri"/>
                <a:sym typeface="Calibri"/>
              </a:rPr>
              <a:t>• Mother often has to take her parents to medical appointments</a:t>
            </a:r>
            <a:br>
              <a:rPr lang="en-US" sz="1100">
                <a:solidFill>
                  <a:srgbClr val="2C3E50"/>
                </a:solidFill>
                <a:latin typeface="Calibri"/>
                <a:ea typeface="Calibri"/>
                <a:cs typeface="Calibri"/>
                <a:sym typeface="Calibri"/>
              </a:rPr>
            </a:br>
            <a:br>
              <a:rPr lang="en-US" sz="1100">
                <a:solidFill>
                  <a:srgbClr val="2C3E50"/>
                </a:solidFill>
                <a:latin typeface="Calibri"/>
                <a:ea typeface="Calibri"/>
                <a:cs typeface="Calibri"/>
                <a:sym typeface="Calibri"/>
              </a:rPr>
            </a:br>
            <a:r>
              <a:rPr b="1" lang="en-US" sz="1100">
                <a:solidFill>
                  <a:srgbClr val="0D5C63"/>
                </a:solidFill>
                <a:latin typeface="Calibri"/>
                <a:ea typeface="Calibri"/>
                <a:cs typeface="Calibri"/>
                <a:sym typeface="Calibri"/>
              </a:rPr>
              <a:t>Strengths:</a:t>
            </a:r>
            <a:br>
              <a:rPr b="1" lang="en-US" sz="1100">
                <a:solidFill>
                  <a:srgbClr val="0D5C63"/>
                </a:solidFill>
                <a:latin typeface="Calibri"/>
                <a:ea typeface="Calibri"/>
                <a:cs typeface="Calibri"/>
                <a:sym typeface="Calibri"/>
              </a:rPr>
            </a:br>
            <a:r>
              <a:rPr lang="en-US" sz="1100">
                <a:solidFill>
                  <a:srgbClr val="2C3E50"/>
                </a:solidFill>
                <a:latin typeface="Calibri"/>
                <a:ea typeface="Calibri"/>
                <a:cs typeface="Calibri"/>
                <a:sym typeface="Calibri"/>
              </a:rPr>
              <a:t>• Strong bond with family, great role models, academically motivated, very smart, sweet, good listener, lover of the outdoors </a:t>
            </a:r>
            <a:endParaRPr sz="1100">
              <a:solidFill>
                <a:schemeClr val="dk1"/>
              </a:solidFill>
              <a:latin typeface="Calibri"/>
              <a:ea typeface="Calibri"/>
              <a:cs typeface="Calibri"/>
              <a:sym typeface="Calibri"/>
            </a:endParaRPr>
          </a:p>
        </p:txBody>
      </p:sp>
      <p:sp>
        <p:nvSpPr>
          <p:cNvPr id="214" name="Google Shape;214;p11"/>
          <p:cNvSpPr/>
          <p:nvPr/>
        </p:nvSpPr>
        <p:spPr>
          <a:xfrm>
            <a:off x="3566160" y="2807208"/>
            <a:ext cx="226577" cy="237744"/>
          </a:xfrm>
          <a:prstGeom prst="star5">
            <a:avLst>
              <a:gd fmla="val 19098" name="adj"/>
              <a:gd fmla="val 105146" name="hf"/>
              <a:gd fmla="val 110557" name="vf"/>
            </a:avLst>
          </a:prstGeom>
          <a:solidFill>
            <a:srgbClr val="FFFF0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5" name="Google Shape;215;p11"/>
          <p:cNvSpPr txBox="1"/>
          <p:nvPr/>
        </p:nvSpPr>
        <p:spPr>
          <a:xfrm>
            <a:off x="3792737" y="2728924"/>
            <a:ext cx="4151214" cy="43088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100">
                <a:solidFill>
                  <a:srgbClr val="7F7F7F"/>
                </a:solidFill>
                <a:latin typeface="Calibri"/>
                <a:ea typeface="Calibri"/>
                <a:cs typeface="Calibri"/>
                <a:sym typeface="Calibri"/>
              </a:rPr>
              <a:t>Autism evaluation referred; presentation consistent with possible undiagnosed ASD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