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Playfair Display"/>
      <p:regular r:id="rId19"/>
      <p:bold r:id="rId20"/>
      <p:italic r:id="rId21"/>
      <p:boldItalic r:id="rId22"/>
    </p:embeddedFont>
    <p:embeddedFont>
      <p:font typeface="La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bold.fntdata"/><Relationship Id="rId22" Type="http://schemas.openxmlformats.org/officeDocument/2006/relationships/font" Target="fonts/PlayfairDisplay-boldItalic.fntdata"/><Relationship Id="rId21" Type="http://schemas.openxmlformats.org/officeDocument/2006/relationships/font" Target="fonts/PlayfairDisplay-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Italic.fntdata"/><Relationship Id="rId25"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layfairDispl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Important due to nonprofit org, high medical needs of residents, majority of needs related to accessible games, supplies for education classes, and ADL items (e.g. toiletry items)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100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1000"/>
              </a:spcBef>
              <a:spcAft>
                <a:spcPts val="0"/>
              </a:spcAft>
              <a:buClr>
                <a:schemeClr val="accent6"/>
              </a:buClr>
              <a:buSzPts val="2400"/>
              <a:buNone/>
              <a:defRPr sz="2400">
                <a:solidFill>
                  <a:schemeClr val="accent6"/>
                </a:solidFill>
              </a:defRPr>
            </a:lvl1pPr>
            <a:lvl2pPr lvl="1" algn="l">
              <a:lnSpc>
                <a:spcPct val="100000"/>
              </a:lnSpc>
              <a:spcBef>
                <a:spcPts val="0"/>
              </a:spcBef>
              <a:spcAft>
                <a:spcPts val="0"/>
              </a:spcAft>
              <a:buClr>
                <a:schemeClr val="accent6"/>
              </a:buClr>
              <a:buSzPts val="2400"/>
              <a:buNone/>
              <a:defRPr sz="2400">
                <a:solidFill>
                  <a:schemeClr val="accent6"/>
                </a:solidFill>
              </a:defRPr>
            </a:lvl2pPr>
            <a:lvl3pPr lvl="2" algn="l">
              <a:lnSpc>
                <a:spcPct val="100000"/>
              </a:lnSpc>
              <a:spcBef>
                <a:spcPts val="0"/>
              </a:spcBef>
              <a:spcAft>
                <a:spcPts val="0"/>
              </a:spcAft>
              <a:buClr>
                <a:schemeClr val="accent6"/>
              </a:buClr>
              <a:buSzPts val="2400"/>
              <a:buNone/>
              <a:defRPr sz="2400">
                <a:solidFill>
                  <a:schemeClr val="accent6"/>
                </a:solidFill>
              </a:defRPr>
            </a:lvl3pPr>
            <a:lvl4pPr lvl="3" algn="l">
              <a:lnSpc>
                <a:spcPct val="100000"/>
              </a:lnSpc>
              <a:spcBef>
                <a:spcPts val="0"/>
              </a:spcBef>
              <a:spcAft>
                <a:spcPts val="0"/>
              </a:spcAft>
              <a:buClr>
                <a:schemeClr val="accent6"/>
              </a:buClr>
              <a:buSzPts val="2400"/>
              <a:buNone/>
              <a:defRPr sz="2400">
                <a:solidFill>
                  <a:schemeClr val="accent6"/>
                </a:solidFill>
              </a:defRPr>
            </a:lvl4pPr>
            <a:lvl5pPr lvl="4" algn="l">
              <a:lnSpc>
                <a:spcPct val="100000"/>
              </a:lnSpc>
              <a:spcBef>
                <a:spcPts val="0"/>
              </a:spcBef>
              <a:spcAft>
                <a:spcPts val="0"/>
              </a:spcAft>
              <a:buClr>
                <a:schemeClr val="accent6"/>
              </a:buClr>
              <a:buSzPts val="2400"/>
              <a:buNone/>
              <a:defRPr sz="2400">
                <a:solidFill>
                  <a:schemeClr val="accent6"/>
                </a:solidFill>
              </a:defRPr>
            </a:lvl5pPr>
            <a:lvl6pPr lvl="5" algn="l">
              <a:lnSpc>
                <a:spcPct val="100000"/>
              </a:lnSpc>
              <a:spcBef>
                <a:spcPts val="0"/>
              </a:spcBef>
              <a:spcAft>
                <a:spcPts val="0"/>
              </a:spcAft>
              <a:buClr>
                <a:schemeClr val="accent6"/>
              </a:buClr>
              <a:buSzPts val="2400"/>
              <a:buNone/>
              <a:defRPr sz="2400">
                <a:solidFill>
                  <a:schemeClr val="accent6"/>
                </a:solidFill>
              </a:defRPr>
            </a:lvl6pPr>
            <a:lvl7pPr lvl="6" algn="l">
              <a:lnSpc>
                <a:spcPct val="100000"/>
              </a:lnSpc>
              <a:spcBef>
                <a:spcPts val="0"/>
              </a:spcBef>
              <a:spcAft>
                <a:spcPts val="0"/>
              </a:spcAft>
              <a:buClr>
                <a:schemeClr val="accent6"/>
              </a:buClr>
              <a:buSzPts val="2400"/>
              <a:buNone/>
              <a:defRPr sz="2400">
                <a:solidFill>
                  <a:schemeClr val="accent6"/>
                </a:solidFill>
              </a:defRPr>
            </a:lvl7pPr>
            <a:lvl8pPr lvl="7" algn="l">
              <a:lnSpc>
                <a:spcPct val="100000"/>
              </a:lnSpc>
              <a:spcBef>
                <a:spcPts val="0"/>
              </a:spcBef>
              <a:spcAft>
                <a:spcPts val="0"/>
              </a:spcAft>
              <a:buClr>
                <a:schemeClr val="accent6"/>
              </a:buClr>
              <a:buSzPts val="2400"/>
              <a:buNone/>
              <a:defRPr sz="2400">
                <a:solidFill>
                  <a:schemeClr val="accent6"/>
                </a:solidFill>
              </a:defRPr>
            </a:lvl8pPr>
            <a:lvl9pPr lvl="8" algn="l">
              <a:lnSpc>
                <a:spcPct val="100000"/>
              </a:lnSpc>
              <a:spcBef>
                <a:spcPts val="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11"/>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7" name="Google Shape;5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 name="Shape 58"/>
        <p:cNvGrpSpPr/>
        <p:nvPr/>
      </p:nvGrpSpPr>
      <p:grpSpPr>
        <a:xfrm>
          <a:off x="0" y="0"/>
          <a:ext cx="0" cy="0"/>
          <a:chOff x="0" y="0"/>
          <a:chExt cx="0" cy="0"/>
        </a:xfrm>
      </p:grpSpPr>
      <p:sp>
        <p:nvSpPr>
          <p:cNvPr id="59" name="Google Shape;59;p1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2"/>
          <p:cNvSpPr txBox="1"/>
          <p:nvPr>
            <p:ph hasCustomPrompt="1" type="title"/>
          </p:nvPr>
        </p:nvSpPr>
        <p:spPr>
          <a:xfrm>
            <a:off x="586725" y="1353788"/>
            <a:ext cx="7970700" cy="1538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6"/>
              </a:buClr>
              <a:buSzPts val="10800"/>
              <a:buNone/>
              <a:defRPr sz="10800">
                <a:solidFill>
                  <a:schemeClr val="accent6"/>
                </a:solidFill>
              </a:defRPr>
            </a:lvl1pPr>
            <a:lvl2pPr lvl="1" algn="ctr">
              <a:lnSpc>
                <a:spcPct val="100000"/>
              </a:lnSpc>
              <a:spcBef>
                <a:spcPts val="0"/>
              </a:spcBef>
              <a:spcAft>
                <a:spcPts val="0"/>
              </a:spcAft>
              <a:buClr>
                <a:schemeClr val="accent6"/>
              </a:buClr>
              <a:buSzPts val="10800"/>
              <a:buNone/>
              <a:defRPr sz="10800">
                <a:solidFill>
                  <a:schemeClr val="accent6"/>
                </a:solidFill>
              </a:defRPr>
            </a:lvl2pPr>
            <a:lvl3pPr lvl="2" algn="ctr">
              <a:lnSpc>
                <a:spcPct val="100000"/>
              </a:lnSpc>
              <a:spcBef>
                <a:spcPts val="0"/>
              </a:spcBef>
              <a:spcAft>
                <a:spcPts val="0"/>
              </a:spcAft>
              <a:buClr>
                <a:schemeClr val="accent6"/>
              </a:buClr>
              <a:buSzPts val="10800"/>
              <a:buNone/>
              <a:defRPr sz="10800">
                <a:solidFill>
                  <a:schemeClr val="accent6"/>
                </a:solidFill>
              </a:defRPr>
            </a:lvl3pPr>
            <a:lvl4pPr lvl="3" algn="ctr">
              <a:lnSpc>
                <a:spcPct val="100000"/>
              </a:lnSpc>
              <a:spcBef>
                <a:spcPts val="0"/>
              </a:spcBef>
              <a:spcAft>
                <a:spcPts val="0"/>
              </a:spcAft>
              <a:buClr>
                <a:schemeClr val="accent6"/>
              </a:buClr>
              <a:buSzPts val="10800"/>
              <a:buNone/>
              <a:defRPr sz="10800">
                <a:solidFill>
                  <a:schemeClr val="accent6"/>
                </a:solidFill>
              </a:defRPr>
            </a:lvl4pPr>
            <a:lvl5pPr lvl="4" algn="ctr">
              <a:lnSpc>
                <a:spcPct val="100000"/>
              </a:lnSpc>
              <a:spcBef>
                <a:spcPts val="0"/>
              </a:spcBef>
              <a:spcAft>
                <a:spcPts val="0"/>
              </a:spcAft>
              <a:buClr>
                <a:schemeClr val="accent6"/>
              </a:buClr>
              <a:buSzPts val="10800"/>
              <a:buNone/>
              <a:defRPr sz="10800">
                <a:solidFill>
                  <a:schemeClr val="accent6"/>
                </a:solidFill>
              </a:defRPr>
            </a:lvl5pPr>
            <a:lvl6pPr lvl="5" algn="ctr">
              <a:lnSpc>
                <a:spcPct val="100000"/>
              </a:lnSpc>
              <a:spcBef>
                <a:spcPts val="0"/>
              </a:spcBef>
              <a:spcAft>
                <a:spcPts val="0"/>
              </a:spcAft>
              <a:buClr>
                <a:schemeClr val="accent6"/>
              </a:buClr>
              <a:buSzPts val="10800"/>
              <a:buNone/>
              <a:defRPr sz="10800">
                <a:solidFill>
                  <a:schemeClr val="accent6"/>
                </a:solidFill>
              </a:defRPr>
            </a:lvl6pPr>
            <a:lvl7pPr lvl="6" algn="ctr">
              <a:lnSpc>
                <a:spcPct val="100000"/>
              </a:lnSpc>
              <a:spcBef>
                <a:spcPts val="0"/>
              </a:spcBef>
              <a:spcAft>
                <a:spcPts val="0"/>
              </a:spcAft>
              <a:buClr>
                <a:schemeClr val="accent6"/>
              </a:buClr>
              <a:buSzPts val="10800"/>
              <a:buNone/>
              <a:defRPr sz="10800">
                <a:solidFill>
                  <a:schemeClr val="accent6"/>
                </a:solidFill>
              </a:defRPr>
            </a:lvl7pPr>
            <a:lvl8pPr lvl="7" algn="ctr">
              <a:lnSpc>
                <a:spcPct val="100000"/>
              </a:lnSpc>
              <a:spcBef>
                <a:spcPts val="0"/>
              </a:spcBef>
              <a:spcAft>
                <a:spcPts val="0"/>
              </a:spcAft>
              <a:buClr>
                <a:schemeClr val="accent6"/>
              </a:buClr>
              <a:buSzPts val="10800"/>
              <a:buNone/>
              <a:defRPr sz="10800">
                <a:solidFill>
                  <a:schemeClr val="accent6"/>
                </a:solidFill>
              </a:defRPr>
            </a:lvl8pPr>
            <a:lvl9pPr lvl="8" algn="ctr">
              <a:lnSpc>
                <a:spcPct val="100000"/>
              </a:lnSpc>
              <a:spcBef>
                <a:spcPts val="0"/>
              </a:spcBef>
              <a:spcAft>
                <a:spcPts val="0"/>
              </a:spcAft>
              <a:buClr>
                <a:schemeClr val="accent6"/>
              </a:buClr>
              <a:buSzPts val="10800"/>
              <a:buNone/>
              <a:defRPr sz="10800">
                <a:solidFill>
                  <a:schemeClr val="accent6"/>
                </a:solidFill>
              </a:defRPr>
            </a:lvl9pPr>
          </a:lstStyle>
          <a:p>
            <a:r>
              <a:t>xx%</a:t>
            </a:r>
          </a:p>
        </p:txBody>
      </p:sp>
      <p:sp>
        <p:nvSpPr>
          <p:cNvPr id="62" name="Google Shape;62;p12"/>
          <p:cNvSpPr txBox="1"/>
          <p:nvPr>
            <p:ph idx="1" type="body"/>
          </p:nvPr>
        </p:nvSpPr>
        <p:spPr>
          <a:xfrm>
            <a:off x="586725" y="2968388"/>
            <a:ext cx="79707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3" name="Google Shape;63;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3"/>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 name="Google Shape;18;p3"/>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19" name="Google Shape;19;p3"/>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0" name="Google Shape;20;p3"/>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 name="Google Shape;21;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4"/>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txBox="1"/>
          <p:nvPr>
            <p:ph type="title"/>
          </p:nvPr>
        </p:nvSpPr>
        <p:spPr>
          <a:xfrm>
            <a:off x="509550" y="1921350"/>
            <a:ext cx="8124900" cy="1300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6" name="Google Shape;26;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1" name="Google Shape;31;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cxnSp>
        <p:nvCxnSpPr>
          <p:cNvPr id="33" name="Google Shape;33;p7"/>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34" name="Google Shape;34;p7"/>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5" name="Google Shape;35;p7"/>
          <p:cNvSpPr txBox="1"/>
          <p:nvPr>
            <p:ph idx="1" type="body"/>
          </p:nvPr>
        </p:nvSpPr>
        <p:spPr>
          <a:xfrm>
            <a:off x="311700" y="1417950"/>
            <a:ext cx="3999900" cy="31509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7"/>
          <p:cNvSpPr txBox="1"/>
          <p:nvPr>
            <p:ph idx="2" type="body"/>
          </p:nvPr>
        </p:nvSpPr>
        <p:spPr>
          <a:xfrm>
            <a:off x="4832400" y="1417950"/>
            <a:ext cx="3999900" cy="31509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cxnSp>
        <p:nvCxnSpPr>
          <p:cNvPr id="39" name="Google Shape;39;p8"/>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40" name="Google Shape;40;p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1" name="Google Shape;41;p8"/>
          <p:cNvSpPr txBox="1"/>
          <p:nvPr>
            <p:ph idx="1" type="body"/>
          </p:nvPr>
        </p:nvSpPr>
        <p:spPr>
          <a:xfrm>
            <a:off x="311700" y="1640350"/>
            <a:ext cx="2808000" cy="29289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2" name="Google Shape;4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9"/>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9"/>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9"/>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47" name="Google Shape;47;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10"/>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0" name="Google Shape;50;p1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10"/>
          <p:cNvSpPr txBox="1"/>
          <p:nvPr>
            <p:ph type="title"/>
          </p:nvPr>
        </p:nvSpPr>
        <p:spPr>
          <a:xfrm>
            <a:off x="265500" y="1084625"/>
            <a:ext cx="4045200" cy="17070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2" name="Google Shape;52;p10"/>
          <p:cNvSpPr txBox="1"/>
          <p:nvPr>
            <p:ph idx="1" type="subTitle"/>
          </p:nvPr>
        </p:nvSpPr>
        <p:spPr>
          <a:xfrm>
            <a:off x="265500" y="2845200"/>
            <a:ext cx="4045200" cy="1421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3" name="Google Shape;53;p1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accent1"/>
              </a:buClr>
              <a:buSzPts val="1800"/>
              <a:buChar char="●"/>
              <a:defRPr>
                <a:solidFill>
                  <a:schemeClr val="accent1"/>
                </a:solidFill>
              </a:defRPr>
            </a:lvl1pPr>
            <a:lvl2pPr indent="-317500" lvl="1" marL="914400" algn="l">
              <a:lnSpc>
                <a:spcPct val="115000"/>
              </a:lnSpc>
              <a:spcBef>
                <a:spcPts val="0"/>
              </a:spcBef>
              <a:spcAft>
                <a:spcPts val="0"/>
              </a:spcAft>
              <a:buClr>
                <a:schemeClr val="accent1"/>
              </a:buClr>
              <a:buSzPts val="1400"/>
              <a:buChar char="○"/>
              <a:defRPr>
                <a:solidFill>
                  <a:schemeClr val="accent1"/>
                </a:solidFill>
              </a:defRPr>
            </a:lvl2pPr>
            <a:lvl3pPr indent="-317500" lvl="2" marL="1371600" algn="l">
              <a:lnSpc>
                <a:spcPct val="115000"/>
              </a:lnSpc>
              <a:spcBef>
                <a:spcPts val="0"/>
              </a:spcBef>
              <a:spcAft>
                <a:spcPts val="0"/>
              </a:spcAft>
              <a:buClr>
                <a:schemeClr val="accent1"/>
              </a:buClr>
              <a:buSzPts val="1400"/>
              <a:buChar char="■"/>
              <a:defRPr>
                <a:solidFill>
                  <a:schemeClr val="accent1"/>
                </a:solidFill>
              </a:defRPr>
            </a:lvl3pPr>
            <a:lvl4pPr indent="-317500" lvl="3" marL="1828800" algn="l">
              <a:lnSpc>
                <a:spcPct val="115000"/>
              </a:lnSpc>
              <a:spcBef>
                <a:spcPts val="0"/>
              </a:spcBef>
              <a:spcAft>
                <a:spcPts val="0"/>
              </a:spcAft>
              <a:buClr>
                <a:schemeClr val="accent1"/>
              </a:buClr>
              <a:buSzPts val="1400"/>
              <a:buChar char="●"/>
              <a:defRPr>
                <a:solidFill>
                  <a:schemeClr val="accent1"/>
                </a:solidFill>
              </a:defRPr>
            </a:lvl4pPr>
            <a:lvl5pPr indent="-317500" lvl="4" marL="2286000" algn="l">
              <a:lnSpc>
                <a:spcPct val="115000"/>
              </a:lnSpc>
              <a:spcBef>
                <a:spcPts val="0"/>
              </a:spcBef>
              <a:spcAft>
                <a:spcPts val="0"/>
              </a:spcAft>
              <a:buClr>
                <a:schemeClr val="accent1"/>
              </a:buClr>
              <a:buSzPts val="1400"/>
              <a:buChar char="○"/>
              <a:defRPr>
                <a:solidFill>
                  <a:schemeClr val="accent1"/>
                </a:solidFill>
              </a:defRPr>
            </a:lvl5pPr>
            <a:lvl6pPr indent="-317500" lvl="5" marL="2743200" algn="l">
              <a:lnSpc>
                <a:spcPct val="115000"/>
              </a:lnSpc>
              <a:spcBef>
                <a:spcPts val="0"/>
              </a:spcBef>
              <a:spcAft>
                <a:spcPts val="0"/>
              </a:spcAft>
              <a:buClr>
                <a:schemeClr val="accent1"/>
              </a:buClr>
              <a:buSzPts val="1400"/>
              <a:buChar char="■"/>
              <a:defRPr>
                <a:solidFill>
                  <a:schemeClr val="accent1"/>
                </a:solidFill>
              </a:defRPr>
            </a:lvl6pPr>
            <a:lvl7pPr indent="-317500" lvl="6" marL="3200400" algn="l">
              <a:lnSpc>
                <a:spcPct val="115000"/>
              </a:lnSpc>
              <a:spcBef>
                <a:spcPts val="0"/>
              </a:spcBef>
              <a:spcAft>
                <a:spcPts val="0"/>
              </a:spcAft>
              <a:buClr>
                <a:schemeClr val="accent1"/>
              </a:buClr>
              <a:buSzPts val="1400"/>
              <a:buChar char="●"/>
              <a:defRPr>
                <a:solidFill>
                  <a:schemeClr val="accent1"/>
                </a:solidFill>
              </a:defRPr>
            </a:lvl7pPr>
            <a:lvl8pPr indent="-317500" lvl="7" marL="3657600" algn="l">
              <a:lnSpc>
                <a:spcPct val="115000"/>
              </a:lnSpc>
              <a:spcBef>
                <a:spcPts val="0"/>
              </a:spcBef>
              <a:spcAft>
                <a:spcPts val="0"/>
              </a:spcAft>
              <a:buClr>
                <a:schemeClr val="accent1"/>
              </a:buClr>
              <a:buSzPts val="1400"/>
              <a:buChar char="○"/>
              <a:defRPr>
                <a:solidFill>
                  <a:schemeClr val="accent1"/>
                </a:solidFill>
              </a:defRPr>
            </a:lvl8pPr>
            <a:lvl9pPr indent="-317500" lvl="8" marL="4114800" algn="l">
              <a:lnSpc>
                <a:spcPct val="115000"/>
              </a:lnSpc>
              <a:spcBef>
                <a:spcPts val="0"/>
              </a:spcBef>
              <a:spcAft>
                <a:spcPts val="0"/>
              </a:spcAft>
              <a:buClr>
                <a:schemeClr val="accent1"/>
              </a:buClr>
              <a:buSzPts val="1400"/>
              <a:buChar char="■"/>
              <a:defRPr>
                <a:solidFill>
                  <a:schemeClr val="accent1"/>
                </a:solidFill>
              </a:defRPr>
            </a:lvl9pPr>
          </a:lstStyle>
          <a:p/>
        </p:txBody>
      </p:sp>
      <p:sp>
        <p:nvSpPr>
          <p:cNvPr id="54" name="Google Shape;5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1pPr>
            <a:lvl2pPr lvl="1"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2pPr>
            <a:lvl3pPr lvl="2"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3pPr>
            <a:lvl4pPr lvl="3"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4pPr>
            <a:lvl5pPr lvl="4"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5pPr>
            <a:lvl6pPr lvl="5"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6pPr>
            <a:lvl7pPr lvl="6"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7pPr>
            <a:lvl8pPr lvl="7"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8pPr>
            <a:lvl9pPr lvl="8" marR="0" rtl="0" algn="l">
              <a:lnSpc>
                <a:spcPct val="100000"/>
              </a:lnSpc>
              <a:spcBef>
                <a:spcPts val="0"/>
              </a:spcBef>
              <a:spcAft>
                <a:spcPts val="0"/>
              </a:spcAft>
              <a:buClr>
                <a:schemeClr val="dk1"/>
              </a:buClr>
              <a:buSzPts val="3200"/>
              <a:buFont typeface="Playfair Display"/>
              <a:buNone/>
              <a:defRPr b="1" i="0" sz="3200" u="none" cap="none" strike="noStrike">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Lato"/>
              <a:buChar char="●"/>
              <a:defRPr b="0" i="0" sz="1800" u="none" cap="none" strike="noStrike">
                <a:solidFill>
                  <a:schemeClr val="dk1"/>
                </a:solidFill>
                <a:latin typeface="Lato"/>
                <a:ea typeface="Lato"/>
                <a:cs typeface="Lato"/>
                <a:sym typeface="Lato"/>
              </a:defRPr>
            </a:lvl1pPr>
            <a:lvl2pPr indent="-317500" lvl="1" marL="914400" marR="0" rtl="0" algn="l">
              <a:lnSpc>
                <a:spcPct val="115000"/>
              </a:lnSpc>
              <a:spcBef>
                <a:spcPts val="0"/>
              </a:spcBef>
              <a:spcAft>
                <a:spcPts val="0"/>
              </a:spcAft>
              <a:buClr>
                <a:schemeClr val="dk1"/>
              </a:buClr>
              <a:buSzPts val="1400"/>
              <a:buFont typeface="Lato"/>
              <a:buChar char="○"/>
              <a:defRPr b="0" i="0" sz="1400" u="none" cap="none" strike="noStrike">
                <a:solidFill>
                  <a:schemeClr val="dk1"/>
                </a:solidFill>
                <a:latin typeface="Lato"/>
                <a:ea typeface="Lato"/>
                <a:cs typeface="Lato"/>
                <a:sym typeface="Lato"/>
              </a:defRPr>
            </a:lvl2pPr>
            <a:lvl3pPr indent="-317500" lvl="2" marL="1371600" marR="0" rtl="0" algn="l">
              <a:lnSpc>
                <a:spcPct val="115000"/>
              </a:lnSpc>
              <a:spcBef>
                <a:spcPts val="0"/>
              </a:spcBef>
              <a:spcAft>
                <a:spcPts val="0"/>
              </a:spcAft>
              <a:buClr>
                <a:schemeClr val="dk1"/>
              </a:buClr>
              <a:buSzPts val="1400"/>
              <a:buFont typeface="Lato"/>
              <a:buChar char="■"/>
              <a:defRPr b="0" i="0" sz="1400" u="none" cap="none" strike="noStrike">
                <a:solidFill>
                  <a:schemeClr val="dk1"/>
                </a:solidFill>
                <a:latin typeface="Lato"/>
                <a:ea typeface="Lato"/>
                <a:cs typeface="Lato"/>
                <a:sym typeface="Lato"/>
              </a:defRPr>
            </a:lvl3pPr>
            <a:lvl4pPr indent="-317500" lvl="3" marL="1828800" marR="0" rtl="0" algn="l">
              <a:lnSpc>
                <a:spcPct val="115000"/>
              </a:lnSpc>
              <a:spcBef>
                <a:spcPts val="0"/>
              </a:spcBef>
              <a:spcAft>
                <a:spcPts val="0"/>
              </a:spcAft>
              <a:buClr>
                <a:schemeClr val="dk1"/>
              </a:buClr>
              <a:buSzPts val="1400"/>
              <a:buFont typeface="Lato"/>
              <a:buChar char="●"/>
              <a:defRPr b="0" i="0" sz="1400" u="none" cap="none" strike="noStrike">
                <a:solidFill>
                  <a:schemeClr val="dk1"/>
                </a:solidFill>
                <a:latin typeface="Lato"/>
                <a:ea typeface="Lato"/>
                <a:cs typeface="Lato"/>
                <a:sym typeface="Lato"/>
              </a:defRPr>
            </a:lvl4pPr>
            <a:lvl5pPr indent="-317500" lvl="4" marL="2286000" marR="0" rtl="0" algn="l">
              <a:lnSpc>
                <a:spcPct val="115000"/>
              </a:lnSpc>
              <a:spcBef>
                <a:spcPts val="0"/>
              </a:spcBef>
              <a:spcAft>
                <a:spcPts val="0"/>
              </a:spcAft>
              <a:buClr>
                <a:schemeClr val="dk1"/>
              </a:buClr>
              <a:buSzPts val="1400"/>
              <a:buFont typeface="Lato"/>
              <a:buChar char="○"/>
              <a:defRPr b="0" i="0" sz="1400" u="none" cap="none" strike="noStrike">
                <a:solidFill>
                  <a:schemeClr val="dk1"/>
                </a:solidFill>
                <a:latin typeface="Lato"/>
                <a:ea typeface="Lato"/>
                <a:cs typeface="Lato"/>
                <a:sym typeface="Lato"/>
              </a:defRPr>
            </a:lvl5pPr>
            <a:lvl6pPr indent="-317500" lvl="5" marL="2743200" marR="0" rtl="0" algn="l">
              <a:lnSpc>
                <a:spcPct val="115000"/>
              </a:lnSpc>
              <a:spcBef>
                <a:spcPts val="0"/>
              </a:spcBef>
              <a:spcAft>
                <a:spcPts val="0"/>
              </a:spcAft>
              <a:buClr>
                <a:schemeClr val="dk1"/>
              </a:buClr>
              <a:buSzPts val="1400"/>
              <a:buFont typeface="Lato"/>
              <a:buChar char="■"/>
              <a:defRPr b="0" i="0" sz="1400" u="none" cap="none" strike="noStrike">
                <a:solidFill>
                  <a:schemeClr val="dk1"/>
                </a:solidFill>
                <a:latin typeface="Lato"/>
                <a:ea typeface="Lato"/>
                <a:cs typeface="Lato"/>
                <a:sym typeface="Lato"/>
              </a:defRPr>
            </a:lvl6pPr>
            <a:lvl7pPr indent="-317500" lvl="6" marL="3200400" marR="0" rtl="0" algn="l">
              <a:lnSpc>
                <a:spcPct val="115000"/>
              </a:lnSpc>
              <a:spcBef>
                <a:spcPts val="0"/>
              </a:spcBef>
              <a:spcAft>
                <a:spcPts val="0"/>
              </a:spcAft>
              <a:buClr>
                <a:schemeClr val="dk1"/>
              </a:buClr>
              <a:buSzPts val="1400"/>
              <a:buFont typeface="Lato"/>
              <a:buChar char="●"/>
              <a:defRPr b="0" i="0" sz="1400" u="none" cap="none" strike="noStrike">
                <a:solidFill>
                  <a:schemeClr val="dk1"/>
                </a:solidFill>
                <a:latin typeface="Lato"/>
                <a:ea typeface="Lato"/>
                <a:cs typeface="Lato"/>
                <a:sym typeface="Lato"/>
              </a:defRPr>
            </a:lvl7pPr>
            <a:lvl8pPr indent="-317500" lvl="7" marL="3657600" marR="0" rtl="0" algn="l">
              <a:lnSpc>
                <a:spcPct val="115000"/>
              </a:lnSpc>
              <a:spcBef>
                <a:spcPts val="0"/>
              </a:spcBef>
              <a:spcAft>
                <a:spcPts val="0"/>
              </a:spcAft>
              <a:buClr>
                <a:schemeClr val="dk1"/>
              </a:buClr>
              <a:buSzPts val="1400"/>
              <a:buFont typeface="Lato"/>
              <a:buChar char="○"/>
              <a:defRPr b="0" i="0" sz="1400" u="none" cap="none" strike="noStrike">
                <a:solidFill>
                  <a:schemeClr val="dk1"/>
                </a:solidFill>
                <a:latin typeface="Lato"/>
                <a:ea typeface="Lato"/>
                <a:cs typeface="Lato"/>
                <a:sym typeface="Lato"/>
              </a:defRPr>
            </a:lvl8pPr>
            <a:lvl9pPr indent="-317500" lvl="8" marL="4114800" marR="0" rtl="0" algn="l">
              <a:lnSpc>
                <a:spcPct val="115000"/>
              </a:lnSpc>
              <a:spcBef>
                <a:spcPts val="0"/>
              </a:spcBef>
              <a:spcAft>
                <a:spcPts val="0"/>
              </a:spcAft>
              <a:buClr>
                <a:schemeClr val="dk1"/>
              </a:buClr>
              <a:buSzPts val="1400"/>
              <a:buFont typeface="Lato"/>
              <a:buChar char="■"/>
              <a:defRPr b="0" i="0" sz="1400" u="none" cap="none" strike="noStrike">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hilltophome.org/"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3"/>
          <p:cNvSpPr txBox="1"/>
          <p:nvPr>
            <p:ph type="ctrTitle"/>
          </p:nvPr>
        </p:nvSpPr>
        <p:spPr>
          <a:xfrm>
            <a:off x="625500" y="1713500"/>
            <a:ext cx="8400000" cy="1853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1000"/>
              </a:spcBef>
              <a:spcAft>
                <a:spcPts val="0"/>
              </a:spcAft>
              <a:buSzPts val="990"/>
              <a:buNone/>
            </a:pPr>
            <a:r>
              <a:rPr b="0" lang="en" sz="3600"/>
              <a:t>Virginia LEND Leadership Project:</a:t>
            </a:r>
            <a:endParaRPr b="0" sz="3600"/>
          </a:p>
          <a:p>
            <a:pPr indent="0" lvl="0" marL="0" rtl="0" algn="l">
              <a:lnSpc>
                <a:spcPct val="100000"/>
              </a:lnSpc>
              <a:spcBef>
                <a:spcPts val="1000"/>
              </a:spcBef>
              <a:spcAft>
                <a:spcPts val="0"/>
              </a:spcAft>
              <a:buSzPts val="990"/>
              <a:buNone/>
            </a:pPr>
            <a:r>
              <a:t/>
            </a:r>
            <a:endParaRPr b="0" sz="2380"/>
          </a:p>
          <a:p>
            <a:pPr indent="0" lvl="0" marL="0" rtl="0" algn="l">
              <a:lnSpc>
                <a:spcPct val="100000"/>
              </a:lnSpc>
              <a:spcBef>
                <a:spcPts val="1000"/>
              </a:spcBef>
              <a:spcAft>
                <a:spcPts val="0"/>
              </a:spcAft>
              <a:buSzPts val="990"/>
              <a:buNone/>
            </a:pPr>
            <a:r>
              <a:rPr lang="en" sz="3280"/>
              <a:t>Community Engagement &amp; Partnership Development at Hilltop Home, Raleigh, NC</a:t>
            </a:r>
            <a:endParaRPr sz="3280"/>
          </a:p>
        </p:txBody>
      </p:sp>
      <p:sp>
        <p:nvSpPr>
          <p:cNvPr id="69" name="Google Shape;69;p13"/>
          <p:cNvSpPr txBox="1"/>
          <p:nvPr>
            <p:ph idx="1" type="subTitle"/>
          </p:nvPr>
        </p:nvSpPr>
        <p:spPr>
          <a:xfrm>
            <a:off x="625500" y="3749000"/>
            <a:ext cx="7893000" cy="1274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1000"/>
              </a:spcBef>
              <a:spcAft>
                <a:spcPts val="0"/>
              </a:spcAft>
              <a:buSzPts val="2400"/>
              <a:buNone/>
            </a:pPr>
            <a:r>
              <a:rPr b="1" lang="en"/>
              <a:t>Domenica Pusic, OTS</a:t>
            </a:r>
            <a:endParaRPr b="1"/>
          </a:p>
          <a:p>
            <a:pPr indent="0" lvl="0" marL="0" rtl="0" algn="l">
              <a:lnSpc>
                <a:spcPct val="100000"/>
              </a:lnSpc>
              <a:spcBef>
                <a:spcPts val="1000"/>
              </a:spcBef>
              <a:spcAft>
                <a:spcPts val="0"/>
              </a:spcAft>
              <a:buSzPts val="2400"/>
              <a:buNone/>
            </a:pPr>
            <a:r>
              <a:rPr b="1" lang="en"/>
              <a:t>Spring, 2026</a:t>
            </a:r>
            <a:endParaRPr b="1"/>
          </a:p>
        </p:txBody>
      </p:sp>
      <p:pic>
        <p:nvPicPr>
          <p:cNvPr id="70" name="Google Shape;70;p13"/>
          <p:cNvPicPr preferRelativeResize="0"/>
          <p:nvPr/>
        </p:nvPicPr>
        <p:blipFill rotWithShape="1">
          <a:blip r:embed="rId3">
            <a:alphaModFix/>
          </a:blip>
          <a:srcRect b="0" l="0" r="0" t="0"/>
          <a:stretch/>
        </p:blipFill>
        <p:spPr>
          <a:xfrm>
            <a:off x="5749309" y="3639673"/>
            <a:ext cx="3084666" cy="1274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2"/>
          <p:cNvPicPr preferRelativeResize="0"/>
          <p:nvPr/>
        </p:nvPicPr>
        <p:blipFill rotWithShape="1">
          <a:blip r:embed="rId3">
            <a:alphaModFix/>
          </a:blip>
          <a:srcRect b="0" l="1356" r="1782" t="3129"/>
          <a:stretch/>
        </p:blipFill>
        <p:spPr>
          <a:xfrm>
            <a:off x="1156838" y="0"/>
            <a:ext cx="6830334"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3"/>
          <p:cNvPicPr preferRelativeResize="0"/>
          <p:nvPr/>
        </p:nvPicPr>
        <p:blipFill rotWithShape="1">
          <a:blip r:embed="rId3">
            <a:alphaModFix/>
          </a:blip>
          <a:srcRect b="0" l="1593" r="1844" t="4607"/>
          <a:stretch/>
        </p:blipFill>
        <p:spPr>
          <a:xfrm>
            <a:off x="1110450" y="0"/>
            <a:ext cx="6923100"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Goals and Summary</a:t>
            </a:r>
            <a:endParaRPr/>
          </a:p>
        </p:txBody>
      </p:sp>
      <p:sp>
        <p:nvSpPr>
          <p:cNvPr id="141" name="Google Shape;141;p24"/>
          <p:cNvSpPr txBox="1"/>
          <p:nvPr>
            <p:ph idx="1" type="body"/>
          </p:nvPr>
        </p:nvSpPr>
        <p:spPr>
          <a:xfrm>
            <a:off x="311700" y="1417800"/>
            <a:ext cx="6160800" cy="3531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t>Upon the distribution of community engagement resources to the Raleigh community on various ways to partner, volunteer, and donate:</a:t>
            </a:r>
            <a:endParaRPr/>
          </a:p>
          <a:p>
            <a:pPr indent="-342900" lvl="0" marL="457200" rtl="0" algn="l">
              <a:lnSpc>
                <a:spcPct val="115000"/>
              </a:lnSpc>
              <a:spcBef>
                <a:spcPts val="1200"/>
              </a:spcBef>
              <a:spcAft>
                <a:spcPts val="0"/>
              </a:spcAft>
              <a:buSzPts val="1800"/>
              <a:buChar char="●"/>
            </a:pPr>
            <a:r>
              <a:rPr lang="en"/>
              <a:t>Residents of Hilltop Home can engage more with their community</a:t>
            </a:r>
            <a:endParaRPr/>
          </a:p>
          <a:p>
            <a:pPr indent="-342900" lvl="0" marL="457200" rtl="0" algn="l">
              <a:lnSpc>
                <a:spcPct val="115000"/>
              </a:lnSpc>
              <a:spcBef>
                <a:spcPts val="0"/>
              </a:spcBef>
              <a:spcAft>
                <a:spcPts val="0"/>
              </a:spcAft>
              <a:buSzPts val="1800"/>
              <a:buChar char="●"/>
            </a:pPr>
            <a:r>
              <a:rPr lang="en"/>
              <a:t>Increased engagement with community members can help residents’ grow in their resilience and communication skills</a:t>
            </a:r>
            <a:endParaRPr/>
          </a:p>
          <a:p>
            <a:pPr indent="-342900" lvl="0" marL="457200" rtl="0" algn="l">
              <a:lnSpc>
                <a:spcPct val="115000"/>
              </a:lnSpc>
              <a:spcBef>
                <a:spcPts val="0"/>
              </a:spcBef>
              <a:spcAft>
                <a:spcPts val="0"/>
              </a:spcAft>
              <a:buSzPts val="1800"/>
              <a:buChar char="●"/>
            </a:pPr>
            <a:r>
              <a:rPr lang="en"/>
              <a:t>Members of the Raleigh community can gain a better understanding of the importance of facilities like Hilltop Home and the importance of engagement with the children they serve</a:t>
            </a:r>
            <a:endParaRPr/>
          </a:p>
        </p:txBody>
      </p:sp>
      <p:pic>
        <p:nvPicPr>
          <p:cNvPr id="142" name="Google Shape;142;p24"/>
          <p:cNvPicPr preferRelativeResize="0"/>
          <p:nvPr/>
        </p:nvPicPr>
        <p:blipFill rotWithShape="1">
          <a:blip r:embed="rId3">
            <a:alphaModFix/>
          </a:blip>
          <a:srcRect b="0" l="0" r="0" t="0"/>
          <a:stretch/>
        </p:blipFill>
        <p:spPr>
          <a:xfrm>
            <a:off x="6472499" y="1017725"/>
            <a:ext cx="2671576" cy="2571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5"/>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References</a:t>
            </a:r>
            <a:endParaRPr/>
          </a:p>
        </p:txBody>
      </p:sp>
      <p:sp>
        <p:nvSpPr>
          <p:cNvPr id="148" name="Google Shape;148;p25"/>
          <p:cNvSpPr txBox="1"/>
          <p:nvPr>
            <p:ph idx="1" type="body"/>
          </p:nvPr>
        </p:nvSpPr>
        <p:spPr>
          <a:xfrm>
            <a:off x="311700" y="1504650"/>
            <a:ext cx="8520600" cy="3150900"/>
          </a:xfrm>
          <a:prstGeom prst="rect">
            <a:avLst/>
          </a:prstGeom>
          <a:noFill/>
          <a:ln>
            <a:noFill/>
          </a:ln>
        </p:spPr>
        <p:txBody>
          <a:bodyPr anchorCtr="0" anchor="t" bIns="91425" lIns="91425" spcFirstLastPara="1" rIns="91425" wrap="square" tIns="91425">
            <a:noAutofit/>
          </a:bodyPr>
          <a:lstStyle/>
          <a:p>
            <a:pPr indent="-279400" lvl="0" marL="279400" rtl="0" algn="l">
              <a:lnSpc>
                <a:spcPct val="100000"/>
              </a:lnSpc>
              <a:spcBef>
                <a:spcPts val="0"/>
              </a:spcBef>
              <a:spcAft>
                <a:spcPts val="0"/>
              </a:spcAft>
              <a:buSzPts val="1800"/>
              <a:buNone/>
            </a:pPr>
            <a:r>
              <a:rPr lang="en" sz="1500"/>
              <a:t>Canonico, M. (2021, September 2). </a:t>
            </a:r>
            <a:r>
              <a:rPr i="1" lang="en" sz="1500"/>
              <a:t>Engaging families in program and policy development to ensure equitable health outcomes for children—Chcs blog</a:t>
            </a:r>
            <a:r>
              <a:rPr lang="en" sz="1500"/>
              <a:t>. Center for Health Care Strategies. https://www.chcs.org/engaging-families-in-program-and-policy-development-to-ensure-equitable-outcomes/</a:t>
            </a:r>
            <a:endParaRPr i="1" sz="1500"/>
          </a:p>
          <a:p>
            <a:pPr indent="0" lvl="0" marL="0" rtl="0" algn="l">
              <a:lnSpc>
                <a:spcPct val="100000"/>
              </a:lnSpc>
              <a:spcBef>
                <a:spcPts val="1000"/>
              </a:spcBef>
              <a:spcAft>
                <a:spcPts val="0"/>
              </a:spcAft>
              <a:buSzPts val="1800"/>
              <a:buNone/>
            </a:pPr>
            <a:r>
              <a:rPr i="1" lang="en" sz="1500"/>
              <a:t>Community engagement | headstart. Gov</a:t>
            </a:r>
            <a:r>
              <a:rPr lang="en" sz="1500"/>
              <a:t>. (n.d.). Retrieved March 24, 2026, from https://headstart.gov/community-engagement</a:t>
            </a:r>
            <a:endParaRPr sz="1500">
              <a:highlight>
                <a:schemeClr val="lt1"/>
              </a:highlight>
            </a:endParaRPr>
          </a:p>
          <a:p>
            <a:pPr indent="-279400" lvl="0" marL="279400" rtl="0" algn="l">
              <a:lnSpc>
                <a:spcPct val="100000"/>
              </a:lnSpc>
              <a:spcBef>
                <a:spcPts val="1000"/>
              </a:spcBef>
              <a:spcAft>
                <a:spcPts val="0"/>
              </a:spcAft>
              <a:buSzPts val="1800"/>
              <a:buNone/>
            </a:pPr>
            <a:r>
              <a:rPr lang="en" sz="1500"/>
              <a:t>Hanigan, A. (2024, October 31). </a:t>
            </a:r>
            <a:r>
              <a:rPr i="1" lang="en" sz="1500"/>
              <a:t>Community as medicine: How to build and benefit from community for your child and yourself</a:t>
            </a:r>
            <a:r>
              <a:rPr lang="en" sz="1500"/>
              <a:t>. CHOC - Children’s Health Hub. https://health.choc.org/community-as-medicine-how-to-build-and-benefit-from-community-for-your-child-and-yourself/</a:t>
            </a:r>
            <a:endParaRPr i="1" sz="1500"/>
          </a:p>
          <a:p>
            <a:pPr indent="0" lvl="0" marL="0" rtl="0" algn="l">
              <a:lnSpc>
                <a:spcPct val="100000"/>
              </a:lnSpc>
              <a:spcBef>
                <a:spcPts val="1000"/>
              </a:spcBef>
              <a:spcAft>
                <a:spcPts val="0"/>
              </a:spcAft>
              <a:buSzPts val="1800"/>
              <a:buNone/>
            </a:pPr>
            <a:r>
              <a:rPr i="1" lang="en" sz="1500"/>
              <a:t>Hilltop Home </a:t>
            </a:r>
            <a:r>
              <a:rPr lang="en" sz="1500"/>
              <a:t>(n.d.). from </a:t>
            </a:r>
            <a:r>
              <a:rPr lang="en" sz="1500" u="sng">
                <a:solidFill>
                  <a:schemeClr val="hlink"/>
                </a:solidFill>
                <a:hlinkClick r:id="rId3"/>
              </a:rPr>
              <a:t>https://hilltophome.org/</a:t>
            </a:r>
            <a:r>
              <a:rPr lang="en" sz="1500"/>
              <a:t>  </a:t>
            </a:r>
            <a:endParaRPr sz="1500"/>
          </a:p>
          <a:p>
            <a:pPr indent="0" lvl="0" marL="0" rtl="0" algn="l">
              <a:lnSpc>
                <a:spcPct val="100000"/>
              </a:lnSpc>
              <a:spcBef>
                <a:spcPts val="1000"/>
              </a:spcBef>
              <a:spcAft>
                <a:spcPts val="0"/>
              </a:spcAft>
              <a:buSzPts val="1800"/>
              <a:buNone/>
            </a:pPr>
            <a:r>
              <a:t/>
            </a:r>
            <a:endParaRPr sz="1400"/>
          </a:p>
          <a:p>
            <a:pPr indent="0" lvl="0" marL="0" rtl="0" algn="l">
              <a:lnSpc>
                <a:spcPct val="100000"/>
              </a:lnSpc>
              <a:spcBef>
                <a:spcPts val="0"/>
              </a:spcBef>
              <a:spcAft>
                <a:spcPts val="0"/>
              </a:spcAft>
              <a:buSzPts val="1800"/>
              <a:buNone/>
            </a:pPr>
            <a:r>
              <a:t/>
            </a:r>
            <a:endParaRPr sz="1400"/>
          </a:p>
        </p:txBody>
      </p:sp>
      <p:pic>
        <p:nvPicPr>
          <p:cNvPr id="149" name="Google Shape;149;p25"/>
          <p:cNvPicPr preferRelativeResize="0"/>
          <p:nvPr/>
        </p:nvPicPr>
        <p:blipFill rotWithShape="1">
          <a:blip r:embed="rId4">
            <a:alphaModFix/>
          </a:blip>
          <a:srcRect b="0" l="0" r="0" t="0"/>
          <a:stretch/>
        </p:blipFill>
        <p:spPr>
          <a:xfrm>
            <a:off x="6644475" y="0"/>
            <a:ext cx="2499525" cy="1504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is Hilltop Home?</a:t>
            </a:r>
            <a:endParaRPr/>
          </a:p>
        </p:txBody>
      </p:sp>
      <p:sp>
        <p:nvSpPr>
          <p:cNvPr id="76" name="Google Shape;76;p14"/>
          <p:cNvSpPr txBox="1"/>
          <p:nvPr>
            <p:ph idx="1" type="body"/>
          </p:nvPr>
        </p:nvSpPr>
        <p:spPr>
          <a:xfrm>
            <a:off x="311700" y="1196375"/>
            <a:ext cx="5948700" cy="36576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SzPts val="1800"/>
              <a:buNone/>
            </a:pPr>
            <a:r>
              <a:rPr lang="en" sz="1600"/>
              <a:t>Hilltop Home is a private, nonprofit Intermediate Care Facility in Raleigh, North Carolina that serves children with severe to profound developmental disabilities who are medically fragile. From birth through adulthood, Hilltop Home tailors care to each individual’s medical, developmental, and educational needs.</a:t>
            </a:r>
            <a:endParaRPr sz="1600"/>
          </a:p>
          <a:p>
            <a:pPr indent="0" lvl="0" marL="0" rtl="0" algn="l">
              <a:lnSpc>
                <a:spcPct val="110000"/>
              </a:lnSpc>
              <a:spcBef>
                <a:spcPts val="0"/>
              </a:spcBef>
              <a:spcAft>
                <a:spcPts val="0"/>
              </a:spcAft>
              <a:buSzPts val="1800"/>
              <a:buNone/>
            </a:pPr>
            <a:r>
              <a:t/>
            </a:r>
            <a:endParaRPr sz="1000"/>
          </a:p>
          <a:p>
            <a:pPr indent="0" lvl="0" marL="0" rtl="0" algn="l">
              <a:lnSpc>
                <a:spcPct val="110000"/>
              </a:lnSpc>
              <a:spcBef>
                <a:spcPts val="0"/>
              </a:spcBef>
              <a:spcAft>
                <a:spcPts val="0"/>
              </a:spcAft>
              <a:buSzPts val="1800"/>
              <a:buNone/>
            </a:pPr>
            <a:r>
              <a:rPr lang="en" sz="1600"/>
              <a:t>Hilltop Home offers comprehensive services including around-the-clock licensed nursing care, personalized medical support, therapeutic services, and a certified educational program. Their multidisciplinary team collaborates to create habilitative care plans while partnering with families, donors, and the community to enhance quality of care, promote social and emotional well-being, and encourage meaningful participation in activities throughout the Raleigh community.</a:t>
            </a:r>
            <a:endParaRPr sz="2200"/>
          </a:p>
        </p:txBody>
      </p:sp>
      <p:pic>
        <p:nvPicPr>
          <p:cNvPr id="77" name="Google Shape;77;p14"/>
          <p:cNvPicPr preferRelativeResize="0"/>
          <p:nvPr/>
        </p:nvPicPr>
        <p:blipFill rotWithShape="1">
          <a:blip r:embed="rId3">
            <a:alphaModFix/>
          </a:blip>
          <a:srcRect b="14369" l="0" r="0" t="0"/>
          <a:stretch/>
        </p:blipFill>
        <p:spPr>
          <a:xfrm>
            <a:off x="6185600" y="1601025"/>
            <a:ext cx="2958400" cy="1941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509550" y="1798300"/>
            <a:ext cx="8124900" cy="1300800"/>
          </a:xfrm>
          <a:prstGeom prst="rect">
            <a:avLst/>
          </a:prstGeom>
          <a:noFill/>
          <a:ln>
            <a:noFill/>
          </a:ln>
        </p:spPr>
        <p:txBody>
          <a:bodyPr anchorCtr="0" anchor="ctr" bIns="91425" lIns="91425" spcFirstLastPara="1" rIns="91425" wrap="square" tIns="91425">
            <a:noAutofit/>
          </a:bodyPr>
          <a:lstStyle/>
          <a:p>
            <a:pPr indent="0" lvl="0" marL="0" rtl="0" algn="ctr">
              <a:lnSpc>
                <a:spcPct val="110000"/>
              </a:lnSpc>
              <a:spcBef>
                <a:spcPts val="0"/>
              </a:spcBef>
              <a:spcAft>
                <a:spcPts val="0"/>
              </a:spcAft>
              <a:buSzPts val="990"/>
              <a:buNone/>
            </a:pPr>
            <a:r>
              <a:rPr b="0" lang="en" sz="2740"/>
              <a:t>For 60 years and counting, Hilltop Home’s mission is to provide exceptional, individualized, 24/7 care in a nurturing, home-like environment, grounded in the belief that every child deserves safety, dignity, love, and opportunities to thrive. </a:t>
            </a:r>
            <a:endParaRPr b="0" sz="2920"/>
          </a:p>
          <a:p>
            <a:pPr indent="0" lvl="0" marL="0" rtl="0" algn="ctr">
              <a:lnSpc>
                <a:spcPct val="100000"/>
              </a:lnSpc>
              <a:spcBef>
                <a:spcPts val="0"/>
              </a:spcBef>
              <a:spcAft>
                <a:spcPts val="0"/>
              </a:spcAft>
              <a:buSzPts val="990"/>
              <a:buNone/>
            </a:pPr>
            <a:r>
              <a:t/>
            </a:r>
            <a:endParaRPr sz="3240"/>
          </a:p>
        </p:txBody>
      </p:sp>
      <p:pic>
        <p:nvPicPr>
          <p:cNvPr id="83" name="Google Shape;83;p15"/>
          <p:cNvPicPr preferRelativeResize="0"/>
          <p:nvPr/>
        </p:nvPicPr>
        <p:blipFill rotWithShape="1">
          <a:blip r:embed="rId3">
            <a:alphaModFix/>
          </a:blip>
          <a:srcRect b="0" l="0" r="0" t="0"/>
          <a:stretch/>
        </p:blipFill>
        <p:spPr>
          <a:xfrm>
            <a:off x="3360188" y="3416200"/>
            <a:ext cx="2423613" cy="1616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The Need:</a:t>
            </a:r>
            <a:endParaRPr/>
          </a:p>
        </p:txBody>
      </p:sp>
      <p:sp>
        <p:nvSpPr>
          <p:cNvPr id="89" name="Google Shape;89;p16"/>
          <p:cNvSpPr txBox="1"/>
          <p:nvPr>
            <p:ph idx="1" type="body"/>
          </p:nvPr>
        </p:nvSpPr>
        <p:spPr>
          <a:xfrm>
            <a:off x="311700" y="1312525"/>
            <a:ext cx="8520600" cy="3256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600"/>
              <a:t>Hilltop Home stated their desire to increase community partnerships in the Raleigh, NC area to enhance social participation and activity engagement of the residents of Hilltop Home.</a:t>
            </a:r>
            <a:endParaRPr sz="1600"/>
          </a:p>
          <a:p>
            <a:pPr indent="0" lvl="0" marL="0" rtl="0" algn="l">
              <a:lnSpc>
                <a:spcPct val="100000"/>
              </a:lnSpc>
              <a:spcBef>
                <a:spcPts val="1200"/>
              </a:spcBef>
              <a:spcAft>
                <a:spcPts val="0"/>
              </a:spcAft>
              <a:buSzPts val="1800"/>
              <a:buNone/>
            </a:pPr>
            <a:r>
              <a:rPr lang="en" sz="1600" u="sng"/>
              <a:t>Action Items:</a:t>
            </a:r>
            <a:endParaRPr sz="1600" u="sng"/>
          </a:p>
          <a:p>
            <a:pPr indent="-330200" lvl="0" marL="457200" rtl="0" algn="l">
              <a:lnSpc>
                <a:spcPct val="100000"/>
              </a:lnSpc>
              <a:spcBef>
                <a:spcPts val="1200"/>
              </a:spcBef>
              <a:spcAft>
                <a:spcPts val="0"/>
              </a:spcAft>
              <a:buSzPts val="1600"/>
              <a:buChar char="➢"/>
            </a:pPr>
            <a:r>
              <a:rPr lang="en" sz="1600"/>
              <a:t>Creating an updated resource educating the community on the purpose of the Hilltop Home and benefits of community engagement with the facility’s residents</a:t>
            </a:r>
            <a:endParaRPr sz="1600"/>
          </a:p>
          <a:p>
            <a:pPr indent="-330200" lvl="0" marL="457200" rtl="0" algn="l">
              <a:lnSpc>
                <a:spcPct val="115000"/>
              </a:lnSpc>
              <a:spcBef>
                <a:spcPts val="0"/>
              </a:spcBef>
              <a:spcAft>
                <a:spcPts val="0"/>
              </a:spcAft>
              <a:buSzPts val="1600"/>
              <a:buChar char="➢"/>
            </a:pPr>
            <a:r>
              <a:rPr lang="en" sz="1600"/>
              <a:t>Providing information on how the community can engage, volunteer, and/or donate to Hilltop Home to support</a:t>
            </a:r>
            <a:endParaRPr sz="1600"/>
          </a:p>
          <a:p>
            <a:pPr indent="-330200" lvl="1" marL="914400" rtl="0" algn="l">
              <a:lnSpc>
                <a:spcPct val="115000"/>
              </a:lnSpc>
              <a:spcBef>
                <a:spcPts val="0"/>
              </a:spcBef>
              <a:spcAft>
                <a:spcPts val="0"/>
              </a:spcAft>
              <a:buSzPts val="1600"/>
              <a:buChar char="○"/>
            </a:pPr>
            <a:r>
              <a:rPr lang="en" sz="1600"/>
              <a:t>Stakeholders discussed the common issue of community members not an understanding the limitations of the residents and the role confusion of being a volunteer versus helping with daily living tasks.</a:t>
            </a:r>
            <a:endParaRPr sz="1600">
              <a:highlight>
                <a:srgbClr val="00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Supporting Research</a:t>
            </a:r>
            <a:endParaRPr/>
          </a:p>
        </p:txBody>
      </p:sp>
      <p:sp>
        <p:nvSpPr>
          <p:cNvPr id="95" name="Google Shape;95;p17"/>
          <p:cNvSpPr txBox="1"/>
          <p:nvPr>
            <p:ph idx="1" type="body"/>
          </p:nvPr>
        </p:nvSpPr>
        <p:spPr>
          <a:xfrm>
            <a:off x="311700" y="1251000"/>
            <a:ext cx="8520600" cy="115680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10000"/>
              </a:lnSpc>
              <a:spcBef>
                <a:spcPts val="0"/>
              </a:spcBef>
              <a:spcAft>
                <a:spcPts val="0"/>
              </a:spcAft>
              <a:buSzPct val="117936"/>
              <a:buNone/>
            </a:pPr>
            <a:r>
              <a:rPr lang="en"/>
              <a:t>There is a lack of evidence regarding social participation and community engagement with medically complex and fragile children, but statements regarding the general benefits of community engagement with children with complex and chronic needs can apply:</a:t>
            </a:r>
            <a:endParaRPr b="1" sz="1650">
              <a:solidFill>
                <a:srgbClr val="24211F"/>
              </a:solidFill>
              <a:highlight>
                <a:srgbClr val="FFFFFF"/>
              </a:highlight>
              <a:latin typeface="Arial"/>
              <a:ea typeface="Arial"/>
              <a:cs typeface="Arial"/>
              <a:sym typeface="Arial"/>
            </a:endParaRPr>
          </a:p>
        </p:txBody>
      </p:sp>
      <p:sp>
        <p:nvSpPr>
          <p:cNvPr id="96" name="Google Shape;96;p17"/>
          <p:cNvSpPr txBox="1"/>
          <p:nvPr>
            <p:ph idx="1" type="body"/>
          </p:nvPr>
        </p:nvSpPr>
        <p:spPr>
          <a:xfrm>
            <a:off x="254925" y="2407800"/>
            <a:ext cx="1816500" cy="2600400"/>
          </a:xfrm>
          <a:prstGeom prst="rect">
            <a:avLst/>
          </a:prstGeom>
          <a:noFill/>
          <a:ln>
            <a:noFill/>
          </a:ln>
        </p:spPr>
        <p:txBody>
          <a:bodyPr anchorCtr="0" anchor="t" bIns="91425" lIns="91425" spcFirstLastPara="1" rIns="91425" wrap="square" tIns="91425">
            <a:normAutofit/>
          </a:bodyPr>
          <a:lstStyle/>
          <a:p>
            <a:pPr indent="0" lvl="0" marL="0" rtl="0" algn="ctr">
              <a:lnSpc>
                <a:spcPct val="110000"/>
              </a:lnSpc>
              <a:spcBef>
                <a:spcPts val="0"/>
              </a:spcBef>
              <a:spcAft>
                <a:spcPts val="0"/>
              </a:spcAft>
              <a:buSzPts val="1800"/>
              <a:buNone/>
            </a:pPr>
            <a:r>
              <a:rPr b="1" lang="en" sz="1600"/>
              <a:t>“Community engagement has been effectively implemented to improve pediatric outcomes” (Mitchel et. al., 2023).</a:t>
            </a:r>
            <a:endParaRPr b="1" sz="1600">
              <a:solidFill>
                <a:srgbClr val="24211F"/>
              </a:solidFill>
              <a:highlight>
                <a:srgbClr val="FFFFFF"/>
              </a:highlight>
              <a:latin typeface="Arial"/>
              <a:ea typeface="Arial"/>
              <a:cs typeface="Arial"/>
              <a:sym typeface="Arial"/>
            </a:endParaRPr>
          </a:p>
        </p:txBody>
      </p:sp>
      <p:sp>
        <p:nvSpPr>
          <p:cNvPr id="97" name="Google Shape;97;p17"/>
          <p:cNvSpPr txBox="1"/>
          <p:nvPr>
            <p:ph idx="1" type="body"/>
          </p:nvPr>
        </p:nvSpPr>
        <p:spPr>
          <a:xfrm>
            <a:off x="2066113" y="2407800"/>
            <a:ext cx="2392800" cy="26004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0"/>
              </a:spcAft>
              <a:buSzPts val="1800"/>
              <a:buNone/>
            </a:pPr>
            <a:r>
              <a:rPr b="1" lang="en" sz="1600"/>
              <a:t>“For children, community plays an important role in their development and builds skills like resilience, communication, empathy, and cultural understanding” (Hanigan, 2024).</a:t>
            </a:r>
            <a:endParaRPr b="1" sz="1600">
              <a:solidFill>
                <a:srgbClr val="24211F"/>
              </a:solidFill>
              <a:highlight>
                <a:srgbClr val="FFFFFF"/>
              </a:highlight>
              <a:latin typeface="Arial"/>
              <a:ea typeface="Arial"/>
              <a:cs typeface="Arial"/>
              <a:sym typeface="Arial"/>
            </a:endParaRPr>
          </a:p>
        </p:txBody>
      </p:sp>
      <p:sp>
        <p:nvSpPr>
          <p:cNvPr id="98" name="Google Shape;98;p17"/>
          <p:cNvSpPr txBox="1"/>
          <p:nvPr>
            <p:ph idx="1" type="body"/>
          </p:nvPr>
        </p:nvSpPr>
        <p:spPr>
          <a:xfrm>
            <a:off x="4517375" y="2380800"/>
            <a:ext cx="2033100" cy="2654400"/>
          </a:xfrm>
          <a:prstGeom prst="rect">
            <a:avLst/>
          </a:prstGeom>
          <a:noFill/>
          <a:ln>
            <a:noFill/>
          </a:ln>
        </p:spPr>
        <p:txBody>
          <a:bodyPr anchorCtr="0" anchor="t" bIns="91425" lIns="91425" spcFirstLastPara="1" rIns="91425" wrap="square" tIns="91425">
            <a:normAutofit/>
          </a:bodyPr>
          <a:lstStyle/>
          <a:p>
            <a:pPr indent="0" lvl="0" marL="0" rtl="0" algn="ctr">
              <a:lnSpc>
                <a:spcPct val="110000"/>
              </a:lnSpc>
              <a:spcBef>
                <a:spcPts val="0"/>
              </a:spcBef>
              <a:spcAft>
                <a:spcPts val="0"/>
              </a:spcAft>
              <a:buSzPts val="1800"/>
              <a:buNone/>
            </a:pPr>
            <a:r>
              <a:rPr b="1" lang="en" sz="1600"/>
              <a:t>“Community engagement promotes positive, enduring change for children, families, and communities…” (Communities, 2026).</a:t>
            </a:r>
            <a:endParaRPr b="1" sz="1600">
              <a:solidFill>
                <a:srgbClr val="24211F"/>
              </a:solidFill>
              <a:highlight>
                <a:srgbClr val="FFFFFF"/>
              </a:highlight>
              <a:latin typeface="Arial"/>
              <a:ea typeface="Arial"/>
              <a:cs typeface="Arial"/>
              <a:sym typeface="Arial"/>
            </a:endParaRPr>
          </a:p>
        </p:txBody>
      </p:sp>
      <p:sp>
        <p:nvSpPr>
          <p:cNvPr id="99" name="Google Shape;99;p17"/>
          <p:cNvSpPr txBox="1"/>
          <p:nvPr>
            <p:ph idx="1" type="body"/>
          </p:nvPr>
        </p:nvSpPr>
        <p:spPr>
          <a:xfrm>
            <a:off x="6658150" y="2407800"/>
            <a:ext cx="2291700" cy="26004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0"/>
              </a:spcAft>
              <a:buSzPts val="1800"/>
              <a:buNone/>
            </a:pPr>
            <a:r>
              <a:rPr b="1" lang="en" sz="1600"/>
              <a:t>“Families, particularly those with very young children or with special health care needs, often face barriers to participating in community feedback activities” (Canonico, 2021).</a:t>
            </a:r>
            <a:endParaRPr b="1" sz="1600">
              <a:solidFill>
                <a:srgbClr val="24211F"/>
              </a:solidFill>
              <a:highlight>
                <a:srgbClr val="FFFFFF"/>
              </a:highlight>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372725"/>
            <a:ext cx="8699700" cy="64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480"/>
              <a:t>Steps to Pursue Community Engagement and Partnership</a:t>
            </a:r>
            <a:endParaRPr sz="2480"/>
          </a:p>
        </p:txBody>
      </p:sp>
      <p:sp>
        <p:nvSpPr>
          <p:cNvPr id="105" name="Google Shape;105;p18"/>
          <p:cNvSpPr txBox="1"/>
          <p:nvPr>
            <p:ph idx="1" type="body"/>
          </p:nvPr>
        </p:nvSpPr>
        <p:spPr>
          <a:xfrm>
            <a:off x="400950" y="1374050"/>
            <a:ext cx="8521200" cy="3580800"/>
          </a:xfrm>
          <a:prstGeom prst="rect">
            <a:avLst/>
          </a:prstGeom>
          <a:noFill/>
          <a:ln>
            <a:noFill/>
          </a:ln>
        </p:spPr>
        <p:txBody>
          <a:bodyPr anchorCtr="0" anchor="t" bIns="91425" lIns="91425" spcFirstLastPara="1" rIns="91425" wrap="square" tIns="91425">
            <a:noAutofit/>
          </a:bodyPr>
          <a:lstStyle/>
          <a:p>
            <a:pPr indent="-336233" lvl="0" marL="457200" rtl="0" algn="l">
              <a:lnSpc>
                <a:spcPct val="115000"/>
              </a:lnSpc>
              <a:spcBef>
                <a:spcPts val="0"/>
              </a:spcBef>
              <a:spcAft>
                <a:spcPts val="0"/>
              </a:spcAft>
              <a:buSzPts val="1695"/>
              <a:buAutoNum type="arabicPeriod"/>
            </a:pPr>
            <a:r>
              <a:rPr lang="en" sz="1695"/>
              <a:t>Stakeholder interviews with Hilltop Home’s occupational therapist and case manager (formally titled “Qualified Intellectual Disabilities Professional”)</a:t>
            </a:r>
            <a:endParaRPr sz="1695"/>
          </a:p>
          <a:p>
            <a:pPr indent="-316548" lvl="1" marL="914400" rtl="0" algn="l">
              <a:lnSpc>
                <a:spcPct val="115000"/>
              </a:lnSpc>
              <a:spcBef>
                <a:spcPts val="0"/>
              </a:spcBef>
              <a:spcAft>
                <a:spcPts val="0"/>
              </a:spcAft>
              <a:buSzPts val="1385"/>
              <a:buAutoNum type="alphaLcPeriod"/>
            </a:pPr>
            <a:r>
              <a:rPr lang="en" sz="1385"/>
              <a:t>Learned about need for increased community engagement and programming for the residents</a:t>
            </a:r>
            <a:endParaRPr sz="1385"/>
          </a:p>
          <a:p>
            <a:pPr indent="-316548" lvl="1" marL="914400" rtl="0" algn="l">
              <a:lnSpc>
                <a:spcPct val="115000"/>
              </a:lnSpc>
              <a:spcBef>
                <a:spcPts val="0"/>
              </a:spcBef>
              <a:spcAft>
                <a:spcPts val="0"/>
              </a:spcAft>
              <a:buSzPts val="1385"/>
              <a:buAutoNum type="alphaLcPeriod"/>
            </a:pPr>
            <a:r>
              <a:rPr lang="en" sz="1385"/>
              <a:t>Received approval from LEND mentor</a:t>
            </a:r>
            <a:endParaRPr sz="1385"/>
          </a:p>
          <a:p>
            <a:pPr indent="-336233" lvl="0" marL="457200" rtl="0" algn="l">
              <a:lnSpc>
                <a:spcPct val="115000"/>
              </a:lnSpc>
              <a:spcBef>
                <a:spcPts val="1000"/>
              </a:spcBef>
              <a:spcAft>
                <a:spcPts val="0"/>
              </a:spcAft>
              <a:buSzPts val="1695"/>
              <a:buAutoNum type="arabicPeriod"/>
            </a:pPr>
            <a:r>
              <a:rPr lang="en" sz="1695"/>
              <a:t>Specified project to creating a resource to educate the community about the Hilltop Home, how they can volunteer or partner, benefits of engagement, and updating their donation items list</a:t>
            </a:r>
            <a:endParaRPr sz="1695"/>
          </a:p>
          <a:p>
            <a:pPr indent="-316548" lvl="1" marL="914400" rtl="0" algn="l">
              <a:lnSpc>
                <a:spcPct val="115000"/>
              </a:lnSpc>
              <a:spcBef>
                <a:spcPts val="0"/>
              </a:spcBef>
              <a:spcAft>
                <a:spcPts val="0"/>
              </a:spcAft>
              <a:buSzPts val="1385"/>
              <a:buAutoNum type="alphaLcPeriod"/>
            </a:pPr>
            <a:r>
              <a:rPr lang="en" sz="1385"/>
              <a:t>Created brochure and flyer relaying volunteer information; received initial feedback from the Hilltop Home program director and office manager prior to final draft</a:t>
            </a:r>
            <a:endParaRPr sz="1385"/>
          </a:p>
          <a:p>
            <a:pPr indent="-316548" lvl="1" marL="914400" rtl="0" algn="l">
              <a:lnSpc>
                <a:spcPct val="115000"/>
              </a:lnSpc>
              <a:spcBef>
                <a:spcPts val="0"/>
              </a:spcBef>
              <a:spcAft>
                <a:spcPts val="0"/>
              </a:spcAft>
              <a:buSzPts val="1385"/>
              <a:buAutoNum type="alphaLcPeriod"/>
            </a:pPr>
            <a:r>
              <a:rPr lang="en" sz="1385"/>
              <a:t>Created a survey to be sent to facility staff for input on updated donation items; compiled survey findings to a single document for facility to add to their Amazon Wishlist </a:t>
            </a:r>
            <a:endParaRPr sz="1385"/>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9"/>
          <p:cNvPicPr preferRelativeResize="0"/>
          <p:nvPr/>
        </p:nvPicPr>
        <p:blipFill rotWithShape="1">
          <a:blip r:embed="rId3">
            <a:alphaModFix/>
          </a:blip>
          <a:srcRect b="0" l="0" r="1303" t="0"/>
          <a:stretch/>
        </p:blipFill>
        <p:spPr>
          <a:xfrm>
            <a:off x="96025" y="0"/>
            <a:ext cx="4370925" cy="5143499"/>
          </a:xfrm>
          <a:prstGeom prst="rect">
            <a:avLst/>
          </a:prstGeom>
          <a:noFill/>
          <a:ln>
            <a:noFill/>
          </a:ln>
        </p:spPr>
      </p:pic>
      <p:pic>
        <p:nvPicPr>
          <p:cNvPr id="111" name="Google Shape;111;p19"/>
          <p:cNvPicPr preferRelativeResize="0"/>
          <p:nvPr/>
        </p:nvPicPr>
        <p:blipFill rotWithShape="1">
          <a:blip r:embed="rId4">
            <a:alphaModFix/>
          </a:blip>
          <a:srcRect b="0" l="0" r="0" t="0"/>
          <a:stretch/>
        </p:blipFill>
        <p:spPr>
          <a:xfrm>
            <a:off x="4572009" y="0"/>
            <a:ext cx="4486491"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128025" y="278925"/>
            <a:ext cx="2629800" cy="160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780"/>
              <a:t>Expanding Donation Opportunities</a:t>
            </a:r>
            <a:endParaRPr sz="2780"/>
          </a:p>
          <a:p>
            <a:pPr indent="0" lvl="0" marL="0" rtl="0" algn="l">
              <a:lnSpc>
                <a:spcPct val="100000"/>
              </a:lnSpc>
              <a:spcBef>
                <a:spcPts val="0"/>
              </a:spcBef>
              <a:spcAft>
                <a:spcPts val="0"/>
              </a:spcAft>
              <a:buSzPts val="990"/>
              <a:buNone/>
            </a:pPr>
            <a:r>
              <a:t/>
            </a:r>
            <a:endParaRPr sz="2480"/>
          </a:p>
        </p:txBody>
      </p:sp>
      <p:pic>
        <p:nvPicPr>
          <p:cNvPr id="117" name="Google Shape;117;p20"/>
          <p:cNvPicPr preferRelativeResize="0"/>
          <p:nvPr/>
        </p:nvPicPr>
        <p:blipFill rotWithShape="1">
          <a:blip r:embed="rId3">
            <a:alphaModFix/>
          </a:blip>
          <a:srcRect b="9306" l="2184" r="2877" t="5399"/>
          <a:stretch/>
        </p:blipFill>
        <p:spPr>
          <a:xfrm>
            <a:off x="2757700" y="745275"/>
            <a:ext cx="6386299" cy="1262550"/>
          </a:xfrm>
          <a:prstGeom prst="rect">
            <a:avLst/>
          </a:prstGeom>
          <a:noFill/>
          <a:ln>
            <a:noFill/>
          </a:ln>
        </p:spPr>
      </p:pic>
      <p:pic>
        <p:nvPicPr>
          <p:cNvPr id="118" name="Google Shape;118;p20"/>
          <p:cNvPicPr preferRelativeResize="0"/>
          <p:nvPr/>
        </p:nvPicPr>
        <p:blipFill rotWithShape="1">
          <a:blip r:embed="rId4">
            <a:alphaModFix/>
          </a:blip>
          <a:srcRect b="4141" l="2415" r="1735" t="0"/>
          <a:stretch/>
        </p:blipFill>
        <p:spPr>
          <a:xfrm>
            <a:off x="0" y="2119550"/>
            <a:ext cx="4177852" cy="3023950"/>
          </a:xfrm>
          <a:prstGeom prst="rect">
            <a:avLst/>
          </a:prstGeom>
          <a:noFill/>
          <a:ln>
            <a:noFill/>
          </a:ln>
        </p:spPr>
      </p:pic>
      <p:pic>
        <p:nvPicPr>
          <p:cNvPr id="119" name="Google Shape;119;p20"/>
          <p:cNvPicPr preferRelativeResize="0"/>
          <p:nvPr/>
        </p:nvPicPr>
        <p:blipFill rotWithShape="1">
          <a:blip r:embed="rId5">
            <a:alphaModFix/>
          </a:blip>
          <a:srcRect b="3067" l="1787" r="0" t="4005"/>
          <a:stretch/>
        </p:blipFill>
        <p:spPr>
          <a:xfrm>
            <a:off x="4289000" y="2119543"/>
            <a:ext cx="4855001" cy="30239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311700" y="372725"/>
            <a:ext cx="8699700" cy="64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480"/>
              <a:t>Steps to Pursue Community Engagement and Partnership</a:t>
            </a:r>
            <a:endParaRPr sz="2480"/>
          </a:p>
        </p:txBody>
      </p:sp>
      <p:sp>
        <p:nvSpPr>
          <p:cNvPr id="125" name="Google Shape;125;p21"/>
          <p:cNvSpPr txBox="1"/>
          <p:nvPr>
            <p:ph idx="1" type="body"/>
          </p:nvPr>
        </p:nvSpPr>
        <p:spPr>
          <a:xfrm>
            <a:off x="0" y="1427400"/>
            <a:ext cx="8699700" cy="37161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800"/>
              <a:buNone/>
            </a:pPr>
            <a:r>
              <a:rPr lang="en" sz="1650"/>
              <a:t>3. 	Printed and distributed resources to +200 establishments/organizations of the Raleigh, NC area:</a:t>
            </a:r>
            <a:endParaRPr sz="1650"/>
          </a:p>
          <a:p>
            <a:pPr indent="-314325" lvl="1" marL="914400" rtl="0" algn="l">
              <a:lnSpc>
                <a:spcPct val="115000"/>
              </a:lnSpc>
              <a:spcBef>
                <a:spcPts val="0"/>
              </a:spcBef>
              <a:spcAft>
                <a:spcPts val="0"/>
              </a:spcAft>
              <a:buSzPts val="1350"/>
              <a:buChar char="○"/>
            </a:pPr>
            <a:r>
              <a:rPr lang="en" sz="1350"/>
              <a:t>Religious/spiritual communities </a:t>
            </a:r>
            <a:endParaRPr sz="1350"/>
          </a:p>
          <a:p>
            <a:pPr indent="-314325" lvl="1" marL="914400" rtl="0" algn="l">
              <a:lnSpc>
                <a:spcPct val="115000"/>
              </a:lnSpc>
              <a:spcBef>
                <a:spcPts val="0"/>
              </a:spcBef>
              <a:spcAft>
                <a:spcPts val="0"/>
              </a:spcAft>
              <a:buSzPts val="1350"/>
              <a:buChar char="○"/>
            </a:pPr>
            <a:r>
              <a:rPr lang="en" sz="1350"/>
              <a:t>Performing arts organizations </a:t>
            </a:r>
            <a:endParaRPr sz="1350"/>
          </a:p>
          <a:p>
            <a:pPr indent="-314325" lvl="2" marL="1371600" rtl="0" algn="l">
              <a:lnSpc>
                <a:spcPct val="115000"/>
              </a:lnSpc>
              <a:spcBef>
                <a:spcPts val="0"/>
              </a:spcBef>
              <a:spcAft>
                <a:spcPts val="0"/>
              </a:spcAft>
              <a:buSzPts val="1350"/>
              <a:buAutoNum type="romanLcPeriod"/>
            </a:pPr>
            <a:r>
              <a:rPr lang="en" sz="1350"/>
              <a:t>Music, drama, art, dance, etc.</a:t>
            </a:r>
            <a:endParaRPr sz="1350"/>
          </a:p>
          <a:p>
            <a:pPr indent="-314325" lvl="1" marL="914400" rtl="0" algn="l">
              <a:lnSpc>
                <a:spcPct val="115000"/>
              </a:lnSpc>
              <a:spcBef>
                <a:spcPts val="0"/>
              </a:spcBef>
              <a:spcAft>
                <a:spcPts val="0"/>
              </a:spcAft>
              <a:buSzPts val="1350"/>
              <a:buChar char="○"/>
            </a:pPr>
            <a:r>
              <a:rPr lang="en" sz="1350"/>
              <a:t>Nature centers</a:t>
            </a:r>
            <a:endParaRPr sz="1350"/>
          </a:p>
          <a:p>
            <a:pPr indent="-314325" lvl="1" marL="914400" rtl="0" algn="l">
              <a:lnSpc>
                <a:spcPct val="115000"/>
              </a:lnSpc>
              <a:spcBef>
                <a:spcPts val="0"/>
              </a:spcBef>
              <a:spcAft>
                <a:spcPts val="0"/>
              </a:spcAft>
              <a:buSzPts val="1350"/>
              <a:buChar char="○"/>
            </a:pPr>
            <a:r>
              <a:rPr lang="en" sz="1350"/>
              <a:t>Museums</a:t>
            </a:r>
            <a:endParaRPr sz="1350"/>
          </a:p>
          <a:p>
            <a:pPr indent="-314325" lvl="1" marL="914400" rtl="0" algn="l">
              <a:lnSpc>
                <a:spcPct val="115000"/>
              </a:lnSpc>
              <a:spcBef>
                <a:spcPts val="0"/>
              </a:spcBef>
              <a:spcAft>
                <a:spcPts val="0"/>
              </a:spcAft>
              <a:buSzPts val="1350"/>
              <a:buChar char="○"/>
            </a:pPr>
            <a:r>
              <a:rPr lang="en" sz="1350"/>
              <a:t>Schools </a:t>
            </a:r>
            <a:endParaRPr sz="1350"/>
          </a:p>
          <a:p>
            <a:pPr indent="-314325" lvl="2" marL="1371600" rtl="0" algn="l">
              <a:lnSpc>
                <a:spcPct val="115000"/>
              </a:lnSpc>
              <a:spcBef>
                <a:spcPts val="0"/>
              </a:spcBef>
              <a:spcAft>
                <a:spcPts val="0"/>
              </a:spcAft>
              <a:buSzPts val="1350"/>
              <a:buAutoNum type="romanLcPeriod"/>
            </a:pPr>
            <a:r>
              <a:rPr lang="en" sz="1350"/>
              <a:t>High schools and local universities, specifically to engineering, arts, and humanities departments</a:t>
            </a:r>
            <a:endParaRPr sz="135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