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287000" cx="18288000"/>
  <p:notesSz cx="6858000" cy="9144000"/>
  <p:embeddedFontLst>
    <p:embeddedFont>
      <p:font typeface="Lobster Two"/>
      <p:regular r:id="rId10"/>
      <p:bold r:id="rId11"/>
      <p:italic r:id="rId12"/>
      <p:boldItalic r:id="rId13"/>
    </p:embeddedFont>
    <p:embeddedFont>
      <p:font typeface="Poppin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obsterTwo-bold.fntdata"/><Relationship Id="rId10" Type="http://schemas.openxmlformats.org/officeDocument/2006/relationships/font" Target="fonts/LobsterTwo-regular.fntdata"/><Relationship Id="rId13" Type="http://schemas.openxmlformats.org/officeDocument/2006/relationships/font" Target="fonts/LobsterTwo-boldItalic.fntdata"/><Relationship Id="rId12" Type="http://schemas.openxmlformats.org/officeDocument/2006/relationships/font" Target="fonts/LobsterTw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oppins-bold.fntdata"/><Relationship Id="rId14" Type="http://schemas.openxmlformats.org/officeDocument/2006/relationships/font" Target="fonts/Poppins-regular.fntdata"/><Relationship Id="rId17" Type="http://schemas.openxmlformats.org/officeDocument/2006/relationships/font" Target="fonts/Poppins-boldItalic.fntdata"/><Relationship Id="rId16" Type="http://schemas.openxmlformats.org/officeDocument/2006/relationships/font" Target="fonts/Poppi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13" name="Google Shape;113;p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14" name="Google Shape;114;p3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Which part of the PT role most directly impacts caregiver stress?</a:t>
            </a:r>
            <a:endParaRPr/>
          </a:p>
        </p:txBody>
      </p:sp>
      <p:sp>
        <p:nvSpPr>
          <p:cNvPr id="116" name="Google Shape;116;p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17" name="Google Shape;117;p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/>
          <p:nvPr>
            <p:ph idx="2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 rot="-5400000">
            <a:off x="4000500" y="-4000500"/>
            <a:ext cx="10287000" cy="18288000"/>
          </a:xfrm>
          <a:custGeom>
            <a:rect b="b" l="l" r="r" t="t"/>
            <a:pathLst>
              <a:path extrusionOk="0"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0430" r="-7043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" name="Google Shape;89;p13"/>
          <p:cNvGrpSpPr/>
          <p:nvPr/>
        </p:nvGrpSpPr>
        <p:grpSpPr>
          <a:xfrm>
            <a:off x="5161600" y="7139373"/>
            <a:ext cx="8988117" cy="1218804"/>
            <a:chOff x="0" y="-38100"/>
            <a:chExt cx="2266350" cy="634364"/>
          </a:xfrm>
        </p:grpSpPr>
        <p:sp>
          <p:nvSpPr>
            <p:cNvPr id="90" name="Google Shape;90;p13"/>
            <p:cNvSpPr/>
            <p:nvPr/>
          </p:nvSpPr>
          <p:spPr>
            <a:xfrm>
              <a:off x="0" y="0"/>
              <a:ext cx="2266350" cy="596264"/>
            </a:xfrm>
            <a:custGeom>
              <a:rect b="b" l="l" r="r" t="t"/>
              <a:pathLst>
                <a:path extrusionOk="0" h="596264" w="2266350">
                  <a:moveTo>
                    <a:pt x="0" y="0"/>
                  </a:moveTo>
                  <a:lnTo>
                    <a:pt x="2266350" y="0"/>
                  </a:lnTo>
                  <a:lnTo>
                    <a:pt x="2266350" y="596264"/>
                  </a:lnTo>
                  <a:lnTo>
                    <a:pt x="0" y="596264"/>
                  </a:lnTo>
                  <a:close/>
                </a:path>
              </a:pathLst>
            </a:custGeom>
            <a:noFill/>
            <a:ln cap="sq" cmpd="sng" w="19050">
              <a:solidFill>
                <a:srgbClr val="495C8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3"/>
            <p:cNvSpPr txBox="1"/>
            <p:nvPr/>
          </p:nvSpPr>
          <p:spPr>
            <a:xfrm>
              <a:off x="0" y="-38100"/>
              <a:ext cx="2266350" cy="6343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5025" lIns="55025" spcFirstLastPara="1" rIns="55025" wrap="square" tIns="55025">
              <a:noAutofit/>
            </a:bodyPr>
            <a:lstStyle/>
            <a:p>
              <a:pPr indent="0" lvl="0" marL="0" marR="0" rtl="0" algn="ctr">
                <a:lnSpc>
                  <a:spcPct val="10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13"/>
          <p:cNvSpPr txBox="1"/>
          <p:nvPr/>
        </p:nvSpPr>
        <p:spPr>
          <a:xfrm>
            <a:off x="5213623" y="3040825"/>
            <a:ext cx="8564100" cy="26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1"/>
              <a:buFont typeface="Arial"/>
              <a:buNone/>
            </a:pPr>
            <a:r>
              <a:rPr b="0" i="0" lang="en-US" sz="7202" u="none" cap="none" strike="noStrike">
                <a:solidFill>
                  <a:srgbClr val="291B25"/>
                </a:solidFill>
                <a:latin typeface="Lobster Two"/>
                <a:ea typeface="Lobster Two"/>
                <a:cs typeface="Lobster Two"/>
                <a:sym typeface="Lobster Two"/>
              </a:rPr>
              <a:t>Caregiver Resilience in the NICU</a:t>
            </a:r>
            <a:endParaRPr b="0" i="0" sz="1400" u="none" cap="none" strike="noStrike">
              <a:solidFill>
                <a:srgbClr val="000000"/>
              </a:solidFill>
              <a:latin typeface="Lobster Two"/>
              <a:ea typeface="Lobster Two"/>
              <a:cs typeface="Lobster Two"/>
              <a:sym typeface="Lobster Two"/>
            </a:endParaRPr>
          </a:p>
        </p:txBody>
      </p:sp>
      <p:sp>
        <p:nvSpPr>
          <p:cNvPr id="93" name="Google Shape;93;p13"/>
          <p:cNvSpPr/>
          <p:nvPr/>
        </p:nvSpPr>
        <p:spPr>
          <a:xfrm rot="5704047">
            <a:off x="-1820049" y="6604718"/>
            <a:ext cx="4676318" cy="4688038"/>
          </a:xfrm>
          <a:custGeom>
            <a:rect b="b" l="l" r="r" t="t"/>
            <a:pathLst>
              <a:path extrusionOk="0" h="4688038" w="4676318">
                <a:moveTo>
                  <a:pt x="0" y="0"/>
                </a:moveTo>
                <a:lnTo>
                  <a:pt x="4676318" y="0"/>
                </a:lnTo>
                <a:lnTo>
                  <a:pt x="4676318" y="4688039"/>
                </a:lnTo>
                <a:lnTo>
                  <a:pt x="0" y="46880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5411765" y="7465969"/>
            <a:ext cx="8167800" cy="11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1"/>
              <a:buFont typeface="Arial"/>
              <a:buNone/>
            </a:pPr>
            <a:r>
              <a:rPr b="0" i="0" lang="en-US" sz="1922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Victoria King, PT, DPT</a:t>
            </a:r>
            <a:endParaRPr b="0" i="0" sz="1922" u="none" cap="none" strike="noStrike">
              <a:solidFill>
                <a:srgbClr val="291B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400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1"/>
              <a:buFont typeface="Arial"/>
              <a:buNone/>
            </a:pPr>
            <a:r>
              <a:rPr b="0" i="0" lang="en-US" sz="1922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VCU LEND Leadership Project ‘25-’26</a:t>
            </a:r>
            <a:endParaRPr b="0" i="0" sz="1922" u="none" cap="none" strike="noStrike">
              <a:solidFill>
                <a:srgbClr val="291B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2"/>
              <a:buFont typeface="Arial"/>
              <a:buNone/>
            </a:pPr>
            <a:r>
              <a:t/>
            </a:r>
            <a:endParaRPr b="0" i="0" sz="1922" u="none" cap="none" strike="noStrike">
              <a:solidFill>
                <a:srgbClr val="291B2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" name="Google Shape;95;p13"/>
          <p:cNvSpPr/>
          <p:nvPr/>
        </p:nvSpPr>
        <p:spPr>
          <a:xfrm rot="5704047">
            <a:off x="16105499" y="-2034457"/>
            <a:ext cx="4676318" cy="4688038"/>
          </a:xfrm>
          <a:custGeom>
            <a:rect b="b" l="l" r="r" t="t"/>
            <a:pathLst>
              <a:path extrusionOk="0" h="4688038" w="4676318">
                <a:moveTo>
                  <a:pt x="0" y="0"/>
                </a:moveTo>
                <a:lnTo>
                  <a:pt x="4676319" y="0"/>
                </a:lnTo>
                <a:lnTo>
                  <a:pt x="4676319" y="4688039"/>
                </a:lnTo>
                <a:lnTo>
                  <a:pt x="0" y="46880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322800" y="9321800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/>
          <p:nvPr/>
        </p:nvSpPr>
        <p:spPr>
          <a:xfrm rot="-5400000">
            <a:off x="4000500" y="-4000500"/>
            <a:ext cx="10287000" cy="18288000"/>
          </a:xfrm>
          <a:custGeom>
            <a:rect b="b" l="l" r="r" t="t"/>
            <a:pathLst>
              <a:path extrusionOk="0"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0430" r="-7043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3411700" y="2881300"/>
            <a:ext cx="10988678" cy="2699350"/>
          </a:xfrm>
          <a:custGeom>
            <a:rect b="b" l="l" r="r" t="t"/>
            <a:pathLst>
              <a:path extrusionOk="0" h="9640535" w="42264146">
                <a:moveTo>
                  <a:pt x="0" y="0"/>
                </a:moveTo>
                <a:lnTo>
                  <a:pt x="0" y="9640535"/>
                </a:lnTo>
                <a:lnTo>
                  <a:pt x="42264146" y="9640535"/>
                </a:lnTo>
                <a:lnTo>
                  <a:pt x="42264146" y="0"/>
                </a:lnTo>
                <a:lnTo>
                  <a:pt x="0" y="0"/>
                </a:lnTo>
                <a:close/>
                <a:moveTo>
                  <a:pt x="42203185" y="9579575"/>
                </a:moveTo>
                <a:lnTo>
                  <a:pt x="59690" y="9579575"/>
                </a:lnTo>
                <a:lnTo>
                  <a:pt x="59690" y="59690"/>
                </a:lnTo>
                <a:lnTo>
                  <a:pt x="42203185" y="59690"/>
                </a:lnTo>
                <a:lnTo>
                  <a:pt x="42203185" y="9579575"/>
                </a:lnTo>
                <a:close/>
              </a:path>
            </a:pathLst>
          </a:custGeom>
          <a:solidFill>
            <a:srgbClr val="495C8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" name="Google Shape;103;p14"/>
          <p:cNvGrpSpPr/>
          <p:nvPr/>
        </p:nvGrpSpPr>
        <p:grpSpPr>
          <a:xfrm>
            <a:off x="3408467" y="2794764"/>
            <a:ext cx="11002578" cy="786211"/>
            <a:chOff x="0" y="-19050"/>
            <a:chExt cx="2422153" cy="173080"/>
          </a:xfrm>
        </p:grpSpPr>
        <p:sp>
          <p:nvSpPr>
            <p:cNvPr id="104" name="Google Shape;104;p14"/>
            <p:cNvSpPr/>
            <p:nvPr/>
          </p:nvSpPr>
          <p:spPr>
            <a:xfrm>
              <a:off x="0" y="0"/>
              <a:ext cx="2422153" cy="154030"/>
            </a:xfrm>
            <a:custGeom>
              <a:rect b="b" l="l" r="r" t="t"/>
              <a:pathLst>
                <a:path extrusionOk="0" h="154030" w="2422153">
                  <a:moveTo>
                    <a:pt x="0" y="0"/>
                  </a:moveTo>
                  <a:lnTo>
                    <a:pt x="2422153" y="0"/>
                  </a:lnTo>
                  <a:lnTo>
                    <a:pt x="2422153" y="154030"/>
                  </a:lnTo>
                  <a:lnTo>
                    <a:pt x="0" y="154030"/>
                  </a:lnTo>
                  <a:close/>
                </a:path>
              </a:pathLst>
            </a:custGeom>
            <a:solidFill>
              <a:srgbClr val="C8B6E2">
                <a:alpha val="4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4"/>
            <p:cNvSpPr txBox="1"/>
            <p:nvPr/>
          </p:nvSpPr>
          <p:spPr>
            <a:xfrm>
              <a:off x="0" y="-19050"/>
              <a:ext cx="2422153" cy="1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625" lIns="45625" spcFirstLastPara="1" rIns="45625" wrap="square" tIns="45625">
              <a:noAutofit/>
            </a:bodyPr>
            <a:lstStyle/>
            <a:p>
              <a:pPr indent="0" lvl="0" marL="0" marR="0" rtl="0" algn="ctr">
                <a:lnSpc>
                  <a:spcPct val="69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6" name="Google Shape;106;p14"/>
          <p:cNvCxnSpPr/>
          <p:nvPr/>
        </p:nvCxnSpPr>
        <p:spPr>
          <a:xfrm>
            <a:off x="3412845" y="3602282"/>
            <a:ext cx="10998200" cy="0"/>
          </a:xfrm>
          <a:prstGeom prst="straightConnector1">
            <a:avLst/>
          </a:prstGeom>
          <a:noFill/>
          <a:ln cap="flat" cmpd="sng" w="19050">
            <a:solidFill>
              <a:srgbClr val="495C8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" name="Google Shape;107;p14"/>
          <p:cNvSpPr txBox="1"/>
          <p:nvPr/>
        </p:nvSpPr>
        <p:spPr>
          <a:xfrm>
            <a:off x="3750005" y="3784969"/>
            <a:ext cx="10310700" cy="15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09420" lvl="1" marL="418841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939"/>
              <a:buFont typeface="Arial"/>
              <a:buChar char="•"/>
            </a:pPr>
            <a:r>
              <a:rPr b="0" i="0" lang="en-US" sz="1939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Interest in NICU care and caregiver experiences </a:t>
            </a:r>
            <a:endParaRPr b="0" i="0" sz="1939" u="none" cap="none" strike="noStrike">
              <a:solidFill>
                <a:srgbClr val="291B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09420" lvl="1" marL="418841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939"/>
              <a:buFont typeface="Poppins"/>
              <a:buChar char="•"/>
            </a:pPr>
            <a:r>
              <a:rPr b="0" i="0" lang="en-US" sz="1939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Passion to support caregivers in the NICU environment</a:t>
            </a:r>
            <a:endParaRPr b="0" i="0" sz="1939" u="none" cap="none" strike="noStrike">
              <a:solidFill>
                <a:srgbClr val="291B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09420" lvl="1" marL="418841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939"/>
              <a:buFont typeface="Arial"/>
              <a:buChar char="•"/>
            </a:pPr>
            <a:r>
              <a:rPr b="0" i="0" lang="en-US" sz="1939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Strengthen the role of multidisciplinary team (particularly physical therapists) in family centered care in the NICU environment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6589099" y="3121075"/>
            <a:ext cx="51099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39"/>
              <a:buFont typeface="Arial"/>
              <a:buNone/>
            </a:pPr>
            <a:r>
              <a:rPr b="0" i="0" lang="en-US" sz="1939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What makes this topic special to me?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2589340" y="1418167"/>
            <a:ext cx="13109400" cy="11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67"/>
              <a:buFont typeface="Arial"/>
              <a:buNone/>
            </a:pPr>
            <a:r>
              <a:rPr b="0" i="0" lang="en-US" sz="7267" u="none" cap="none" strike="noStrike">
                <a:solidFill>
                  <a:srgbClr val="291B25"/>
                </a:solidFill>
                <a:latin typeface="Lobster Two"/>
                <a:ea typeface="Lobster Two"/>
                <a:cs typeface="Lobster Two"/>
                <a:sym typeface="Lobster Two"/>
              </a:rPr>
              <a:t>Why?</a:t>
            </a:r>
            <a:endParaRPr b="0" i="0" sz="1400" u="none" cap="none" strike="noStrike">
              <a:solidFill>
                <a:srgbClr val="000000"/>
              </a:solidFill>
              <a:latin typeface="Lobster Two"/>
              <a:ea typeface="Lobster Two"/>
              <a:cs typeface="Lobster Two"/>
              <a:sym typeface="Lobster Two"/>
            </a:endParaRPr>
          </a:p>
        </p:txBody>
      </p:sp>
      <p:pic>
        <p:nvPicPr>
          <p:cNvPr id="110" name="Google Shape;11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22800" y="9321800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/>
          <p:nvPr/>
        </p:nvSpPr>
        <p:spPr>
          <a:xfrm rot="-5400000">
            <a:off x="4000500" y="-4000500"/>
            <a:ext cx="10287000" cy="18288000"/>
          </a:xfrm>
          <a:custGeom>
            <a:rect b="b" l="l" r="r" t="t"/>
            <a:pathLst>
              <a:path extrusionOk="0"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0430" r="-7043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3442389" y="841772"/>
            <a:ext cx="11403300" cy="9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22"/>
              <a:buFont typeface="Arial"/>
              <a:buNone/>
            </a:pPr>
            <a:r>
              <a:rPr b="0" i="0" lang="en-US" sz="6322" u="none" cap="none" strike="noStrike">
                <a:solidFill>
                  <a:srgbClr val="291B25"/>
                </a:solidFill>
                <a:latin typeface="Lobster Two"/>
                <a:ea typeface="Lobster Two"/>
                <a:cs typeface="Lobster Two"/>
                <a:sym typeface="Lobster Two"/>
              </a:rPr>
              <a:t>What?</a:t>
            </a:r>
            <a:endParaRPr b="0" i="0" sz="1400" u="none" cap="none" strike="noStrike">
              <a:solidFill>
                <a:srgbClr val="000000"/>
              </a:solidFill>
              <a:latin typeface="Lobster Two"/>
              <a:ea typeface="Lobster Two"/>
              <a:cs typeface="Lobster Two"/>
              <a:sym typeface="Lobster Two"/>
            </a:endParaRPr>
          </a:p>
        </p:txBody>
      </p:sp>
      <p:pic>
        <p:nvPicPr>
          <p:cNvPr id="121" name="Google Shape;121;p15" title="Screenshot 2026-04-08 at 2.30.23 PM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6725" y="1040075"/>
            <a:ext cx="5259800" cy="6353724"/>
          </a:xfrm>
          <a:prstGeom prst="rect">
            <a:avLst/>
          </a:prstGeom>
          <a:noFill/>
          <a:ln cap="flat" cmpd="sng" w="19050">
            <a:solidFill>
              <a:srgbClr val="C8B6E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2" name="Google Shape;122;p15" title="Screenshot 2026-04-08 at 2.30.44 PM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01125" y="2212475"/>
            <a:ext cx="7633027" cy="4301526"/>
          </a:xfrm>
          <a:prstGeom prst="rect">
            <a:avLst/>
          </a:prstGeom>
          <a:noFill/>
          <a:ln cap="flat" cmpd="sng" w="19050">
            <a:solidFill>
              <a:srgbClr val="C8B6E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3" name="Google Shape;123;p15" title="Screenshot 2026-04-08 at 2.32.52 PM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36925" y="2998275"/>
            <a:ext cx="5345850" cy="6549750"/>
          </a:xfrm>
          <a:prstGeom prst="rect">
            <a:avLst/>
          </a:prstGeom>
          <a:noFill/>
          <a:ln cap="flat" cmpd="sng" w="19050">
            <a:solidFill>
              <a:srgbClr val="C8B6E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4" name="Google Shape;124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322800" y="9321800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/>
          <p:nvPr/>
        </p:nvSpPr>
        <p:spPr>
          <a:xfrm rot="-5400000">
            <a:off x="4000500" y="-4000500"/>
            <a:ext cx="10287000" cy="18288000"/>
          </a:xfrm>
          <a:custGeom>
            <a:rect b="b" l="l" r="r" t="t"/>
            <a:pathLst>
              <a:path extrusionOk="0"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0430" r="-7043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6"/>
          <p:cNvSpPr/>
          <p:nvPr/>
        </p:nvSpPr>
        <p:spPr>
          <a:xfrm>
            <a:off x="4359575" y="3163625"/>
            <a:ext cx="9615093" cy="1982061"/>
          </a:xfrm>
          <a:custGeom>
            <a:rect b="b" l="l" r="r" t="t"/>
            <a:pathLst>
              <a:path extrusionOk="0" h="11166539" w="42264146">
                <a:moveTo>
                  <a:pt x="0" y="0"/>
                </a:moveTo>
                <a:lnTo>
                  <a:pt x="0" y="11166539"/>
                </a:lnTo>
                <a:lnTo>
                  <a:pt x="42264146" y="11166539"/>
                </a:lnTo>
                <a:lnTo>
                  <a:pt x="42264146" y="0"/>
                </a:lnTo>
                <a:lnTo>
                  <a:pt x="0" y="0"/>
                </a:lnTo>
                <a:close/>
                <a:moveTo>
                  <a:pt x="42203185" y="11105579"/>
                </a:moveTo>
                <a:lnTo>
                  <a:pt x="59690" y="11105579"/>
                </a:lnTo>
                <a:lnTo>
                  <a:pt x="59690" y="59690"/>
                </a:lnTo>
                <a:lnTo>
                  <a:pt x="42203185" y="59690"/>
                </a:lnTo>
                <a:lnTo>
                  <a:pt x="42203185" y="11105579"/>
                </a:lnTo>
                <a:close/>
              </a:path>
            </a:pathLst>
          </a:custGeom>
          <a:solidFill>
            <a:srgbClr val="495C8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1" name="Google Shape;131;p16"/>
          <p:cNvGrpSpPr/>
          <p:nvPr/>
        </p:nvGrpSpPr>
        <p:grpSpPr>
          <a:xfrm>
            <a:off x="4356765" y="3088352"/>
            <a:ext cx="9570660" cy="683891"/>
            <a:chOff x="0" y="-19050"/>
            <a:chExt cx="2422153" cy="173080"/>
          </a:xfrm>
        </p:grpSpPr>
        <p:sp>
          <p:nvSpPr>
            <p:cNvPr id="132" name="Google Shape;132;p16"/>
            <p:cNvSpPr/>
            <p:nvPr/>
          </p:nvSpPr>
          <p:spPr>
            <a:xfrm>
              <a:off x="0" y="0"/>
              <a:ext cx="2422153" cy="154030"/>
            </a:xfrm>
            <a:custGeom>
              <a:rect b="b" l="l" r="r" t="t"/>
              <a:pathLst>
                <a:path extrusionOk="0" h="154030" w="2422153">
                  <a:moveTo>
                    <a:pt x="0" y="0"/>
                  </a:moveTo>
                  <a:lnTo>
                    <a:pt x="2422153" y="0"/>
                  </a:lnTo>
                  <a:lnTo>
                    <a:pt x="2422153" y="154030"/>
                  </a:lnTo>
                  <a:lnTo>
                    <a:pt x="0" y="154030"/>
                  </a:lnTo>
                  <a:close/>
                </a:path>
              </a:pathLst>
            </a:custGeom>
            <a:solidFill>
              <a:srgbClr val="C8B6E2">
                <a:alpha val="4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6"/>
            <p:cNvSpPr txBox="1"/>
            <p:nvPr/>
          </p:nvSpPr>
          <p:spPr>
            <a:xfrm>
              <a:off x="0" y="-19050"/>
              <a:ext cx="2422153" cy="1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9675" lIns="39675" spcFirstLastPara="1" rIns="39675" wrap="square" tIns="39675">
              <a:noAutofit/>
            </a:bodyPr>
            <a:lstStyle/>
            <a:p>
              <a:pPr indent="0" lvl="0" marL="0" marR="0" rtl="0" algn="ctr">
                <a:lnSpc>
                  <a:spcPct val="6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34" name="Google Shape;134;p16"/>
          <p:cNvCxnSpPr/>
          <p:nvPr/>
        </p:nvCxnSpPr>
        <p:spPr>
          <a:xfrm>
            <a:off x="4360574" y="3790776"/>
            <a:ext cx="9566852" cy="0"/>
          </a:xfrm>
          <a:prstGeom prst="straightConnector1">
            <a:avLst/>
          </a:prstGeom>
          <a:noFill/>
          <a:ln cap="flat" cmpd="sng" w="9525">
            <a:solidFill>
              <a:srgbClr val="495C8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5" name="Google Shape;135;p16"/>
          <p:cNvSpPr txBox="1"/>
          <p:nvPr/>
        </p:nvSpPr>
        <p:spPr>
          <a:xfrm>
            <a:off x="4653855" y="3942250"/>
            <a:ext cx="8968800" cy="9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82166" lvl="1" marL="364331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687"/>
              <a:buFont typeface="Poppins"/>
              <a:buChar char="•"/>
            </a:pPr>
            <a:r>
              <a:rPr b="0" i="0" lang="en-US" sz="1687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Improves knowledge of caregiver resilience &amp; family-centered care</a:t>
            </a:r>
            <a:endParaRPr b="0" i="0" sz="1687" u="none" cap="none" strike="noStrike">
              <a:solidFill>
                <a:srgbClr val="291B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82166" lvl="1" marL="364331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687"/>
              <a:buFont typeface="Poppins"/>
              <a:buChar char="•"/>
            </a:pPr>
            <a:r>
              <a:rPr b="0" i="0" lang="en-US" sz="1687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Supports evidence-based practice and multidisciplinary care</a:t>
            </a:r>
            <a:endParaRPr b="0" i="0" sz="1687" u="none" cap="none" strike="noStrike">
              <a:solidFill>
                <a:srgbClr val="291B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82166" lvl="1" marL="364331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687"/>
              <a:buFont typeface="Poppins"/>
              <a:buChar char="•"/>
            </a:pPr>
            <a:r>
              <a:rPr b="0" i="0" lang="en-US" sz="1687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Provides practical, easy to reference resources for care and education</a:t>
            </a:r>
            <a:endParaRPr b="0" i="0" sz="1687" u="none" cap="none" strike="noStrike">
              <a:solidFill>
                <a:srgbClr val="291B2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6" name="Google Shape;136;p16"/>
          <p:cNvSpPr txBox="1"/>
          <p:nvPr/>
        </p:nvSpPr>
        <p:spPr>
          <a:xfrm>
            <a:off x="7353518" y="3395280"/>
            <a:ext cx="35694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7"/>
              <a:buFont typeface="Arial"/>
              <a:buNone/>
            </a:pPr>
            <a:r>
              <a:rPr b="0" i="0" lang="en-US" sz="1687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Providers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6"/>
          <p:cNvSpPr txBox="1"/>
          <p:nvPr/>
        </p:nvSpPr>
        <p:spPr>
          <a:xfrm>
            <a:off x="3442389" y="1471893"/>
            <a:ext cx="11403300" cy="9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22"/>
              <a:buFont typeface="Arial"/>
              <a:buNone/>
            </a:pPr>
            <a:r>
              <a:rPr b="0" i="0" lang="en-US" sz="6322" u="none" cap="none" strike="noStrike">
                <a:solidFill>
                  <a:srgbClr val="291B25"/>
                </a:solidFill>
                <a:latin typeface="Lobster Two"/>
                <a:ea typeface="Lobster Two"/>
                <a:cs typeface="Lobster Two"/>
                <a:sym typeface="Lobster Two"/>
              </a:rPr>
              <a:t>Impact?</a:t>
            </a:r>
            <a:endParaRPr b="0" i="0" sz="1400" u="none" cap="none" strike="noStrike">
              <a:solidFill>
                <a:srgbClr val="000000"/>
              </a:solidFill>
              <a:latin typeface="Lobster Two"/>
              <a:ea typeface="Lobster Two"/>
              <a:cs typeface="Lobster Two"/>
              <a:sym typeface="Lobster Two"/>
            </a:endParaRPr>
          </a:p>
        </p:txBody>
      </p:sp>
      <p:sp>
        <p:nvSpPr>
          <p:cNvPr id="138" name="Google Shape;138;p16"/>
          <p:cNvSpPr/>
          <p:nvPr/>
        </p:nvSpPr>
        <p:spPr>
          <a:xfrm>
            <a:off x="4363400" y="5551849"/>
            <a:ext cx="9615093" cy="1928746"/>
          </a:xfrm>
          <a:custGeom>
            <a:rect b="b" l="l" r="r" t="t"/>
            <a:pathLst>
              <a:path extrusionOk="0" h="9891006" w="42264146">
                <a:moveTo>
                  <a:pt x="0" y="0"/>
                </a:moveTo>
                <a:lnTo>
                  <a:pt x="0" y="9891006"/>
                </a:lnTo>
                <a:lnTo>
                  <a:pt x="42264146" y="9891006"/>
                </a:lnTo>
                <a:lnTo>
                  <a:pt x="42264146" y="0"/>
                </a:lnTo>
                <a:lnTo>
                  <a:pt x="0" y="0"/>
                </a:lnTo>
                <a:close/>
                <a:moveTo>
                  <a:pt x="42203185" y="9830046"/>
                </a:moveTo>
                <a:lnTo>
                  <a:pt x="59690" y="9830046"/>
                </a:lnTo>
                <a:lnTo>
                  <a:pt x="59690" y="59690"/>
                </a:lnTo>
                <a:lnTo>
                  <a:pt x="42203185" y="59690"/>
                </a:lnTo>
                <a:lnTo>
                  <a:pt x="42203185" y="9830046"/>
                </a:lnTo>
                <a:close/>
              </a:path>
            </a:pathLst>
          </a:custGeom>
          <a:solidFill>
            <a:srgbClr val="495C8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" name="Google Shape;139;p16"/>
          <p:cNvGrpSpPr/>
          <p:nvPr/>
        </p:nvGrpSpPr>
        <p:grpSpPr>
          <a:xfrm>
            <a:off x="4360574" y="5476571"/>
            <a:ext cx="9570653" cy="683891"/>
            <a:chOff x="0" y="-19050"/>
            <a:chExt cx="2422153" cy="173080"/>
          </a:xfrm>
        </p:grpSpPr>
        <p:sp>
          <p:nvSpPr>
            <p:cNvPr id="140" name="Google Shape;140;p16"/>
            <p:cNvSpPr/>
            <p:nvPr/>
          </p:nvSpPr>
          <p:spPr>
            <a:xfrm>
              <a:off x="0" y="0"/>
              <a:ext cx="2422153" cy="154030"/>
            </a:xfrm>
            <a:custGeom>
              <a:rect b="b" l="l" r="r" t="t"/>
              <a:pathLst>
                <a:path extrusionOk="0" h="154030" w="2422153">
                  <a:moveTo>
                    <a:pt x="0" y="0"/>
                  </a:moveTo>
                  <a:lnTo>
                    <a:pt x="2422153" y="0"/>
                  </a:lnTo>
                  <a:lnTo>
                    <a:pt x="2422153" y="154030"/>
                  </a:lnTo>
                  <a:lnTo>
                    <a:pt x="0" y="154030"/>
                  </a:lnTo>
                  <a:close/>
                </a:path>
              </a:pathLst>
            </a:custGeom>
            <a:solidFill>
              <a:srgbClr val="C8B6E2">
                <a:alpha val="4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6"/>
            <p:cNvSpPr txBox="1"/>
            <p:nvPr/>
          </p:nvSpPr>
          <p:spPr>
            <a:xfrm>
              <a:off x="0" y="-19050"/>
              <a:ext cx="2422153" cy="1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9675" lIns="39675" spcFirstLastPara="1" rIns="39675" wrap="square" tIns="39675">
              <a:noAutofit/>
            </a:bodyPr>
            <a:lstStyle/>
            <a:p>
              <a:pPr indent="0" lvl="0" marL="0" marR="0" rtl="0" algn="ctr">
                <a:lnSpc>
                  <a:spcPct val="6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42" name="Google Shape;142;p16"/>
          <p:cNvCxnSpPr/>
          <p:nvPr/>
        </p:nvCxnSpPr>
        <p:spPr>
          <a:xfrm>
            <a:off x="4364383" y="6178995"/>
            <a:ext cx="9567000" cy="0"/>
          </a:xfrm>
          <a:prstGeom prst="straightConnector1">
            <a:avLst/>
          </a:prstGeom>
          <a:noFill/>
          <a:ln cap="flat" cmpd="sng" w="9525">
            <a:solidFill>
              <a:srgbClr val="495C8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3" name="Google Shape;143;p16"/>
          <p:cNvSpPr txBox="1"/>
          <p:nvPr/>
        </p:nvSpPr>
        <p:spPr>
          <a:xfrm>
            <a:off x="4657664" y="6330469"/>
            <a:ext cx="8968800" cy="9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82166" lvl="1" marL="364331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687"/>
              <a:buFont typeface="Arial"/>
              <a:buChar char="•"/>
            </a:pPr>
            <a:r>
              <a:rPr b="0" i="0" lang="en-US" sz="1687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Improves caregiver education, involvement, and confidence</a:t>
            </a:r>
            <a:endParaRPr b="0" i="0" sz="1687" u="none" cap="none" strike="noStrike">
              <a:solidFill>
                <a:srgbClr val="291B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82166" lvl="1" marL="364331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687"/>
              <a:buFont typeface="Poppins"/>
              <a:buChar char="•"/>
            </a:pPr>
            <a:r>
              <a:rPr b="0" i="0" lang="en-US" sz="1687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Supports caregiver coping and resilience</a:t>
            </a:r>
            <a:endParaRPr b="0" i="0" sz="1687" u="none" cap="none" strike="noStrike">
              <a:solidFill>
                <a:srgbClr val="291B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82166" lvl="1" marL="364331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291B25"/>
              </a:buClr>
              <a:buSzPts val="1687"/>
              <a:buFont typeface="Poppins"/>
              <a:buChar char="•"/>
            </a:pPr>
            <a:r>
              <a:rPr b="0" i="0" lang="en-US" sz="1687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Enhances infant-parent bonding</a:t>
            </a:r>
            <a:endParaRPr b="0" i="0" sz="1687" u="none" cap="none" strike="noStrike">
              <a:solidFill>
                <a:srgbClr val="291B2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7357327" y="5764589"/>
            <a:ext cx="35694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7"/>
              <a:buFont typeface="Arial"/>
              <a:buNone/>
            </a:pPr>
            <a:r>
              <a:rPr b="0" i="0" lang="en-US" sz="1687" u="none" cap="none" strike="noStrike">
                <a:solidFill>
                  <a:srgbClr val="291B25"/>
                </a:solidFill>
                <a:latin typeface="Poppins"/>
                <a:ea typeface="Poppins"/>
                <a:cs typeface="Poppins"/>
                <a:sym typeface="Poppins"/>
              </a:rPr>
              <a:t>Families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22800" y="9321800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