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Lobster Two"/>
      <p:regular r:id="rId17"/>
      <p:bold r:id="rId18"/>
      <p:italic r:id="rId19"/>
      <p:boldItalic r:id="rId20"/>
    </p:embeddedFont>
    <p:embeddedFont>
      <p:font typeface="Poppi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Two-boldItalic.fntdata"/><Relationship Id="rId11" Type="http://schemas.openxmlformats.org/officeDocument/2006/relationships/slide" Target="slides/slide6.xml"/><Relationship Id="rId22" Type="http://schemas.openxmlformats.org/officeDocument/2006/relationships/font" Target="fonts/Poppins-bold.fntdata"/><Relationship Id="rId10" Type="http://schemas.openxmlformats.org/officeDocument/2006/relationships/slide" Target="slides/slide5.xml"/><Relationship Id="rId21" Type="http://schemas.openxmlformats.org/officeDocument/2006/relationships/font" Target="fonts/Poppins-regular.fntdata"/><Relationship Id="rId13" Type="http://schemas.openxmlformats.org/officeDocument/2006/relationships/slide" Target="slides/slide8.xml"/><Relationship Id="rId24" Type="http://schemas.openxmlformats.org/officeDocument/2006/relationships/font" Target="fonts/Poppins-boldItalic.fntdata"/><Relationship Id="rId12" Type="http://schemas.openxmlformats.org/officeDocument/2006/relationships/slide" Target="slides/slide7.xml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bsterTw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Two-italic.fntdata"/><Relationship Id="rId6" Type="http://schemas.openxmlformats.org/officeDocument/2006/relationships/slide" Target="slides/slide1.xml"/><Relationship Id="rId18" Type="http://schemas.openxmlformats.org/officeDocument/2006/relationships/font" Target="fonts/LobsterTw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1" name="Google Shape;111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2" name="Google Shape;112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Which part of the PT role most directly impacts caregiver stress?</a:t>
            </a:r>
            <a:endParaRPr/>
          </a:p>
        </p:txBody>
      </p:sp>
      <p:sp>
        <p:nvSpPr>
          <p:cNvPr id="114" name="Google Shape;114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>
            <a:off x="5161597" y="7139369"/>
            <a:ext cx="8988227" cy="2515855"/>
            <a:chOff x="0" y="-38100"/>
            <a:chExt cx="2266350" cy="634364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2266350" cy="596264"/>
            </a:xfrm>
            <a:custGeom>
              <a:rect b="b" l="l" r="r" t="t"/>
              <a:pathLst>
                <a:path extrusionOk="0" h="596264" w="2266350">
                  <a:moveTo>
                    <a:pt x="0" y="0"/>
                  </a:moveTo>
                  <a:lnTo>
                    <a:pt x="2266350" y="0"/>
                  </a:lnTo>
                  <a:lnTo>
                    <a:pt x="2266350" y="596264"/>
                  </a:lnTo>
                  <a:lnTo>
                    <a:pt x="0" y="596264"/>
                  </a:lnTo>
                  <a:close/>
                </a:path>
              </a:pathLst>
            </a:custGeom>
            <a:noFill/>
            <a:ln cap="sq" cmpd="sng" w="19050">
              <a:solidFill>
                <a:srgbClr val="495C83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38100"/>
              <a:ext cx="2266350" cy="634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025" lIns="55025" spcFirstLastPara="1" rIns="55025" wrap="square" tIns="55025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3216895" y="733826"/>
            <a:ext cx="12991800" cy="5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1"/>
              <a:buFont typeface="Arial"/>
              <a:buNone/>
            </a:pPr>
            <a:r>
              <a:rPr b="0" i="0" lang="en-US" sz="720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A Scoping Review of Preventive and Treatment Interventions of Parental Psychological Distress in the NICU in the United States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93" name="Google Shape;93;p13"/>
          <p:cNvSpPr/>
          <p:nvPr/>
        </p:nvSpPr>
        <p:spPr>
          <a:xfrm rot="5704047">
            <a:off x="-1820049" y="6604718"/>
            <a:ext cx="4676318" cy="4688038"/>
          </a:xfrm>
          <a:custGeom>
            <a:rect b="b" l="l" r="r" t="t"/>
            <a:pathLst>
              <a:path extrusionOk="0" h="4688038" w="4676318">
                <a:moveTo>
                  <a:pt x="0" y="0"/>
                </a:moveTo>
                <a:lnTo>
                  <a:pt x="4676318" y="0"/>
                </a:lnTo>
                <a:lnTo>
                  <a:pt x="4676318" y="4688039"/>
                </a:lnTo>
                <a:lnTo>
                  <a:pt x="0" y="4688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5411765" y="7465969"/>
            <a:ext cx="8167930" cy="23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1"/>
              <a:buFont typeface="Arial"/>
              <a:buNone/>
            </a:pPr>
            <a:r>
              <a:rPr b="0" i="0" lang="en-US" sz="192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Barnett, K.A.I.; Sanders, A.; Kyser, R.; Babagoli, B.; Goyal, D.; Le, H.-N. A Scoping Review of Preventive and Treatment Interventions of Parental Psychological Distress in the NICU in the United States. Int. J. Environ. Res. Public Health 2025, 22, 1592. https://doi.org/ 10.3390/ijerph22101592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2"/>
              <a:buFont typeface="Arial"/>
              <a:buNone/>
            </a:pPr>
            <a:r>
              <a:t/>
            </a:r>
            <a:endParaRPr b="0" i="0" sz="1922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3"/>
          <p:cNvSpPr/>
          <p:nvPr/>
        </p:nvSpPr>
        <p:spPr>
          <a:xfrm rot="5704047">
            <a:off x="16105499" y="-2034457"/>
            <a:ext cx="4676318" cy="4688038"/>
          </a:xfrm>
          <a:custGeom>
            <a:rect b="b" l="l" r="r" t="t"/>
            <a:pathLst>
              <a:path extrusionOk="0" h="4688038" w="4676318">
                <a:moveTo>
                  <a:pt x="0" y="0"/>
                </a:moveTo>
                <a:lnTo>
                  <a:pt x="4676319" y="0"/>
                </a:lnTo>
                <a:lnTo>
                  <a:pt x="4676319" y="4688039"/>
                </a:lnTo>
                <a:lnTo>
                  <a:pt x="0" y="4688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247" name="Google Shape;247;p22"/>
          <p:cNvSpPr/>
          <p:nvPr/>
        </p:nvSpPr>
        <p:spPr>
          <a:xfrm>
            <a:off x="4137398" y="2120254"/>
            <a:ext cx="10016150" cy="1739487"/>
          </a:xfrm>
          <a:custGeom>
            <a:rect b="b" l="l" r="r" t="t"/>
            <a:pathLst>
              <a:path extrusionOk="0" h="7339940" w="42264146">
                <a:moveTo>
                  <a:pt x="0" y="0"/>
                </a:moveTo>
                <a:lnTo>
                  <a:pt x="0" y="7339940"/>
                </a:lnTo>
                <a:lnTo>
                  <a:pt x="42264146" y="7339940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7278981"/>
                </a:moveTo>
                <a:lnTo>
                  <a:pt x="59690" y="7278981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7278981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48" name="Google Shape;248;p22"/>
          <p:cNvGrpSpPr/>
          <p:nvPr/>
        </p:nvGrpSpPr>
        <p:grpSpPr>
          <a:xfrm>
            <a:off x="4134452" y="2041455"/>
            <a:ext cx="10019095" cy="715935"/>
            <a:chOff x="0" y="-19050"/>
            <a:chExt cx="2422153" cy="173080"/>
          </a:xfrm>
        </p:grpSpPr>
        <p:sp>
          <p:nvSpPr>
            <p:cNvPr id="249" name="Google Shape;249;p22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50" name="Google Shape;250;p22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550" lIns="41550" spcFirstLastPara="1" rIns="41550" wrap="square" tIns="41550">
              <a:noAutofit/>
            </a:bodyPr>
            <a:lstStyle/>
            <a:p>
              <a:pPr indent="0" lvl="0" marL="0" marR="0" rtl="0" algn="ctr">
                <a:lnSpc>
                  <a:spcPct val="63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1" name="Google Shape;251;p22"/>
          <p:cNvCxnSpPr/>
          <p:nvPr/>
        </p:nvCxnSpPr>
        <p:spPr>
          <a:xfrm>
            <a:off x="4138440" y="2776791"/>
            <a:ext cx="10015108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22"/>
          <p:cNvSpPr txBox="1"/>
          <p:nvPr/>
        </p:nvSpPr>
        <p:spPr>
          <a:xfrm>
            <a:off x="4445462" y="2947565"/>
            <a:ext cx="9389080" cy="619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1627" lvl="1" marL="38325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5"/>
              <a:buFont typeface="Arial"/>
              <a:buChar char="•"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Eight studies report statistically significant reductions of stress, anxiety, depression, and/or trauma symptoms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7271619" y="2342781"/>
            <a:ext cx="3736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8"/>
              <a:buFont typeface="Arial"/>
              <a:buNone/>
            </a:pPr>
            <a:r>
              <a:rPr b="0" i="0" lang="en-US" sz="177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Big Picture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3175239" y="648424"/>
            <a:ext cx="119376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8"/>
              <a:buFont typeface="Arial"/>
              <a:buNone/>
            </a:pPr>
            <a:r>
              <a:rPr b="0" i="0" lang="en-US" sz="6618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Results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4133400" y="4210301"/>
            <a:ext cx="10037735" cy="3588079"/>
          </a:xfrm>
          <a:custGeom>
            <a:rect b="b" l="l" r="r" t="t"/>
            <a:pathLst>
              <a:path extrusionOk="0" h="13539922" w="42264146">
                <a:moveTo>
                  <a:pt x="0" y="0"/>
                </a:moveTo>
                <a:lnTo>
                  <a:pt x="0" y="13539922"/>
                </a:lnTo>
                <a:lnTo>
                  <a:pt x="42264146" y="13539922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13478963"/>
                </a:moveTo>
                <a:lnTo>
                  <a:pt x="59690" y="13478963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13478963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56" name="Google Shape;256;p22"/>
          <p:cNvGrpSpPr/>
          <p:nvPr/>
        </p:nvGrpSpPr>
        <p:grpSpPr>
          <a:xfrm>
            <a:off x="4130455" y="4131495"/>
            <a:ext cx="10019095" cy="715935"/>
            <a:chOff x="0" y="-19050"/>
            <a:chExt cx="2422153" cy="173080"/>
          </a:xfrm>
        </p:grpSpPr>
        <p:sp>
          <p:nvSpPr>
            <p:cNvPr id="257" name="Google Shape;257;p22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58" name="Google Shape;258;p22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550" lIns="41550" spcFirstLastPara="1" rIns="41550" wrap="square" tIns="41550">
              <a:noAutofit/>
            </a:bodyPr>
            <a:lstStyle/>
            <a:p>
              <a:pPr indent="0" lvl="0" marL="0" marR="0" rtl="0" algn="ctr">
                <a:lnSpc>
                  <a:spcPct val="63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9" name="Google Shape;259;p22"/>
          <p:cNvCxnSpPr/>
          <p:nvPr/>
        </p:nvCxnSpPr>
        <p:spPr>
          <a:xfrm>
            <a:off x="4134442" y="4866832"/>
            <a:ext cx="10015108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22"/>
          <p:cNvSpPr txBox="1"/>
          <p:nvPr/>
        </p:nvSpPr>
        <p:spPr>
          <a:xfrm>
            <a:off x="4441464" y="5037606"/>
            <a:ext cx="9389080" cy="2161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1627" lvl="1" marL="38325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5"/>
              <a:buFont typeface="Arial"/>
              <a:buChar char="•"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Creating Opportunities for Parent Empowerment (COPE) →  less stress, depression, and anxiety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627" lvl="1" marL="38325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5"/>
              <a:buFont typeface="Arial"/>
              <a:buChar char="•"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Trauma Focused CBT → improvements in trauma, depression, and anxiety symptoms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627" lvl="1" marL="38325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5"/>
              <a:buFont typeface="Arial"/>
              <a:buChar char="•"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Art-based scrapbooking → decreased anxiety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627" lvl="1" marL="38325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5"/>
              <a:buFont typeface="Arial"/>
              <a:buChar char="•"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Listening sessions → reduced depressive and anxiety symptoms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627" lvl="1" marL="38325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5"/>
              <a:buFont typeface="Arial"/>
              <a:buChar char="•"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Mindfulness-based Neurodevelopmental Care → decreased stress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7267621" y="4411174"/>
            <a:ext cx="3736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8"/>
              <a:buFont typeface="Arial"/>
              <a:buNone/>
            </a:pPr>
            <a:r>
              <a:rPr b="0" i="0" lang="en-US" sz="177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Significant Findings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22"/>
          <p:cNvGrpSpPr/>
          <p:nvPr/>
        </p:nvGrpSpPr>
        <p:grpSpPr>
          <a:xfrm>
            <a:off x="4095329" y="8229327"/>
            <a:ext cx="10011010" cy="715928"/>
            <a:chOff x="0" y="-19050"/>
            <a:chExt cx="2420223" cy="173080"/>
          </a:xfrm>
        </p:grpSpPr>
        <p:sp>
          <p:nvSpPr>
            <p:cNvPr id="263" name="Google Shape;263;p22"/>
            <p:cNvSpPr/>
            <p:nvPr/>
          </p:nvSpPr>
          <p:spPr>
            <a:xfrm>
              <a:off x="0" y="0"/>
              <a:ext cx="2420223" cy="154030"/>
            </a:xfrm>
            <a:custGeom>
              <a:rect b="b" l="l" r="r" t="t"/>
              <a:pathLst>
                <a:path extrusionOk="0" h="154030" w="2420223">
                  <a:moveTo>
                    <a:pt x="0" y="0"/>
                  </a:moveTo>
                  <a:lnTo>
                    <a:pt x="2420223" y="0"/>
                  </a:lnTo>
                  <a:lnTo>
                    <a:pt x="242022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64" name="Google Shape;264;p22"/>
            <p:cNvSpPr txBox="1"/>
            <p:nvPr/>
          </p:nvSpPr>
          <p:spPr>
            <a:xfrm>
              <a:off x="0" y="-19050"/>
              <a:ext cx="242022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550" lIns="41550" spcFirstLastPara="1" rIns="41550" wrap="square" tIns="41550">
              <a:noAutofit/>
            </a:bodyPr>
            <a:lstStyle/>
            <a:p>
              <a:pPr indent="0" lvl="0" marL="0" marR="0" rtl="0" algn="ctr">
                <a:lnSpc>
                  <a:spcPct val="63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2"/>
          <p:cNvSpPr txBox="1"/>
          <p:nvPr/>
        </p:nvSpPr>
        <p:spPr>
          <a:xfrm>
            <a:off x="6503184" y="8490664"/>
            <a:ext cx="9389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5"/>
              <a:buFont typeface="Arial"/>
              <a:buNone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Is this enough evidence to change practice?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271" name="Google Shape;271;p23"/>
          <p:cNvSpPr/>
          <p:nvPr/>
        </p:nvSpPr>
        <p:spPr>
          <a:xfrm>
            <a:off x="4361483" y="2059920"/>
            <a:ext cx="9567847" cy="1808971"/>
          </a:xfrm>
          <a:custGeom>
            <a:rect b="b" l="l" r="r" t="t"/>
            <a:pathLst>
              <a:path extrusionOk="0" h="7990786" w="42264146">
                <a:moveTo>
                  <a:pt x="0" y="0"/>
                </a:moveTo>
                <a:lnTo>
                  <a:pt x="0" y="7990786"/>
                </a:lnTo>
                <a:lnTo>
                  <a:pt x="42264146" y="7990786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7929826"/>
                </a:moveTo>
                <a:lnTo>
                  <a:pt x="59690" y="7929826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7929826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72" name="Google Shape;272;p23"/>
          <p:cNvGrpSpPr/>
          <p:nvPr/>
        </p:nvGrpSpPr>
        <p:grpSpPr>
          <a:xfrm>
            <a:off x="4358670" y="1984648"/>
            <a:ext cx="9570660" cy="683891"/>
            <a:chOff x="0" y="-19050"/>
            <a:chExt cx="2422153" cy="173080"/>
          </a:xfrm>
        </p:grpSpPr>
        <p:sp>
          <p:nvSpPr>
            <p:cNvPr id="273" name="Google Shape;273;p23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74" name="Google Shape;274;p23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5" name="Google Shape;275;p23"/>
          <p:cNvCxnSpPr/>
          <p:nvPr/>
        </p:nvCxnSpPr>
        <p:spPr>
          <a:xfrm>
            <a:off x="4362479" y="2687072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23"/>
          <p:cNvSpPr txBox="1"/>
          <p:nvPr/>
        </p:nvSpPr>
        <p:spPr>
          <a:xfrm>
            <a:off x="4655759" y="2838546"/>
            <a:ext cx="8968844" cy="898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No adjustment for sociocultural differences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Only represents heterogeneous couples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Limited representation of non-birthing parent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3442389" y="638899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Application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4357665" y="4190360"/>
            <a:ext cx="9567847" cy="1621407"/>
          </a:xfrm>
          <a:custGeom>
            <a:rect b="b" l="l" r="r" t="t"/>
            <a:pathLst>
              <a:path extrusionOk="0" h="7162257" w="42264146">
                <a:moveTo>
                  <a:pt x="0" y="0"/>
                </a:moveTo>
                <a:lnTo>
                  <a:pt x="0" y="7162257"/>
                </a:lnTo>
                <a:lnTo>
                  <a:pt x="42264146" y="7162257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7101298"/>
                </a:moveTo>
                <a:lnTo>
                  <a:pt x="59690" y="7101298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7101298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79" name="Google Shape;279;p23"/>
          <p:cNvGrpSpPr/>
          <p:nvPr/>
        </p:nvGrpSpPr>
        <p:grpSpPr>
          <a:xfrm>
            <a:off x="4354851" y="4115088"/>
            <a:ext cx="9570660" cy="683891"/>
            <a:chOff x="0" y="-19050"/>
            <a:chExt cx="2422153" cy="173080"/>
          </a:xfrm>
        </p:grpSpPr>
        <p:sp>
          <p:nvSpPr>
            <p:cNvPr id="280" name="Google Shape;280;p23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81" name="Google Shape;281;p23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2" name="Google Shape;282;p23"/>
          <p:cNvCxnSpPr/>
          <p:nvPr/>
        </p:nvCxnSpPr>
        <p:spPr>
          <a:xfrm>
            <a:off x="4358660" y="4817512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" name="Google Shape;283;p23"/>
          <p:cNvSpPr txBox="1"/>
          <p:nvPr/>
        </p:nvSpPr>
        <p:spPr>
          <a:xfrm>
            <a:off x="4651940" y="4968986"/>
            <a:ext cx="8968844" cy="603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High engagement with: short, flexible interventions that can be completed bedside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7351604" y="4395146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4365300" y="6133224"/>
            <a:ext cx="9615093" cy="2574617"/>
          </a:xfrm>
          <a:custGeom>
            <a:rect b="b" l="l" r="r" t="t"/>
            <a:pathLst>
              <a:path extrusionOk="0" h="10727569" w="42264146">
                <a:moveTo>
                  <a:pt x="0" y="0"/>
                </a:moveTo>
                <a:lnTo>
                  <a:pt x="0" y="10727569"/>
                </a:lnTo>
                <a:lnTo>
                  <a:pt x="42264146" y="10727569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10666609"/>
                </a:moveTo>
                <a:lnTo>
                  <a:pt x="59690" y="10666609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10666609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86" name="Google Shape;286;p23"/>
          <p:cNvGrpSpPr/>
          <p:nvPr/>
        </p:nvGrpSpPr>
        <p:grpSpPr>
          <a:xfrm>
            <a:off x="4362479" y="6057963"/>
            <a:ext cx="9570660" cy="683891"/>
            <a:chOff x="0" y="-19050"/>
            <a:chExt cx="2422153" cy="173080"/>
          </a:xfrm>
        </p:grpSpPr>
        <p:sp>
          <p:nvSpPr>
            <p:cNvPr id="287" name="Google Shape;287;p23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88" name="Google Shape;288;p23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9" name="Google Shape;289;p23"/>
          <p:cNvCxnSpPr/>
          <p:nvPr/>
        </p:nvCxnSpPr>
        <p:spPr>
          <a:xfrm>
            <a:off x="4366287" y="6760388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23"/>
          <p:cNvSpPr txBox="1"/>
          <p:nvPr/>
        </p:nvSpPr>
        <p:spPr>
          <a:xfrm>
            <a:off x="4659568" y="6911861"/>
            <a:ext cx="8968844" cy="1487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High parental stress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Work obligations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Travel distance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Need to be present at the infant’s bedside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Managing other responsibilities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7359232" y="6338022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Barriers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7360648" y="2264706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Limitations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23"/>
          <p:cNvGrpSpPr/>
          <p:nvPr/>
        </p:nvGrpSpPr>
        <p:grpSpPr>
          <a:xfrm>
            <a:off x="4354851" y="8821357"/>
            <a:ext cx="9578288" cy="683891"/>
            <a:chOff x="0" y="-19050"/>
            <a:chExt cx="2424083" cy="173080"/>
          </a:xfrm>
        </p:grpSpPr>
        <p:sp>
          <p:nvSpPr>
            <p:cNvPr id="294" name="Google Shape;294;p23"/>
            <p:cNvSpPr/>
            <p:nvPr/>
          </p:nvSpPr>
          <p:spPr>
            <a:xfrm>
              <a:off x="0" y="0"/>
              <a:ext cx="2424083" cy="154030"/>
            </a:xfrm>
            <a:custGeom>
              <a:rect b="b" l="l" r="r" t="t"/>
              <a:pathLst>
                <a:path extrusionOk="0" h="154030" w="2424083">
                  <a:moveTo>
                    <a:pt x="0" y="0"/>
                  </a:moveTo>
                  <a:lnTo>
                    <a:pt x="2424083" y="0"/>
                  </a:lnTo>
                  <a:lnTo>
                    <a:pt x="242408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95" name="Google Shape;295;p23"/>
            <p:cNvSpPr txBox="1"/>
            <p:nvPr/>
          </p:nvSpPr>
          <p:spPr>
            <a:xfrm>
              <a:off x="0" y="-19050"/>
              <a:ext cx="242408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3"/>
          <p:cNvSpPr txBox="1"/>
          <p:nvPr/>
        </p:nvSpPr>
        <p:spPr>
          <a:xfrm>
            <a:off x="5998536" y="9065156"/>
            <a:ext cx="627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Which barrier is hardest to overcome in real life?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3411701" y="2881298"/>
            <a:ext cx="10999345" cy="2508972"/>
          </a:xfrm>
          <a:custGeom>
            <a:rect b="b" l="l" r="r" t="t"/>
            <a:pathLst>
              <a:path extrusionOk="0" h="9640535" w="42264146">
                <a:moveTo>
                  <a:pt x="0" y="0"/>
                </a:moveTo>
                <a:lnTo>
                  <a:pt x="0" y="9640535"/>
                </a:lnTo>
                <a:lnTo>
                  <a:pt x="42264146" y="9640535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579575"/>
                </a:moveTo>
                <a:lnTo>
                  <a:pt x="59690" y="9579575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579575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02" name="Google Shape;102;p14"/>
          <p:cNvGrpSpPr/>
          <p:nvPr/>
        </p:nvGrpSpPr>
        <p:grpSpPr>
          <a:xfrm>
            <a:off x="3408467" y="2794764"/>
            <a:ext cx="11002578" cy="786211"/>
            <a:chOff x="0" y="-19050"/>
            <a:chExt cx="2422153" cy="173080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04" name="Google Shape;104;p14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25" lIns="45625" spcFirstLastPara="1" rIns="45625" wrap="square" tIns="45625">
              <a:noAutofit/>
            </a:bodyPr>
            <a:lstStyle/>
            <a:p>
              <a:pPr indent="0" lvl="0" marL="0" marR="0" rtl="0" algn="ctr">
                <a:lnSpc>
                  <a:spcPct val="69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5" name="Google Shape;105;p14"/>
          <p:cNvCxnSpPr/>
          <p:nvPr/>
        </p:nvCxnSpPr>
        <p:spPr>
          <a:xfrm>
            <a:off x="3412845" y="3602282"/>
            <a:ext cx="10998200" cy="0"/>
          </a:xfrm>
          <a:prstGeom prst="straightConnector1">
            <a:avLst/>
          </a:prstGeom>
          <a:noFill/>
          <a:ln cap="flat" cmpd="sng" w="19050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4"/>
          <p:cNvSpPr txBox="1"/>
          <p:nvPr/>
        </p:nvSpPr>
        <p:spPr>
          <a:xfrm>
            <a:off x="3750005" y="3784969"/>
            <a:ext cx="10310720" cy="1362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9420" lvl="1" marL="418841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939"/>
              <a:buFont typeface="Arial"/>
              <a:buChar char="•"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Which residency are you affiliated with?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420" lvl="1" marL="418841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939"/>
              <a:buFont typeface="Arial"/>
              <a:buChar char="•"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What is your NICU knowledge/exposure?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420" lvl="1" marL="418841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939"/>
              <a:buFont typeface="Arial"/>
              <a:buChar char="•"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Have you had any experience with caregiver distress (in or out of the NICU environment)?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853580" y="3072928"/>
            <a:ext cx="4103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9"/>
              <a:buFont typeface="Arial"/>
              <a:buNone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Get to Know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589340" y="1418167"/>
            <a:ext cx="131094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67"/>
              <a:buFont typeface="Arial"/>
              <a:buNone/>
            </a:pPr>
            <a:r>
              <a:rPr b="0" i="0" lang="en-US" sz="7267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Intro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>
            <a:off x="4361475" y="2443275"/>
            <a:ext cx="9615093" cy="7341203"/>
          </a:xfrm>
          <a:custGeom>
            <a:rect b="b" l="l" r="r" t="t"/>
            <a:pathLst>
              <a:path extrusionOk="0" h="31575068" w="42264146">
                <a:moveTo>
                  <a:pt x="0" y="0"/>
                </a:moveTo>
                <a:lnTo>
                  <a:pt x="0" y="31575068"/>
                </a:lnTo>
                <a:lnTo>
                  <a:pt x="42264146" y="31575068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31514111"/>
                </a:moveTo>
                <a:lnTo>
                  <a:pt x="59690" y="31514111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31514111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19" name="Google Shape;119;p15"/>
          <p:cNvGrpSpPr/>
          <p:nvPr/>
        </p:nvGrpSpPr>
        <p:grpSpPr>
          <a:xfrm>
            <a:off x="4358670" y="2367994"/>
            <a:ext cx="9570660" cy="683891"/>
            <a:chOff x="0" y="-19050"/>
            <a:chExt cx="2422153" cy="173080"/>
          </a:xfrm>
        </p:grpSpPr>
        <p:sp>
          <p:nvSpPr>
            <p:cNvPr id="120" name="Google Shape;120;p15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21" name="Google Shape;121;p15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2" name="Google Shape;122;p15"/>
          <p:cNvCxnSpPr/>
          <p:nvPr/>
        </p:nvCxnSpPr>
        <p:spPr>
          <a:xfrm>
            <a:off x="4362479" y="3070419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5"/>
          <p:cNvSpPr txBox="1"/>
          <p:nvPr/>
        </p:nvSpPr>
        <p:spPr>
          <a:xfrm>
            <a:off x="4655759" y="3221892"/>
            <a:ext cx="8968844" cy="5907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Screen neonates to determine needs for physical therapy referral.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Examine neonates and interpret findings.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Develop and implement a plan to prevent neurobehavioral disorganization and complications of prematurity in multiple systems.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Design, implement, and evaluate the efficacy of intervention plans in collaboration with the family and medical team.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Develop and implement discharge plans in collaboration with the family, medical team, and community resources.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Consult with providers of specialized equipment or services in preparation for community-based care.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Consult and collaborate with health care professionals, families, policy makers, and community organizations to advocate for services to support the development of neonates.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Incorporate evidence-based literature into neonatal practice.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Communicate, demonstrate, and evaluate neonatal physical therapy care procedures with NICU professionals and other caregivers.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Develop a physical therapy risk management plan.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Evaluate the effectiveness of a neonatal physical therapy program.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7355473" y="2640252"/>
            <a:ext cx="3569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APTA Neonatal Fact 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3442389" y="841772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PT Role in the NICU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4359579" y="3163624"/>
            <a:ext cx="9567847" cy="2527905"/>
          </a:xfrm>
          <a:custGeom>
            <a:rect b="b" l="l" r="r" t="t"/>
            <a:pathLst>
              <a:path extrusionOk="0" h="11166539" w="42264146">
                <a:moveTo>
                  <a:pt x="0" y="0"/>
                </a:moveTo>
                <a:lnTo>
                  <a:pt x="0" y="11166539"/>
                </a:lnTo>
                <a:lnTo>
                  <a:pt x="42264146" y="11166539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11105579"/>
                </a:moveTo>
                <a:lnTo>
                  <a:pt x="59690" y="11105579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11105579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32" name="Google Shape;132;p16"/>
          <p:cNvGrpSpPr/>
          <p:nvPr/>
        </p:nvGrpSpPr>
        <p:grpSpPr>
          <a:xfrm>
            <a:off x="4356765" y="3088352"/>
            <a:ext cx="9570660" cy="683891"/>
            <a:chOff x="0" y="-19050"/>
            <a:chExt cx="2422153" cy="173080"/>
          </a:xfrm>
        </p:grpSpPr>
        <p:sp>
          <p:nvSpPr>
            <p:cNvPr id="133" name="Google Shape;133;p16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34" name="Google Shape;134;p16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5" name="Google Shape;135;p16"/>
          <p:cNvCxnSpPr/>
          <p:nvPr/>
        </p:nvCxnSpPr>
        <p:spPr>
          <a:xfrm>
            <a:off x="4360574" y="3790776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6"/>
          <p:cNvSpPr txBox="1"/>
          <p:nvPr/>
        </p:nvSpPr>
        <p:spPr>
          <a:xfrm>
            <a:off x="4653855" y="3942250"/>
            <a:ext cx="8968844" cy="148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Children’s Hospital of Philadelphia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Nationwide Children’s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Rocky Mountain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UNC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Duke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7353518" y="3395280"/>
            <a:ext cx="3569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3442389" y="1471893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NICU PT Fellowships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4363388" y="5919236"/>
            <a:ext cx="9567847" cy="2239147"/>
          </a:xfrm>
          <a:custGeom>
            <a:rect b="b" l="l" r="r" t="t"/>
            <a:pathLst>
              <a:path extrusionOk="0" h="9891006" w="42264146">
                <a:moveTo>
                  <a:pt x="0" y="0"/>
                </a:moveTo>
                <a:lnTo>
                  <a:pt x="0" y="9891006"/>
                </a:lnTo>
                <a:lnTo>
                  <a:pt x="42264146" y="9891006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830046"/>
                </a:moveTo>
                <a:lnTo>
                  <a:pt x="59690" y="9830046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830046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40" name="Google Shape;140;p16"/>
          <p:cNvGrpSpPr/>
          <p:nvPr/>
        </p:nvGrpSpPr>
        <p:grpSpPr>
          <a:xfrm>
            <a:off x="4360574" y="5843964"/>
            <a:ext cx="9570660" cy="683891"/>
            <a:chOff x="0" y="-19050"/>
            <a:chExt cx="2422153" cy="173080"/>
          </a:xfrm>
        </p:grpSpPr>
        <p:sp>
          <p:nvSpPr>
            <p:cNvPr id="141" name="Google Shape;141;p16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42" name="Google Shape;142;p16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16"/>
          <p:cNvCxnSpPr/>
          <p:nvPr/>
        </p:nvCxnSpPr>
        <p:spPr>
          <a:xfrm>
            <a:off x="4364383" y="6546388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16"/>
          <p:cNvSpPr txBox="1"/>
          <p:nvPr/>
        </p:nvSpPr>
        <p:spPr>
          <a:xfrm>
            <a:off x="4657664" y="6697862"/>
            <a:ext cx="8968844" cy="1193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Develop advanced clinical reasoning in neonatal care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Improve evaluation and treatment of high-risk infants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Integrate family-centered and trauma-informed care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Collaborate effectively within an interdisciplinary NICU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7357327" y="6131982"/>
            <a:ext cx="3569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151" name="Google Shape;151;p17"/>
          <p:cNvSpPr/>
          <p:nvPr/>
        </p:nvSpPr>
        <p:spPr>
          <a:xfrm>
            <a:off x="4361483" y="2500173"/>
            <a:ext cx="9567847" cy="2145553"/>
          </a:xfrm>
          <a:custGeom>
            <a:rect b="b" l="l" r="r" t="t"/>
            <a:pathLst>
              <a:path extrusionOk="0" h="9477572" w="42264146">
                <a:moveTo>
                  <a:pt x="0" y="0"/>
                </a:moveTo>
                <a:lnTo>
                  <a:pt x="0" y="9477572"/>
                </a:lnTo>
                <a:lnTo>
                  <a:pt x="42264146" y="9477572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416612"/>
                </a:moveTo>
                <a:lnTo>
                  <a:pt x="59690" y="9416612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416612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52" name="Google Shape;152;p17"/>
          <p:cNvGrpSpPr/>
          <p:nvPr/>
        </p:nvGrpSpPr>
        <p:grpSpPr>
          <a:xfrm>
            <a:off x="4358670" y="2424901"/>
            <a:ext cx="9570660" cy="683891"/>
            <a:chOff x="0" y="-19050"/>
            <a:chExt cx="2422153" cy="173080"/>
          </a:xfrm>
        </p:grpSpPr>
        <p:sp>
          <p:nvSpPr>
            <p:cNvPr id="153" name="Google Shape;153;p17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54" name="Google Shape;154;p17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5" name="Google Shape;155;p17"/>
          <p:cNvCxnSpPr/>
          <p:nvPr/>
        </p:nvCxnSpPr>
        <p:spPr>
          <a:xfrm>
            <a:off x="4362479" y="3127325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17"/>
          <p:cNvSpPr txBox="1"/>
          <p:nvPr/>
        </p:nvSpPr>
        <p:spPr>
          <a:xfrm>
            <a:off x="4655759" y="3278799"/>
            <a:ext cx="8968844" cy="1192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What is the difference between a scoping review and a systematic review?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Why might authors choose a scoping review over a systematic review?”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7355423" y="2694008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Scoping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3442389" y="1079152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Overview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4357670" y="4980589"/>
            <a:ext cx="9567847" cy="1661631"/>
          </a:xfrm>
          <a:custGeom>
            <a:rect b="b" l="l" r="r" t="t"/>
            <a:pathLst>
              <a:path extrusionOk="0" h="7339940" w="42264146">
                <a:moveTo>
                  <a:pt x="0" y="0"/>
                </a:moveTo>
                <a:lnTo>
                  <a:pt x="0" y="7339940"/>
                </a:lnTo>
                <a:lnTo>
                  <a:pt x="42264146" y="7339940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7278981"/>
                </a:moveTo>
                <a:lnTo>
                  <a:pt x="59690" y="7278981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7278981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60" name="Google Shape;160;p17"/>
          <p:cNvGrpSpPr/>
          <p:nvPr/>
        </p:nvGrpSpPr>
        <p:grpSpPr>
          <a:xfrm>
            <a:off x="4354856" y="4905317"/>
            <a:ext cx="9570660" cy="683891"/>
            <a:chOff x="0" y="-19050"/>
            <a:chExt cx="2422153" cy="173080"/>
          </a:xfrm>
        </p:grpSpPr>
        <p:sp>
          <p:nvSpPr>
            <p:cNvPr id="161" name="Google Shape;161;p17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62" name="Google Shape;162;p17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17"/>
          <p:cNvCxnSpPr/>
          <p:nvPr/>
        </p:nvCxnSpPr>
        <p:spPr>
          <a:xfrm>
            <a:off x="4358665" y="5607741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7"/>
          <p:cNvSpPr txBox="1"/>
          <p:nvPr/>
        </p:nvSpPr>
        <p:spPr>
          <a:xfrm>
            <a:off x="4651945" y="5759215"/>
            <a:ext cx="8968844" cy="898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Parents of preterm infants in the US who received interventions for psychological distress before, during, or after NICU discharge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5"/>
              <a:buFont typeface="Arial"/>
              <a:buNone/>
            </a:pPr>
            <a:r>
              <a:t/>
            </a:r>
            <a:endParaRPr b="0" i="0" sz="1695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7351609" y="5193334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Participants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7"/>
          <p:cNvGrpSpPr/>
          <p:nvPr/>
        </p:nvGrpSpPr>
        <p:grpSpPr>
          <a:xfrm>
            <a:off x="7998902" y="7952610"/>
            <a:ext cx="5214023" cy="799044"/>
            <a:chOff x="0" y="-19050"/>
            <a:chExt cx="1319571" cy="202223"/>
          </a:xfrm>
        </p:grpSpPr>
        <p:sp>
          <p:nvSpPr>
            <p:cNvPr id="167" name="Google Shape;167;p17"/>
            <p:cNvSpPr/>
            <p:nvPr/>
          </p:nvSpPr>
          <p:spPr>
            <a:xfrm>
              <a:off x="0" y="0"/>
              <a:ext cx="1319571" cy="183173"/>
            </a:xfrm>
            <a:custGeom>
              <a:rect b="b" l="l" r="r" t="t"/>
              <a:pathLst>
                <a:path extrusionOk="0" h="183173" w="1319571">
                  <a:moveTo>
                    <a:pt x="0" y="0"/>
                  </a:moveTo>
                  <a:lnTo>
                    <a:pt x="1319571" y="0"/>
                  </a:lnTo>
                  <a:lnTo>
                    <a:pt x="1319571" y="183173"/>
                  </a:lnTo>
                  <a:lnTo>
                    <a:pt x="0" y="183173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68" name="Google Shape;168;p17"/>
            <p:cNvSpPr txBox="1"/>
            <p:nvPr/>
          </p:nvSpPr>
          <p:spPr>
            <a:xfrm>
              <a:off x="0" y="-19050"/>
              <a:ext cx="1319571" cy="202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7"/>
          <p:cNvSpPr/>
          <p:nvPr/>
        </p:nvSpPr>
        <p:spPr>
          <a:xfrm>
            <a:off x="4365297" y="6992196"/>
            <a:ext cx="9567847" cy="2266104"/>
          </a:xfrm>
          <a:custGeom>
            <a:rect b="b" l="l" r="r" t="t"/>
            <a:pathLst>
              <a:path extrusionOk="0" h="10010082" w="42264146">
                <a:moveTo>
                  <a:pt x="0" y="0"/>
                </a:moveTo>
                <a:lnTo>
                  <a:pt x="0" y="10010082"/>
                </a:lnTo>
                <a:lnTo>
                  <a:pt x="42264146" y="10010082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949122"/>
                </a:moveTo>
                <a:lnTo>
                  <a:pt x="59690" y="9949122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949122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70" name="Google Shape;170;p17"/>
          <p:cNvGrpSpPr/>
          <p:nvPr/>
        </p:nvGrpSpPr>
        <p:grpSpPr>
          <a:xfrm>
            <a:off x="4362484" y="6916924"/>
            <a:ext cx="9570660" cy="683891"/>
            <a:chOff x="0" y="-19050"/>
            <a:chExt cx="2422153" cy="173080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72" name="Google Shape;172;p17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3" name="Google Shape;173;p17"/>
          <p:cNvCxnSpPr/>
          <p:nvPr/>
        </p:nvCxnSpPr>
        <p:spPr>
          <a:xfrm>
            <a:off x="4366293" y="7619348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7"/>
          <p:cNvSpPr txBox="1"/>
          <p:nvPr/>
        </p:nvSpPr>
        <p:spPr>
          <a:xfrm>
            <a:off x="4659573" y="7770822"/>
            <a:ext cx="8968844" cy="1487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Depression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Anxiety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Stress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PTSD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5"/>
              <a:buFont typeface="Arial"/>
              <a:buNone/>
            </a:pPr>
            <a:r>
              <a:t/>
            </a:r>
            <a:endParaRPr b="0" i="0" sz="1695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7359237" y="7204942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Outcomes of Interest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8133248" y="8065502"/>
            <a:ext cx="5591010" cy="898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5"/>
              <a:buFont typeface="Arial"/>
              <a:buNone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Which of these outcomes do you think impacts infant development the most?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5"/>
              <a:buFont typeface="Arial"/>
              <a:buNone/>
            </a:pPr>
            <a:r>
              <a:t/>
            </a:r>
            <a:endParaRPr b="0" i="0" sz="1695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descr="A table comparing Systematic Review and Scoping Review, outlining differences in research questions, inclusion/exclusion criteria, quality assessment, data extraction, and synthesis methods." id="182" name="Google Shape;182;p18"/>
          <p:cNvSpPr/>
          <p:nvPr/>
        </p:nvSpPr>
        <p:spPr>
          <a:xfrm>
            <a:off x="4240321" y="2680367"/>
            <a:ext cx="9807357" cy="6411560"/>
          </a:xfrm>
          <a:custGeom>
            <a:rect b="b" l="l" r="r" t="t"/>
            <a:pathLst>
              <a:path extrusionOk="0" h="6411560" w="9807357">
                <a:moveTo>
                  <a:pt x="0" y="0"/>
                </a:moveTo>
                <a:lnTo>
                  <a:pt x="9807358" y="0"/>
                </a:lnTo>
                <a:lnTo>
                  <a:pt x="9807358" y="6411560"/>
                </a:lnTo>
                <a:lnTo>
                  <a:pt x="0" y="6411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C8B6E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3" name="Google Shape;183;p18"/>
          <p:cNvSpPr txBox="1"/>
          <p:nvPr/>
        </p:nvSpPr>
        <p:spPr>
          <a:xfrm>
            <a:off x="2546772" y="714892"/>
            <a:ext cx="131946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5"/>
              <a:buFont typeface="Arial"/>
              <a:buNone/>
            </a:pPr>
            <a:r>
              <a:rPr b="0" i="0" lang="en-US" sz="7315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Systematic vs. Scoping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 rot="-5400000">
            <a:off x="3834625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189" name="Google Shape;189;p19"/>
          <p:cNvSpPr/>
          <p:nvPr/>
        </p:nvSpPr>
        <p:spPr>
          <a:xfrm>
            <a:off x="4145516" y="2118068"/>
            <a:ext cx="9999909" cy="1736667"/>
          </a:xfrm>
          <a:custGeom>
            <a:rect b="b" l="l" r="r" t="t"/>
            <a:pathLst>
              <a:path extrusionOk="0" h="7339940" w="42264146">
                <a:moveTo>
                  <a:pt x="0" y="0"/>
                </a:moveTo>
                <a:lnTo>
                  <a:pt x="0" y="7339940"/>
                </a:lnTo>
                <a:lnTo>
                  <a:pt x="42264146" y="7339940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7278981"/>
                </a:moveTo>
                <a:lnTo>
                  <a:pt x="59690" y="7278981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7278981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90" name="Google Shape;190;p19"/>
          <p:cNvGrpSpPr/>
          <p:nvPr/>
        </p:nvGrpSpPr>
        <p:grpSpPr>
          <a:xfrm>
            <a:off x="4142575" y="2039397"/>
            <a:ext cx="10002850" cy="714773"/>
            <a:chOff x="0" y="-19050"/>
            <a:chExt cx="2422153" cy="173080"/>
          </a:xfrm>
        </p:grpSpPr>
        <p:sp>
          <p:nvSpPr>
            <p:cNvPr id="191" name="Google Shape;191;p19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192" name="Google Shape;192;p19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475" lIns="41475" spcFirstLastPara="1" rIns="41475" wrap="square" tIns="41475">
              <a:noAutofit/>
            </a:bodyPr>
            <a:lstStyle/>
            <a:p>
              <a:pPr indent="0" lvl="0" marL="0" marR="0" rtl="0" algn="ctr">
                <a:lnSpc>
                  <a:spcPct val="63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3" name="Google Shape;193;p19"/>
          <p:cNvCxnSpPr/>
          <p:nvPr/>
        </p:nvCxnSpPr>
        <p:spPr>
          <a:xfrm>
            <a:off x="4146556" y="2773541"/>
            <a:ext cx="9998869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19"/>
          <p:cNvSpPr txBox="1"/>
          <p:nvPr/>
        </p:nvSpPr>
        <p:spPr>
          <a:xfrm>
            <a:off x="4453080" y="2943961"/>
            <a:ext cx="9373856" cy="618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Databases: PubMed, Scopus, MEDLINE (via PubMed), and PsycINFO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Timeframe: 2000 - April 1,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7274655" y="2297002"/>
            <a:ext cx="3730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5"/>
              <a:buFont typeface="Arial"/>
              <a:buNone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Search Strategy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3184917" y="638899"/>
            <a:ext cx="119181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7"/>
              <a:buFont typeface="Arial"/>
              <a:buNone/>
            </a:pPr>
            <a:r>
              <a:rPr b="0" i="0" lang="en-US" sz="6607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Methods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141524" y="4204720"/>
            <a:ext cx="9999909" cy="2788642"/>
          </a:xfrm>
          <a:custGeom>
            <a:rect b="b" l="l" r="r" t="t"/>
            <a:pathLst>
              <a:path extrusionOk="0" h="11786065" w="42264146">
                <a:moveTo>
                  <a:pt x="0" y="0"/>
                </a:moveTo>
                <a:lnTo>
                  <a:pt x="0" y="11786065"/>
                </a:lnTo>
                <a:lnTo>
                  <a:pt x="42264146" y="11786065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11725105"/>
                </a:moveTo>
                <a:lnTo>
                  <a:pt x="59690" y="11725105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11725105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198" name="Google Shape;198;p19"/>
          <p:cNvGrpSpPr/>
          <p:nvPr/>
        </p:nvGrpSpPr>
        <p:grpSpPr>
          <a:xfrm>
            <a:off x="4138584" y="4126049"/>
            <a:ext cx="10002850" cy="714773"/>
            <a:chOff x="0" y="-19050"/>
            <a:chExt cx="2422153" cy="173080"/>
          </a:xfrm>
        </p:grpSpPr>
        <p:sp>
          <p:nvSpPr>
            <p:cNvPr id="199" name="Google Shape;199;p19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00" name="Google Shape;200;p19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475" lIns="41475" spcFirstLastPara="1" rIns="41475" wrap="square" tIns="41475">
              <a:noAutofit/>
            </a:bodyPr>
            <a:lstStyle/>
            <a:p>
              <a:pPr indent="0" lvl="0" marL="0" marR="0" rtl="0" algn="ctr">
                <a:lnSpc>
                  <a:spcPct val="63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1" name="Google Shape;201;p19"/>
          <p:cNvCxnSpPr/>
          <p:nvPr/>
        </p:nvCxnSpPr>
        <p:spPr>
          <a:xfrm>
            <a:off x="4142564" y="4860193"/>
            <a:ext cx="9998869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9"/>
          <p:cNvSpPr txBox="1"/>
          <p:nvPr/>
        </p:nvSpPr>
        <p:spPr>
          <a:xfrm>
            <a:off x="4449089" y="5030612"/>
            <a:ext cx="9373856" cy="1850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Preterm/very preterm infants or low/very low birthweight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Randomized control trials (RCT), wait-list control, treatment as usual, standard care, attention control, or other interventions as comparison groups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Interventions targeting parental depression, anxiety, PTSD, or stress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7270663" y="4405301"/>
            <a:ext cx="3730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5"/>
              <a:buFont typeface="Arial"/>
              <a:buNone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Inclusion Criteria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4183092" y="7409509"/>
            <a:ext cx="10037735" cy="2547798"/>
          </a:xfrm>
          <a:custGeom>
            <a:rect b="b" l="l" r="r" t="t"/>
            <a:pathLst>
              <a:path extrusionOk="0" h="10727569" w="42264146">
                <a:moveTo>
                  <a:pt x="0" y="0"/>
                </a:moveTo>
                <a:lnTo>
                  <a:pt x="0" y="10727569"/>
                </a:lnTo>
                <a:lnTo>
                  <a:pt x="42264146" y="10727569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10666609"/>
                </a:moveTo>
                <a:lnTo>
                  <a:pt x="59690" y="10666609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10666609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05" name="Google Shape;205;p19"/>
          <p:cNvGrpSpPr/>
          <p:nvPr/>
        </p:nvGrpSpPr>
        <p:grpSpPr>
          <a:xfrm>
            <a:off x="4201799" y="7352485"/>
            <a:ext cx="10002765" cy="714768"/>
            <a:chOff x="0" y="-19050"/>
            <a:chExt cx="2422153" cy="173080"/>
          </a:xfrm>
        </p:grpSpPr>
        <p:sp>
          <p:nvSpPr>
            <p:cNvPr id="206" name="Google Shape;206;p19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07" name="Google Shape;207;p19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475" lIns="41475" spcFirstLastPara="1" rIns="41475" wrap="square" tIns="41475">
              <a:noAutofit/>
            </a:bodyPr>
            <a:lstStyle/>
            <a:p>
              <a:pPr indent="0" lvl="0" marL="0" marR="0" rtl="0" algn="ctr">
                <a:lnSpc>
                  <a:spcPct val="63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8" name="Google Shape;208;p19"/>
          <p:cNvCxnSpPr/>
          <p:nvPr/>
        </p:nvCxnSpPr>
        <p:spPr>
          <a:xfrm>
            <a:off x="4184132" y="8064982"/>
            <a:ext cx="9999000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19"/>
          <p:cNvSpPr txBox="1"/>
          <p:nvPr/>
        </p:nvSpPr>
        <p:spPr>
          <a:xfrm>
            <a:off x="4490656" y="8235402"/>
            <a:ext cx="93738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Abstracts only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Qualitative approach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Infants diagnosed with congenital heart defects and congenital abnormalities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1316" lvl="1" marL="382633" marR="0" rtl="0" algn="l">
              <a:lnSpc>
                <a:spcPct val="14009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771"/>
              <a:buFont typeface="Arial"/>
              <a:buChar char="•"/>
            </a:pPr>
            <a:r>
              <a:rPr b="0" i="0" lang="en-US" sz="177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Outside the 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7312230" y="7610091"/>
            <a:ext cx="3730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5"/>
              <a:buFont typeface="Arial"/>
              <a:buNone/>
            </a:pPr>
            <a:r>
              <a:rPr b="0" i="0" lang="en-US" sz="177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Exclusion Criteria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id="216" name="Google Shape;216;p20"/>
          <p:cNvSpPr/>
          <p:nvPr/>
        </p:nvSpPr>
        <p:spPr>
          <a:xfrm>
            <a:off x="4369101" y="7220168"/>
            <a:ext cx="9615093" cy="2243989"/>
          </a:xfrm>
          <a:custGeom>
            <a:rect b="b" l="l" r="r" t="t"/>
            <a:pathLst>
              <a:path extrusionOk="0" h="9863686" w="42264146">
                <a:moveTo>
                  <a:pt x="0" y="0"/>
                </a:moveTo>
                <a:lnTo>
                  <a:pt x="0" y="9863686"/>
                </a:lnTo>
                <a:lnTo>
                  <a:pt x="42264146" y="9863686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802726"/>
                </a:moveTo>
                <a:lnTo>
                  <a:pt x="59690" y="9802726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802726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17" name="Google Shape;217;p20"/>
          <p:cNvGrpSpPr/>
          <p:nvPr/>
        </p:nvGrpSpPr>
        <p:grpSpPr>
          <a:xfrm>
            <a:off x="4366287" y="7144895"/>
            <a:ext cx="9570653" cy="683891"/>
            <a:chOff x="0" y="-19050"/>
            <a:chExt cx="2422153" cy="173080"/>
          </a:xfrm>
        </p:grpSpPr>
        <p:sp>
          <p:nvSpPr>
            <p:cNvPr id="218" name="Google Shape;218;p20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19" name="Google Shape;219;p20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0" name="Google Shape;220;p20"/>
          <p:cNvCxnSpPr/>
          <p:nvPr/>
        </p:nvCxnSpPr>
        <p:spPr>
          <a:xfrm>
            <a:off x="4370096" y="7847320"/>
            <a:ext cx="9567000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20"/>
          <p:cNvSpPr txBox="1"/>
          <p:nvPr/>
        </p:nvSpPr>
        <p:spPr>
          <a:xfrm>
            <a:off x="4663377" y="7998794"/>
            <a:ext cx="89688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If you were designing this review, what would you change about the inclusion/exclusion criteria?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What keywords do you think the authors used—and what might they have missed?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7363040" y="7424953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Critical Reasoning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3442389" y="638899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Methods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4372900" y="2093275"/>
            <a:ext cx="9615093" cy="4838101"/>
          </a:xfrm>
          <a:custGeom>
            <a:rect b="b" l="l" r="r" t="t"/>
            <a:pathLst>
              <a:path extrusionOk="0" h="20158756" w="42264146">
                <a:moveTo>
                  <a:pt x="0" y="0"/>
                </a:moveTo>
                <a:lnTo>
                  <a:pt x="0" y="20158756"/>
                </a:lnTo>
                <a:lnTo>
                  <a:pt x="42264146" y="20158756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20097797"/>
                </a:moveTo>
                <a:lnTo>
                  <a:pt x="59690" y="20097797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20097797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</p:sp>
      <p:grpSp>
        <p:nvGrpSpPr>
          <p:cNvPr id="225" name="Google Shape;225;p20"/>
          <p:cNvGrpSpPr/>
          <p:nvPr/>
        </p:nvGrpSpPr>
        <p:grpSpPr>
          <a:xfrm>
            <a:off x="4370096" y="2017996"/>
            <a:ext cx="9570660" cy="683891"/>
            <a:chOff x="0" y="-19050"/>
            <a:chExt cx="2422153" cy="173080"/>
          </a:xfrm>
        </p:grpSpPr>
        <p:sp>
          <p:nvSpPr>
            <p:cNvPr id="226" name="Google Shape;226;p20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27" name="Google Shape;227;p20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8" name="Google Shape;228;p20"/>
          <p:cNvCxnSpPr/>
          <p:nvPr/>
        </p:nvCxnSpPr>
        <p:spPr>
          <a:xfrm>
            <a:off x="4373905" y="2720420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20"/>
          <p:cNvSpPr txBox="1"/>
          <p:nvPr/>
        </p:nvSpPr>
        <p:spPr>
          <a:xfrm>
            <a:off x="4667186" y="2871894"/>
            <a:ext cx="8968844" cy="3550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3050" lvl="1" marL="3661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95"/>
              <a:buFont typeface="Arial"/>
              <a:buChar char="•"/>
            </a:pPr>
            <a:r>
              <a:rPr b="0" i="0" lang="en-US" sz="169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Pubmed: ("Intensive Care Units, Neonatal"[Mesh] OR NICU[tiab] OR "Intensive Care Units, Neonatal/organization and administration"[MAJR] OR "Infant, Premature"[MeSH] OR "Infant, Low Birth Weight"[Mesh] OR low birth weight[tiab] OR vlbr[tiab] OR lbw[tiab] OR elbw[tiab] OR very low birth weight[tiab] OR extremely low birth weight[tiab]) AND (nicu mother[MeSH] OR "Mothers/psychology"[MeSH] OR "Fathers/psychology"[MeSH] OR "Fathers"[MeSH] OR "Parents"[MeSH]) AND ("Anxiety"[Mesh] OR "Depression"[Mesh] OR "Cognitive Behavioral Therapy"[MeSH] OR "Anxiety/prevention and control"[MAJR] OR "Stress, Psychological/prevention and control"[MeSH] OR "Depression, Postpartum"[Mesh]) NOT "Heart Defects, Congenital"[MeSH] NOT "Congenital Abnormalities"[MeSH]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7366849" y="2298055"/>
            <a:ext cx="356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Font typeface="Arial"/>
              <a:buNone/>
            </a:pPr>
            <a:r>
              <a:rPr b="0" i="0" lang="en-US" sz="16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Search Terms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</p:sp>
      <p:sp>
        <p:nvSpPr>
          <p:cNvPr descr="Characteristic and key findings of included articles. It is a table with columns for Author (Year), Participants, Design, Group Comparison, Psychological Distress Measures, Intervention Dose &amp; Modality, and Outcome(s)." id="236" name="Google Shape;236;p21"/>
          <p:cNvSpPr/>
          <p:nvPr/>
        </p:nvSpPr>
        <p:spPr>
          <a:xfrm>
            <a:off x="4057117" y="2957604"/>
            <a:ext cx="10653484" cy="5806149"/>
          </a:xfrm>
          <a:custGeom>
            <a:rect b="b" l="l" r="r" t="t"/>
            <a:pathLst>
              <a:path extrusionOk="0" h="5806149" w="10653484">
                <a:moveTo>
                  <a:pt x="0" y="0"/>
                </a:moveTo>
                <a:lnTo>
                  <a:pt x="10653484" y="0"/>
                </a:lnTo>
                <a:lnTo>
                  <a:pt x="10653484" y="5806149"/>
                </a:lnTo>
                <a:lnTo>
                  <a:pt x="0" y="5806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CDBEDD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7" name="Google Shape;237;p21"/>
          <p:cNvSpPr txBox="1"/>
          <p:nvPr/>
        </p:nvSpPr>
        <p:spPr>
          <a:xfrm>
            <a:off x="3442389" y="1229212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Characteristics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grpSp>
        <p:nvGrpSpPr>
          <p:cNvPr id="238" name="Google Shape;238;p21"/>
          <p:cNvGrpSpPr/>
          <p:nvPr/>
        </p:nvGrpSpPr>
        <p:grpSpPr>
          <a:xfrm>
            <a:off x="4057117" y="9048682"/>
            <a:ext cx="10653484" cy="683891"/>
            <a:chOff x="0" y="-19050"/>
            <a:chExt cx="2696195" cy="173080"/>
          </a:xfrm>
        </p:grpSpPr>
        <p:sp>
          <p:nvSpPr>
            <p:cNvPr id="239" name="Google Shape;239;p21"/>
            <p:cNvSpPr/>
            <p:nvPr/>
          </p:nvSpPr>
          <p:spPr>
            <a:xfrm>
              <a:off x="0" y="0"/>
              <a:ext cx="2696195" cy="154030"/>
            </a:xfrm>
            <a:custGeom>
              <a:rect b="b" l="l" r="r" t="t"/>
              <a:pathLst>
                <a:path extrusionOk="0" h="154030" w="2696195">
                  <a:moveTo>
                    <a:pt x="0" y="0"/>
                  </a:moveTo>
                  <a:lnTo>
                    <a:pt x="2696195" y="0"/>
                  </a:lnTo>
                  <a:lnTo>
                    <a:pt x="2696195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</p:sp>
        <p:sp>
          <p:nvSpPr>
            <p:cNvPr id="240" name="Google Shape;240;p21"/>
            <p:cNvSpPr txBox="1"/>
            <p:nvPr/>
          </p:nvSpPr>
          <p:spPr>
            <a:xfrm>
              <a:off x="0" y="-19050"/>
              <a:ext cx="2696195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1"/>
          <p:cNvSpPr txBox="1"/>
          <p:nvPr/>
        </p:nvSpPr>
        <p:spPr>
          <a:xfrm>
            <a:off x="4767895" y="9245205"/>
            <a:ext cx="10653484" cy="308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What key component of data extraction is missing from these articles?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