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6858000" cx="12192000"/>
  <p:notesSz cx="6858000" cy="9144000"/>
  <p:embeddedFontLst>
    <p:embeddedFont>
      <p:font typeface="Quattrocento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480">
          <p15:clr>
            <a:srgbClr val="A4A3A4"/>
          </p15:clr>
        </p15:guide>
        <p15:guide id="3" pos="7200">
          <p15:clr>
            <a:srgbClr val="A4A3A4"/>
          </p15:clr>
        </p15:guide>
        <p15:guide id="4" pos="4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556B477-9872-457A-A0F9-BBDD93E33A6B}">
  <a:tblStyle styleId="{D556B477-9872-457A-A0F9-BBDD93E33A6B}" styleName="Table_0">
    <a:wholeTbl>
      <a:tcTxStyle b="off" i="off">
        <a:font>
          <a:latin typeface="Segoe UI"/>
          <a:ea typeface="Segoe UI"/>
          <a:cs typeface="Segoe U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AE7E8"/>
          </a:solidFill>
        </a:fill>
      </a:tcStyle>
    </a:wholeTbl>
    <a:band1H>
      <a:tcTxStyle/>
      <a:tcStyle>
        <a:fill>
          <a:solidFill>
            <a:srgbClr val="F4CCCD"/>
          </a:solidFill>
        </a:fill>
      </a:tcStyle>
    </a:band1H>
    <a:band2H>
      <a:tcTxStyle/>
    </a:band2H>
    <a:band1V>
      <a:tcTxStyle/>
      <a:tcStyle>
        <a:fill>
          <a:solidFill>
            <a:srgbClr val="F4CCCD"/>
          </a:solidFill>
        </a:fill>
      </a:tcStyle>
    </a:band1V>
    <a:band2V>
      <a:tcTxStyle/>
    </a:band2V>
    <a:lastCol>
      <a:tcTxStyle b="on" i="off">
        <a:font>
          <a:latin typeface="Segoe UI"/>
          <a:ea typeface="Segoe UI"/>
          <a:cs typeface="Segoe UI"/>
        </a:font>
        <a:schemeClr val="lt1"/>
      </a:tcTxStyle>
      <a:tcStyle>
        <a:fill>
          <a:solidFill>
            <a:schemeClr val="accent1"/>
          </a:solidFill>
        </a:fill>
      </a:tcStyle>
    </a:lastCol>
    <a:firstCol>
      <a:tcTxStyle b="on" i="off">
        <a:font>
          <a:latin typeface="Segoe UI"/>
          <a:ea typeface="Segoe UI"/>
          <a:cs typeface="Segoe UI"/>
        </a:font>
        <a:schemeClr val="lt1"/>
      </a:tcTxStyle>
      <a:tcStyle>
        <a:fill>
          <a:solidFill>
            <a:schemeClr val="accent1"/>
          </a:solidFill>
        </a:fill>
      </a:tcStyle>
    </a:firstCol>
    <a:lastRow>
      <a:tcTxStyle b="on" i="off">
        <a:font>
          <a:latin typeface="Segoe UI"/>
          <a:ea typeface="Segoe UI"/>
          <a:cs typeface="Segoe U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Segoe UI"/>
          <a:ea typeface="Segoe UI"/>
          <a:cs typeface="Segoe U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480"/>
        <p:guide pos="7200"/>
        <p:guide pos="436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QuattrocentoSans-bold.fntdata"/><Relationship Id="rId12" Type="http://schemas.openxmlformats.org/officeDocument/2006/relationships/slide" Target="slides/slide6.xml"/><Relationship Id="rId34" Type="http://schemas.openxmlformats.org/officeDocument/2006/relationships/font" Target="fonts/QuattrocentoSans-regular.fntdata"/><Relationship Id="rId15" Type="http://schemas.openxmlformats.org/officeDocument/2006/relationships/slide" Target="slides/slide9.xml"/><Relationship Id="rId37" Type="http://schemas.openxmlformats.org/officeDocument/2006/relationships/font" Target="fonts/QuattrocentoSans-boldItalic.fntdata"/><Relationship Id="rId14" Type="http://schemas.openxmlformats.org/officeDocument/2006/relationships/slide" Target="slides/slide8.xml"/><Relationship Id="rId36" Type="http://schemas.openxmlformats.org/officeDocument/2006/relationships/font" Target="fonts/QuattrocentoSans-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59" name="Google Shape;5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0" name="Google Shape;60;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3" name="Google Shape;143;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u="none" strike="noStrike">
                <a:solidFill>
                  <a:srgbClr val="000000"/>
                </a:solidFill>
                <a:latin typeface="Arial"/>
                <a:ea typeface="Arial"/>
                <a:cs typeface="Arial"/>
                <a:sym typeface="Arial"/>
              </a:rPr>
              <a:t>On the previous slide, I mentioned transitions and highlighted deployments and training rotations as two examples. Sometimes a deployment may be in a war zone or during wartime, or it may not.  Either way, it still creates significant change for families. Training rotations can also mean extended periods of time when children are away from their active-duty parent or parents. During these times, children may move through similar emotional cycles as they would during a deployment.</a:t>
            </a:r>
            <a:endParaRPr/>
          </a:p>
          <a:p>
            <a:pPr indent="0" lvl="0" marL="0" rtl="0" algn="l">
              <a:spcBef>
                <a:spcPts val="360"/>
              </a:spcBef>
              <a:spcAft>
                <a:spcPts val="0"/>
              </a:spcAft>
              <a:buNone/>
            </a:pPr>
            <a:r>
              <a:t/>
            </a:r>
            <a:endParaRPr b="0" i="0" u="none" strike="noStrike">
              <a:solidFill>
                <a:srgbClr val="000000"/>
              </a:solidFill>
              <a:latin typeface="Arial"/>
              <a:ea typeface="Arial"/>
              <a:cs typeface="Arial"/>
              <a:sym typeface="Arial"/>
            </a:endParaRPr>
          </a:p>
          <a:p>
            <a:pPr indent="0" lvl="0" marL="0" rtl="0" algn="l">
              <a:spcBef>
                <a:spcPts val="360"/>
              </a:spcBef>
              <a:spcAft>
                <a:spcPts val="0"/>
              </a:spcAft>
              <a:buNone/>
            </a:pPr>
            <a:r>
              <a:rPr b="0" i="0" lang="en-US" u="none" strike="noStrike">
                <a:solidFill>
                  <a:srgbClr val="000000"/>
                </a:solidFill>
                <a:latin typeface="Arial"/>
                <a:ea typeface="Arial"/>
                <a:cs typeface="Arial"/>
                <a:sym typeface="Arial"/>
              </a:rPr>
              <a:t>You might see changes in routines, emotions, or behaviors as things shift around them.</a:t>
            </a:r>
            <a:endParaRPr/>
          </a:p>
          <a:p>
            <a:pPr indent="0" lvl="0" marL="0" rtl="0" algn="l">
              <a:spcBef>
                <a:spcPts val="360"/>
              </a:spcBef>
              <a:spcAft>
                <a:spcPts val="0"/>
              </a:spcAft>
              <a:buNone/>
            </a:pPr>
            <a:r>
              <a:t/>
            </a:r>
            <a:endParaRPr b="0" i="0" u="none" strike="noStrike">
              <a:solidFill>
                <a:srgbClr val="000000"/>
              </a:solidFill>
              <a:latin typeface="Arial"/>
              <a:ea typeface="Arial"/>
              <a:cs typeface="Arial"/>
              <a:sym typeface="Arial"/>
            </a:endParaRPr>
          </a:p>
          <a:p>
            <a:pPr indent="0" lvl="0" marL="0" rtl="0" algn="l">
              <a:spcBef>
                <a:spcPts val="360"/>
              </a:spcBef>
              <a:spcAft>
                <a:spcPts val="0"/>
              </a:spcAft>
              <a:buNone/>
            </a:pPr>
            <a:r>
              <a:rPr b="0" i="0" lang="en-US" u="none" strike="noStrike">
                <a:solidFill>
                  <a:srgbClr val="000000"/>
                </a:solidFill>
                <a:latin typeface="Arial"/>
                <a:ea typeface="Arial"/>
                <a:cs typeface="Arial"/>
                <a:sym typeface="Arial"/>
              </a:rPr>
              <a:t>Let’s step back for a moment to Alex, who we met earlier.</a:t>
            </a:r>
            <a:endParaRPr/>
          </a:p>
          <a:p>
            <a:pPr indent="0" lvl="0" marL="0" rtl="0" algn="l">
              <a:spcBef>
                <a:spcPts val="360"/>
              </a:spcBef>
              <a:spcAft>
                <a:spcPts val="0"/>
              </a:spcAft>
              <a:buNone/>
            </a:pPr>
            <a:r>
              <a:t/>
            </a:r>
            <a:endParaRPr b="0" i="0" u="none" strike="noStrike">
              <a:solidFill>
                <a:srgbClr val="000000"/>
              </a:solidFill>
              <a:latin typeface="Arial"/>
              <a:ea typeface="Arial"/>
              <a:cs typeface="Arial"/>
              <a:sym typeface="Arial"/>
            </a:endParaRPr>
          </a:p>
          <a:p>
            <a:pPr indent="0" lvl="0" marL="0" rtl="0" algn="l">
              <a:spcBef>
                <a:spcPts val="360"/>
              </a:spcBef>
              <a:spcAft>
                <a:spcPts val="0"/>
              </a:spcAft>
              <a:buNone/>
            </a:pPr>
            <a:r>
              <a:rPr b="0" i="0" lang="en-US" u="none" strike="noStrike">
                <a:solidFill>
                  <a:srgbClr val="000000"/>
                </a:solidFill>
                <a:latin typeface="Arial"/>
                <a:ea typeface="Arial"/>
                <a:cs typeface="Arial"/>
                <a:sym typeface="Arial"/>
              </a:rPr>
              <a:t>Alex has just found out his active-duty mom will be deployed for 8 months on a ship, and his grandparents will be coming to his home to take care of him.</a:t>
            </a:r>
            <a:endParaRPr/>
          </a:p>
          <a:p>
            <a:pPr indent="0" lvl="0" marL="0" rtl="0" algn="l">
              <a:spcBef>
                <a:spcPts val="360"/>
              </a:spcBef>
              <a:spcAft>
                <a:spcPts val="0"/>
              </a:spcAft>
              <a:buNone/>
            </a:pPr>
            <a:r>
              <a:t/>
            </a:r>
            <a:endParaRPr b="0" i="0" u="none" strike="noStrike">
              <a:solidFill>
                <a:srgbClr val="000000"/>
              </a:solidFill>
              <a:latin typeface="Arial"/>
              <a:ea typeface="Arial"/>
              <a:cs typeface="Arial"/>
              <a:sym typeface="Arial"/>
            </a:endParaRPr>
          </a:p>
          <a:p>
            <a:pPr indent="0" lvl="0" marL="0" rtl="0" algn="l">
              <a:spcBef>
                <a:spcPts val="360"/>
              </a:spcBef>
              <a:spcAft>
                <a:spcPts val="0"/>
              </a:spcAft>
              <a:buNone/>
            </a:pPr>
            <a:r>
              <a:rPr b="0" i="0" lang="en-US" u="none" strike="noStrike">
                <a:solidFill>
                  <a:srgbClr val="000000"/>
                </a:solidFill>
                <a:latin typeface="Arial"/>
                <a:ea typeface="Arial"/>
                <a:cs typeface="Arial"/>
                <a:sym typeface="Arial"/>
              </a:rPr>
              <a:t>Using the emotional phases of the deployment cycle can help us better understand what Alex may be experiencing during this transition.</a:t>
            </a:r>
            <a:endParaRPr/>
          </a:p>
          <a:p>
            <a:pPr indent="0" lvl="0" marL="0" rtl="0" algn="l">
              <a:spcBef>
                <a:spcPts val="360"/>
              </a:spcBef>
              <a:spcAft>
                <a:spcPts val="0"/>
              </a:spcAft>
              <a:buNone/>
            </a:pPr>
            <a:r>
              <a:rPr b="0" i="0" lang="en-US" u="none" strike="noStrike">
                <a:solidFill>
                  <a:srgbClr val="000000"/>
                </a:solidFill>
                <a:latin typeface="Arial"/>
                <a:ea typeface="Arial"/>
                <a:cs typeface="Arial"/>
                <a:sym typeface="Arial"/>
              </a:rPr>
              <a:t>At first, he may feel shock, confusion, or worry as he processes the news. As the deployment gets closer, those feelings might turn into anxiety, sadness, or even changes in behavior. During the deployment, Alex may begin to adjust, but still have moments where he feels stressed or misses his mom.</a:t>
            </a:r>
            <a:endParaRPr/>
          </a:p>
          <a:p>
            <a:pPr indent="0" lvl="0" marL="0" rtl="0" algn="l">
              <a:spcBef>
                <a:spcPts val="360"/>
              </a:spcBef>
              <a:spcAft>
                <a:spcPts val="0"/>
              </a:spcAft>
              <a:buNone/>
            </a:pPr>
            <a:r>
              <a:t/>
            </a:r>
            <a:endParaRPr b="0" i="0" u="none" strike="noStrike">
              <a:solidFill>
                <a:srgbClr val="000000"/>
              </a:solidFill>
              <a:latin typeface="Arial"/>
              <a:ea typeface="Arial"/>
              <a:cs typeface="Arial"/>
              <a:sym typeface="Arial"/>
            </a:endParaRPr>
          </a:p>
          <a:p>
            <a:pPr indent="0" lvl="0" marL="0" rtl="0" algn="l">
              <a:spcBef>
                <a:spcPts val="360"/>
              </a:spcBef>
              <a:spcAft>
                <a:spcPts val="0"/>
              </a:spcAft>
              <a:buNone/>
            </a:pPr>
            <a:r>
              <a:rPr b="0" i="0" lang="en-US" u="none" strike="noStrike">
                <a:solidFill>
                  <a:srgbClr val="000000"/>
                </a:solidFill>
                <a:latin typeface="Arial"/>
                <a:ea typeface="Arial"/>
                <a:cs typeface="Arial"/>
                <a:sym typeface="Arial"/>
              </a:rPr>
              <a:t>When we understand these phases, we can respond with empathy and intention.</a:t>
            </a:r>
            <a:endParaRPr/>
          </a:p>
          <a:p>
            <a:pPr indent="0" lvl="0" marL="0" rtl="0" algn="l">
              <a:spcBef>
                <a:spcPts val="360"/>
              </a:spcBef>
              <a:spcAft>
                <a:spcPts val="0"/>
              </a:spcAft>
              <a:buNone/>
            </a:pPr>
            <a:r>
              <a:rPr b="0" i="0" lang="en-US" u="none" strike="noStrike">
                <a:solidFill>
                  <a:srgbClr val="000000"/>
                </a:solidFill>
                <a:latin typeface="Arial"/>
                <a:ea typeface="Arial"/>
                <a:cs typeface="Arial"/>
                <a:sym typeface="Arial"/>
              </a:rPr>
              <a:t>So what can we do?</a:t>
            </a:r>
            <a:endParaRPr/>
          </a:p>
          <a:p>
            <a:pPr indent="0" lvl="0" marL="0" rtl="0" algn="l">
              <a:spcBef>
                <a:spcPts val="360"/>
              </a:spcBef>
              <a:spcAft>
                <a:spcPts val="0"/>
              </a:spcAft>
              <a:buNone/>
            </a:pPr>
            <a:r>
              <a:rPr b="0" i="0" lang="en-US" u="none" strike="noStrike">
                <a:solidFill>
                  <a:srgbClr val="000000"/>
                </a:solidFill>
                <a:latin typeface="Arial"/>
                <a:ea typeface="Arial"/>
                <a:cs typeface="Arial"/>
                <a:sym typeface="Arial"/>
              </a:rPr>
              <a:t>(Give the group time to provide a few responses). </a:t>
            </a:r>
            <a:endParaRPr/>
          </a:p>
          <a:p>
            <a:pPr indent="0" lvl="0" marL="0" rtl="0" algn="l">
              <a:spcBef>
                <a:spcPts val="360"/>
              </a:spcBef>
              <a:spcAft>
                <a:spcPts val="0"/>
              </a:spcAft>
              <a:buNone/>
            </a:pPr>
            <a:r>
              <a:t/>
            </a:r>
            <a:endParaRPr b="0" i="0" u="none" strike="noStrike">
              <a:solidFill>
                <a:srgbClr val="000000"/>
              </a:solidFill>
              <a:latin typeface="Arial"/>
              <a:ea typeface="Arial"/>
              <a:cs typeface="Arial"/>
              <a:sym typeface="Arial"/>
            </a:endParaRPr>
          </a:p>
          <a:p>
            <a:pPr indent="0" lvl="0" marL="0" rtl="0" algn="l">
              <a:spcBef>
                <a:spcPts val="360"/>
              </a:spcBef>
              <a:spcAft>
                <a:spcPts val="0"/>
              </a:spcAft>
              <a:buNone/>
            </a:pPr>
            <a:r>
              <a:rPr b="0" i="0" lang="en-US" u="none" strike="noStrike">
                <a:solidFill>
                  <a:srgbClr val="000000"/>
                </a:solidFill>
                <a:latin typeface="Arial"/>
                <a:ea typeface="Arial"/>
                <a:cs typeface="Arial"/>
                <a:sym typeface="Arial"/>
              </a:rPr>
              <a:t>Thank you for sharing those ideas. (add any of the following that was not shared)</a:t>
            </a:r>
            <a:endParaRPr/>
          </a:p>
          <a:p>
            <a:pPr indent="0" lvl="0" marL="0" rtl="0" algn="l">
              <a:spcBef>
                <a:spcPts val="360"/>
              </a:spcBef>
              <a:spcAft>
                <a:spcPts val="0"/>
              </a:spcAft>
              <a:buNone/>
            </a:pPr>
            <a:br>
              <a:rPr b="0" i="0" lang="en-US" u="none" strike="noStrike">
                <a:solidFill>
                  <a:srgbClr val="000000"/>
                </a:solidFill>
                <a:latin typeface="Arial"/>
                <a:ea typeface="Arial"/>
                <a:cs typeface="Arial"/>
                <a:sym typeface="Arial"/>
              </a:rPr>
            </a:br>
            <a:r>
              <a:rPr b="0" i="0" lang="en-US" u="none" strike="noStrike">
                <a:solidFill>
                  <a:srgbClr val="000000"/>
                </a:solidFill>
                <a:latin typeface="Arial"/>
                <a:ea typeface="Arial"/>
                <a:cs typeface="Arial"/>
                <a:sym typeface="Arial"/>
              </a:rPr>
              <a:t>We can provide consistent routines, check in with Alex regularly, and create a safe space where he feels comfortable expressing his feelings. We can also support his grandparents by keeping open communication and working together to provide stability.</a:t>
            </a:r>
            <a:endParaRPr/>
          </a:p>
          <a:p>
            <a:pPr indent="0" lvl="0" marL="0" rtl="0" algn="l">
              <a:spcBef>
                <a:spcPts val="360"/>
              </a:spcBef>
              <a:spcAft>
                <a:spcPts val="0"/>
              </a:spcAft>
              <a:buNone/>
            </a:pPr>
            <a:r>
              <a:t/>
            </a:r>
            <a:endParaRPr b="0" i="0" u="none" strike="noStrike">
              <a:solidFill>
                <a:srgbClr val="000000"/>
              </a:solidFill>
              <a:latin typeface="Arial"/>
              <a:ea typeface="Arial"/>
              <a:cs typeface="Arial"/>
              <a:sym typeface="Arial"/>
            </a:endParaRPr>
          </a:p>
          <a:p>
            <a:pPr indent="0" lvl="0" marL="0" rtl="0" algn="l">
              <a:spcBef>
                <a:spcPts val="360"/>
              </a:spcBef>
              <a:spcAft>
                <a:spcPts val="0"/>
              </a:spcAft>
              <a:buNone/>
            </a:pPr>
            <a:r>
              <a:rPr b="0" i="0" lang="en-US" u="none" strike="noStrike">
                <a:solidFill>
                  <a:srgbClr val="000000"/>
                </a:solidFill>
                <a:latin typeface="Arial"/>
                <a:ea typeface="Arial"/>
                <a:cs typeface="Arial"/>
                <a:sym typeface="Arial"/>
              </a:rPr>
              <a:t>By using the deployment cycle as a guide, we can better anticipate Alex’s needs and help create a sense of connection, support, and belonging during this time of change.</a:t>
            </a:r>
            <a:endParaRPr/>
          </a:p>
          <a:p>
            <a:pPr indent="0" lvl="0" marL="0" rtl="0" algn="l">
              <a:spcBef>
                <a:spcPts val="360"/>
              </a:spcBef>
              <a:spcAft>
                <a:spcPts val="0"/>
              </a:spcAft>
              <a:buNone/>
            </a:pPr>
            <a:r>
              <a:t/>
            </a:r>
            <a:endParaRPr b="0" i="0" u="none" strike="noStrike">
              <a:solidFill>
                <a:srgbClr val="000000"/>
              </a:solidFill>
              <a:latin typeface="Arial"/>
              <a:ea typeface="Arial"/>
              <a:cs typeface="Arial"/>
              <a:sym typeface="Arial"/>
            </a:endParaRPr>
          </a:p>
          <a:p>
            <a:pPr indent="0" lvl="0" marL="0" rtl="0" algn="l">
              <a:spcBef>
                <a:spcPts val="360"/>
              </a:spcBef>
              <a:spcAft>
                <a:spcPts val="0"/>
              </a:spcAft>
              <a:buNone/>
            </a:pPr>
            <a:r>
              <a:rPr b="0" i="0" lang="en-US" u="none" strike="noStrike">
                <a:solidFill>
                  <a:srgbClr val="000000"/>
                </a:solidFill>
                <a:latin typeface="Arial"/>
                <a:ea typeface="Arial"/>
                <a:cs typeface="Arial"/>
                <a:sym typeface="Arial"/>
              </a:rPr>
              <a:t>(Do not have to explain but is good information to have to share if asked:</a:t>
            </a:r>
            <a:endParaRPr/>
          </a:p>
          <a:p>
            <a:pPr indent="0" lvl="0" marL="0" rtl="0" algn="l">
              <a:spcBef>
                <a:spcPts val="360"/>
              </a:spcBef>
              <a:spcAft>
                <a:spcPts val="0"/>
              </a:spcAft>
              <a:buNone/>
            </a:pPr>
            <a:r>
              <a:rPr b="0" i="0" lang="en-US" u="none" strike="noStrike">
                <a:solidFill>
                  <a:srgbClr val="000000"/>
                </a:solidFill>
                <a:latin typeface="Arial"/>
                <a:ea typeface="Arial"/>
                <a:cs typeface="Arial"/>
                <a:sym typeface="Arial"/>
              </a:rPr>
              <a:t>What this can look like for children:</a:t>
            </a:r>
            <a:endParaRPr/>
          </a:p>
          <a:p>
            <a:pPr indent="0" lvl="0" marL="0" rtl="0" algn="l">
              <a:spcBef>
                <a:spcPts val="360"/>
              </a:spcBef>
              <a:spcAft>
                <a:spcPts val="0"/>
              </a:spcAft>
              <a:buNone/>
            </a:pPr>
            <a:r>
              <a:rPr lang="en-US">
                <a:latin typeface="Arial"/>
                <a:ea typeface="Arial"/>
                <a:cs typeface="Arial"/>
                <a:sym typeface="Arial"/>
              </a:rPr>
              <a:t>Pre-deployment: anxiety, clinginess, difficulty focusing</a:t>
            </a:r>
            <a:endParaRPr/>
          </a:p>
          <a:p>
            <a:pPr indent="0" lvl="0" marL="0" rtl="0" algn="l">
              <a:spcBef>
                <a:spcPts val="360"/>
              </a:spcBef>
              <a:spcAft>
                <a:spcPts val="0"/>
              </a:spcAft>
              <a:buNone/>
            </a:pPr>
            <a:r>
              <a:rPr lang="en-US">
                <a:latin typeface="Arial"/>
                <a:ea typeface="Arial"/>
                <a:cs typeface="Arial"/>
                <a:sym typeface="Arial"/>
              </a:rPr>
              <a:t>Deployment: sadness, withdrawal, regression</a:t>
            </a:r>
            <a:endParaRPr/>
          </a:p>
          <a:p>
            <a:pPr indent="0" lvl="0" marL="0" rtl="0" algn="l">
              <a:spcBef>
                <a:spcPts val="360"/>
              </a:spcBef>
              <a:spcAft>
                <a:spcPts val="0"/>
              </a:spcAft>
              <a:buNone/>
            </a:pPr>
            <a:r>
              <a:rPr lang="en-US">
                <a:latin typeface="Arial"/>
                <a:ea typeface="Arial"/>
                <a:cs typeface="Arial"/>
                <a:sym typeface="Arial"/>
              </a:rPr>
              <a:t>Sustainment: adjustment, mixed emotions, fluctuating coping skills</a:t>
            </a:r>
            <a:endParaRPr/>
          </a:p>
          <a:p>
            <a:pPr indent="0" lvl="0" marL="0" rtl="0" algn="l">
              <a:spcBef>
                <a:spcPts val="360"/>
              </a:spcBef>
              <a:spcAft>
                <a:spcPts val="0"/>
              </a:spcAft>
              <a:buNone/>
            </a:pPr>
            <a:r>
              <a:rPr lang="en-US">
                <a:latin typeface="Arial"/>
                <a:ea typeface="Arial"/>
                <a:cs typeface="Arial"/>
                <a:sym typeface="Arial"/>
              </a:rPr>
              <a:t>Pre-Reunion: restlessness, excitement, emotional ups/downs</a:t>
            </a:r>
            <a:endParaRPr/>
          </a:p>
          <a:p>
            <a:pPr indent="0" lvl="0" marL="0" rtl="0" algn="l">
              <a:spcBef>
                <a:spcPts val="360"/>
              </a:spcBef>
              <a:spcAft>
                <a:spcPts val="0"/>
              </a:spcAft>
              <a:buNone/>
            </a:pPr>
            <a:r>
              <a:rPr lang="en-US">
                <a:latin typeface="Arial"/>
                <a:ea typeface="Arial"/>
                <a:cs typeface="Arial"/>
                <a:sym typeface="Arial"/>
              </a:rPr>
              <a:t>Post-Deployment: readjustment, behavior shifts, testing limits)</a:t>
            </a:r>
            <a:endParaRPr/>
          </a:p>
        </p:txBody>
      </p:sp>
      <p:sp>
        <p:nvSpPr>
          <p:cNvPr id="144" name="Google Shape;144;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0" name="Google Shape;150;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For children with disabilities, these changes can feel even bigger.</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Stress might show up in behavior or communication, and transitions can take more time.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So what we’re seeing in the moment may actually reflect where they are in the cycle.</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And that’s where our support can really make the difference.</a:t>
            </a:r>
            <a:endParaRPr/>
          </a:p>
          <a:p>
            <a:pPr indent="0" lvl="0" marL="0" rtl="0" algn="l">
              <a:spcBef>
                <a:spcPts val="360"/>
              </a:spcBef>
              <a:spcAft>
                <a:spcPts val="0"/>
              </a:spcAft>
              <a:buNone/>
            </a:pPr>
            <a:r>
              <a:t/>
            </a:r>
            <a:endParaRPr/>
          </a:p>
        </p:txBody>
      </p:sp>
      <p:sp>
        <p:nvSpPr>
          <p:cNvPr id="151" name="Google Shape;151;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7" name="Google Shape;157;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This slide summarizes what we have covered so far.  Military-connected students often encounter challenges in academics, social life, and family matters, yet schools play a vital role in supporting them.  By understanding policies, transitions, and family stressors, educators can offer more effective support.  When schools provide strong support, it positively impacts students’ academics, friendships, and overall happiness.</a:t>
            </a:r>
            <a:endParaRPr/>
          </a:p>
          <a:p>
            <a:pPr indent="0" lvl="0" marL="0" rtl="0" algn="l">
              <a:spcBef>
                <a:spcPts val="360"/>
              </a:spcBef>
              <a:spcAft>
                <a:spcPts val="0"/>
              </a:spcAft>
              <a:buNone/>
            </a:pPr>
            <a:r>
              <a:t/>
            </a:r>
            <a:endParaRPr b="0" i="0" u="none" strike="noStrike">
              <a:solidFill>
                <a:srgbClr val="000000"/>
              </a:solidFill>
              <a:latin typeface="Arial"/>
              <a:ea typeface="Arial"/>
              <a:cs typeface="Arial"/>
              <a:sym typeface="Arial"/>
            </a:endParaRPr>
          </a:p>
          <a:p>
            <a:pPr indent="0" lvl="0" marL="0" rtl="0" algn="l">
              <a:spcBef>
                <a:spcPts val="360"/>
              </a:spcBef>
              <a:spcAft>
                <a:spcPts val="0"/>
              </a:spcAft>
              <a:buNone/>
            </a:pPr>
            <a:r>
              <a:rPr b="0" i="0" lang="en-US" u="none" strike="noStrike">
                <a:solidFill>
                  <a:srgbClr val="000000"/>
                </a:solidFill>
                <a:latin typeface="Arial"/>
                <a:ea typeface="Arial"/>
                <a:cs typeface="Arial"/>
                <a:sym typeface="Arial"/>
              </a:rPr>
              <a:t>So what are some concrete ways we can support families?</a:t>
            </a:r>
            <a:endParaRPr/>
          </a:p>
          <a:p>
            <a:pPr indent="0" lvl="0" marL="0" rtl="0" algn="l">
              <a:spcBef>
                <a:spcPts val="360"/>
              </a:spcBef>
              <a:spcAft>
                <a:spcPts val="0"/>
              </a:spcAft>
              <a:buNone/>
            </a:pPr>
            <a:r>
              <a:rPr b="0" i="0" lang="en-US" u="none" strike="noStrike">
                <a:solidFill>
                  <a:srgbClr val="000000"/>
                </a:solidFill>
                <a:latin typeface="Arial"/>
                <a:ea typeface="Arial"/>
                <a:cs typeface="Arial"/>
                <a:sym typeface="Arial"/>
              </a:rPr>
              <a:t>(Give the group time to provide a response.  Share any of the following strategies that were not offered.)</a:t>
            </a:r>
            <a:endParaRPr/>
          </a:p>
          <a:p>
            <a:pPr indent="0" lvl="0" marL="0" rtl="0" algn="l">
              <a:spcBef>
                <a:spcPts val="360"/>
              </a:spcBef>
              <a:spcAft>
                <a:spcPts val="0"/>
              </a:spcAft>
              <a:buNone/>
            </a:pPr>
            <a:r>
              <a:t/>
            </a:r>
            <a:endParaRPr b="0" i="0" u="none" strike="noStrike">
              <a:solidFill>
                <a:srgbClr val="000000"/>
              </a:solidFill>
              <a:latin typeface="Arial"/>
              <a:ea typeface="Arial"/>
              <a:cs typeface="Arial"/>
              <a:sym typeface="Arial"/>
            </a:endParaRPr>
          </a:p>
          <a:p>
            <a:pPr indent="0" lvl="0" marL="0" rtl="0" algn="l">
              <a:spcBef>
                <a:spcPts val="360"/>
              </a:spcBef>
              <a:spcAft>
                <a:spcPts val="0"/>
              </a:spcAft>
              <a:buNone/>
            </a:pPr>
            <a:r>
              <a:rPr b="0" i="0" lang="en-US" u="none" strike="noStrike">
                <a:solidFill>
                  <a:srgbClr val="000000"/>
                </a:solidFill>
                <a:latin typeface="Arial"/>
                <a:ea typeface="Arial"/>
                <a:cs typeface="Arial"/>
                <a:sym typeface="Arial"/>
              </a:rPr>
              <a:t>We can establish consistent routines and clear expectations to provide stability. We can communicate regularly with families using flexible methods that meet their needs. We can create welcoming environments where students feel seen, valued, and connected. We can also collaborate with families and caregivers, including extended family members, and connect them with school or community resources when needed.</a:t>
            </a:r>
            <a:endParaRPr/>
          </a:p>
          <a:p>
            <a:pPr indent="0" lvl="0" marL="0" rtl="0" algn="l">
              <a:spcBef>
                <a:spcPts val="360"/>
              </a:spcBef>
              <a:spcAft>
                <a:spcPts val="0"/>
              </a:spcAft>
              <a:buNone/>
            </a:pPr>
            <a:r>
              <a:rPr b="0" i="0" lang="en-US" u="none" strike="noStrike">
                <a:solidFill>
                  <a:srgbClr val="000000"/>
                </a:solidFill>
                <a:latin typeface="Arial"/>
                <a:ea typeface="Arial"/>
                <a:cs typeface="Arial"/>
                <a:sym typeface="Arial"/>
              </a:rPr>
              <a:t>Even small actions like checking in with a student, learning about their background, or offering extra support during transition can make a meaningful difference.</a:t>
            </a:r>
            <a:endParaRPr/>
          </a:p>
          <a:p>
            <a:pPr indent="0" lvl="0" marL="0" rtl="0" algn="l">
              <a:spcBef>
                <a:spcPts val="360"/>
              </a:spcBef>
              <a:spcAft>
                <a:spcPts val="0"/>
              </a:spcAft>
              <a:buNone/>
            </a:pPr>
            <a:r>
              <a:t/>
            </a:r>
            <a:endParaRPr>
              <a:latin typeface="Arial"/>
              <a:ea typeface="Arial"/>
              <a:cs typeface="Arial"/>
              <a:sym typeface="Arial"/>
            </a:endParaRPr>
          </a:p>
        </p:txBody>
      </p:sp>
      <p:sp>
        <p:nvSpPr>
          <p:cNvPr id="158" name="Google Shape;158;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6" name="Google Shape;166;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Read slide.</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This quote reflects the lived experience of military families with children with disabilities.   Frequent moves can interrupt services, relationships, and trust.  When schools prioritize collaboration, continuity, and empathy, they help reduce the impact of the transition and ensure students don’t lose progress simply because of relocation.  </a:t>
            </a:r>
            <a:endParaRPr/>
          </a:p>
        </p:txBody>
      </p:sp>
      <p:sp>
        <p:nvSpPr>
          <p:cNvPr id="167" name="Google Shape;167;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3" name="Google Shape;173;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Let’s take a moment to review what we know so far about Alex; however, we now have some additional information to work with.</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He has been in his current classroom for about three months, and he has just found out that his mother, an active-duty sailor, will be deployed for the next 8 months on a ship.  He has also just found out that his grandparents will be temporarily moving into their home to help care for him.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Those are a lot of changes for Alex to have to process.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Reflect on that information for a moment.</a:t>
            </a:r>
            <a:endParaRPr/>
          </a:p>
        </p:txBody>
      </p:sp>
      <p:sp>
        <p:nvSpPr>
          <p:cNvPr id="174" name="Google Shape;174;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0" name="Google Shape;180;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US" u="none" strike="noStrike">
                <a:solidFill>
                  <a:srgbClr val="000000"/>
                </a:solidFill>
                <a:latin typeface="Arial"/>
                <a:ea typeface="Arial"/>
                <a:cs typeface="Arial"/>
                <a:sym typeface="Arial"/>
              </a:rPr>
              <a:t>(Answer these questions with the group.)</a:t>
            </a:r>
            <a:endParaRPr/>
          </a:p>
          <a:p>
            <a:pPr indent="0" lvl="0" marL="0" rtl="0" algn="l">
              <a:spcBef>
                <a:spcPts val="360"/>
              </a:spcBef>
              <a:spcAft>
                <a:spcPts val="0"/>
              </a:spcAft>
              <a:buNone/>
            </a:pPr>
            <a:r>
              <a:t/>
            </a:r>
            <a:endParaRPr b="1" i="0" u="none" strike="noStrike">
              <a:solidFill>
                <a:srgbClr val="000000"/>
              </a:solidFill>
              <a:latin typeface="Arial"/>
              <a:ea typeface="Arial"/>
              <a:cs typeface="Arial"/>
              <a:sym typeface="Arial"/>
            </a:endParaRPr>
          </a:p>
          <a:p>
            <a:pPr indent="0" lvl="0" marL="0" rtl="0" algn="l">
              <a:spcBef>
                <a:spcPts val="360"/>
              </a:spcBef>
              <a:spcAft>
                <a:spcPts val="0"/>
              </a:spcAft>
              <a:buNone/>
            </a:pPr>
            <a:r>
              <a:rPr b="1" i="0" lang="en-US" u="none" strike="noStrike">
                <a:solidFill>
                  <a:srgbClr val="000000"/>
                </a:solidFill>
                <a:latin typeface="Arial"/>
                <a:ea typeface="Arial"/>
                <a:cs typeface="Arial"/>
                <a:sym typeface="Arial"/>
              </a:rPr>
              <a:t>What might this student or family be experiencing right now?</a:t>
            </a:r>
            <a:br>
              <a:rPr b="0" i="0" lang="en-US" u="none" strike="noStrike">
                <a:solidFill>
                  <a:srgbClr val="000000"/>
                </a:solidFill>
                <a:latin typeface="Arial"/>
                <a:ea typeface="Arial"/>
                <a:cs typeface="Arial"/>
                <a:sym typeface="Arial"/>
              </a:rPr>
            </a:br>
            <a:r>
              <a:rPr b="0" i="0" lang="en-US" u="none" strike="noStrike">
                <a:solidFill>
                  <a:srgbClr val="000000"/>
                </a:solidFill>
                <a:latin typeface="Arial"/>
                <a:ea typeface="Arial"/>
                <a:cs typeface="Arial"/>
                <a:sym typeface="Arial"/>
              </a:rPr>
              <a:t>The student may be feeling anxious and unsettled due to the upcoming deployment, the recent move, and adjusting to new caregivers, while also navigating challenges related to his speech and learning needs.</a:t>
            </a:r>
            <a:endParaRPr/>
          </a:p>
          <a:p>
            <a:pPr indent="0" lvl="0" marL="0" rtl="0" algn="l">
              <a:spcBef>
                <a:spcPts val="360"/>
              </a:spcBef>
              <a:spcAft>
                <a:spcPts val="0"/>
              </a:spcAft>
              <a:buNone/>
            </a:pPr>
            <a:r>
              <a:t/>
            </a:r>
            <a:endParaRPr b="0" i="0" u="none" strike="noStrike">
              <a:solidFill>
                <a:srgbClr val="000000"/>
              </a:solidFill>
              <a:latin typeface="Arial"/>
              <a:ea typeface="Arial"/>
              <a:cs typeface="Arial"/>
              <a:sym typeface="Arial"/>
            </a:endParaRPr>
          </a:p>
          <a:p>
            <a:pPr indent="0" lvl="0" marL="0" rtl="0" algn="l">
              <a:spcBef>
                <a:spcPts val="360"/>
              </a:spcBef>
              <a:spcAft>
                <a:spcPts val="0"/>
              </a:spcAft>
              <a:buNone/>
            </a:pPr>
            <a:r>
              <a:rPr b="1" i="0" lang="en-US" u="none" strike="noStrike">
                <a:solidFill>
                  <a:srgbClr val="000000"/>
                </a:solidFill>
                <a:latin typeface="Arial"/>
                <a:ea typeface="Arial"/>
                <a:cs typeface="Arial"/>
                <a:sym typeface="Arial"/>
              </a:rPr>
              <a:t>What might you do immediately as a classroom educator?</a:t>
            </a:r>
            <a:br>
              <a:rPr b="0" i="0" lang="en-US" u="none" strike="noStrike">
                <a:solidFill>
                  <a:srgbClr val="000000"/>
                </a:solidFill>
                <a:latin typeface="Arial"/>
                <a:ea typeface="Arial"/>
                <a:cs typeface="Arial"/>
                <a:sym typeface="Arial"/>
              </a:rPr>
            </a:br>
            <a:r>
              <a:rPr b="0" i="0" lang="en-US" u="none" strike="noStrike">
                <a:solidFill>
                  <a:srgbClr val="000000"/>
                </a:solidFill>
                <a:latin typeface="Arial"/>
                <a:ea typeface="Arial"/>
                <a:cs typeface="Arial"/>
                <a:sym typeface="Arial"/>
              </a:rPr>
              <a:t>Provide a consistent routine, engage him with hands-on science activities, and check in regularly to offer emotional support and help him build friendships.</a:t>
            </a:r>
            <a:endParaRPr/>
          </a:p>
          <a:p>
            <a:pPr indent="0" lvl="0" marL="0" rtl="0" algn="l">
              <a:spcBef>
                <a:spcPts val="360"/>
              </a:spcBef>
              <a:spcAft>
                <a:spcPts val="0"/>
              </a:spcAft>
              <a:buNone/>
            </a:pPr>
            <a:r>
              <a:t/>
            </a:r>
            <a:endParaRPr b="0" i="0" u="none" strike="noStrike">
              <a:solidFill>
                <a:srgbClr val="000000"/>
              </a:solidFill>
              <a:latin typeface="Arial"/>
              <a:ea typeface="Arial"/>
              <a:cs typeface="Arial"/>
              <a:sym typeface="Arial"/>
            </a:endParaRPr>
          </a:p>
          <a:p>
            <a:pPr indent="0" lvl="0" marL="0" rtl="0" algn="l">
              <a:spcBef>
                <a:spcPts val="360"/>
              </a:spcBef>
              <a:spcAft>
                <a:spcPts val="0"/>
              </a:spcAft>
              <a:buNone/>
            </a:pPr>
            <a:r>
              <a:rPr b="1" i="0" lang="en-US" u="none" strike="noStrike">
                <a:solidFill>
                  <a:srgbClr val="000000"/>
                </a:solidFill>
                <a:latin typeface="Arial"/>
                <a:ea typeface="Arial"/>
                <a:cs typeface="Arial"/>
                <a:sym typeface="Arial"/>
              </a:rPr>
              <a:t>Who in the school could you partner with?</a:t>
            </a:r>
            <a:br>
              <a:rPr b="0" i="0" lang="en-US" u="none" strike="noStrike">
                <a:solidFill>
                  <a:srgbClr val="000000"/>
                </a:solidFill>
                <a:latin typeface="Arial"/>
                <a:ea typeface="Arial"/>
                <a:cs typeface="Arial"/>
                <a:sym typeface="Arial"/>
              </a:rPr>
            </a:br>
            <a:r>
              <a:rPr b="0" i="0" lang="en-US" u="none" strike="noStrike">
                <a:solidFill>
                  <a:srgbClr val="000000"/>
                </a:solidFill>
                <a:latin typeface="Arial"/>
                <a:ea typeface="Arial"/>
                <a:cs typeface="Arial"/>
                <a:sym typeface="Arial"/>
              </a:rPr>
              <a:t>Collaborate with the special education teacher, school counselor, and any military family support staff to coordinate academic and emotional support.</a:t>
            </a:r>
            <a:endParaRPr/>
          </a:p>
          <a:p>
            <a:pPr indent="0" lvl="0" marL="0" rtl="0" algn="l">
              <a:spcBef>
                <a:spcPts val="360"/>
              </a:spcBef>
              <a:spcAft>
                <a:spcPts val="0"/>
              </a:spcAft>
              <a:buNone/>
            </a:pPr>
            <a:r>
              <a:t/>
            </a:r>
            <a:endParaRPr b="0" i="0" u="none" strike="noStrike">
              <a:solidFill>
                <a:srgbClr val="000000"/>
              </a:solidFill>
              <a:latin typeface="Arial"/>
              <a:ea typeface="Arial"/>
              <a:cs typeface="Arial"/>
              <a:sym typeface="Arial"/>
            </a:endParaRPr>
          </a:p>
          <a:p>
            <a:pPr indent="0" lvl="0" marL="0" rtl="0" algn="l">
              <a:spcBef>
                <a:spcPts val="360"/>
              </a:spcBef>
              <a:spcAft>
                <a:spcPts val="0"/>
              </a:spcAft>
              <a:buNone/>
            </a:pPr>
            <a:r>
              <a:rPr b="1" i="0" lang="en-US" u="none" strike="noStrike">
                <a:solidFill>
                  <a:srgbClr val="000000"/>
                </a:solidFill>
                <a:latin typeface="Arial"/>
                <a:ea typeface="Arial"/>
                <a:cs typeface="Arial"/>
                <a:sym typeface="Arial"/>
              </a:rPr>
              <a:t>What resources or strategies might help?</a:t>
            </a:r>
            <a:br>
              <a:rPr b="0" i="0" lang="en-US" u="none" strike="noStrike">
                <a:solidFill>
                  <a:srgbClr val="000000"/>
                </a:solidFill>
                <a:latin typeface="Arial"/>
                <a:ea typeface="Arial"/>
                <a:cs typeface="Arial"/>
                <a:sym typeface="Arial"/>
              </a:rPr>
            </a:br>
            <a:r>
              <a:rPr b="0" i="0" lang="en-US" u="none" strike="noStrike">
                <a:solidFill>
                  <a:srgbClr val="000000"/>
                </a:solidFill>
                <a:latin typeface="Arial"/>
                <a:ea typeface="Arial"/>
                <a:cs typeface="Arial"/>
                <a:sym typeface="Arial"/>
              </a:rPr>
              <a:t>Use visual schedules for routine, social-emotional learning activities to support coping, peer buddy systems for social connection, and maintain open communication with his grandparents and family.</a:t>
            </a:r>
            <a:endParaRPr/>
          </a:p>
          <a:p>
            <a:pPr indent="0" lvl="0" marL="0" rtl="0" algn="l">
              <a:spcBef>
                <a:spcPts val="360"/>
              </a:spcBef>
              <a:spcAft>
                <a:spcPts val="0"/>
              </a:spcAft>
              <a:buNone/>
            </a:pPr>
            <a:r>
              <a:t/>
            </a:r>
            <a:endParaRPr/>
          </a:p>
        </p:txBody>
      </p:sp>
      <p:sp>
        <p:nvSpPr>
          <p:cNvPr id="181" name="Google Shape;181;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8" name="Google Shape;188;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We were able to brainstorm some ways that we could help Alex and his family.  Now let’s see how we might be able to help these other students.  </a:t>
            </a:r>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lang="en-US">
                <a:latin typeface="Arial"/>
                <a:ea typeface="Arial"/>
                <a:cs typeface="Arial"/>
                <a:sym typeface="Arial"/>
              </a:rPr>
              <a:t>Activity 8-10 minutes</a:t>
            </a:r>
            <a:endParaRPr/>
          </a:p>
          <a:p>
            <a:pPr indent="0" lvl="0" marL="0" marR="0" rtl="0" algn="l">
              <a:lnSpc>
                <a:spcPct val="100000"/>
              </a:lnSpc>
              <a:spcBef>
                <a:spcPts val="360"/>
              </a:spcBef>
              <a:spcAft>
                <a:spcPts val="0"/>
              </a:spcAft>
              <a:buClr>
                <a:schemeClr val="dk1"/>
              </a:buClr>
              <a:buSzPts val="1200"/>
              <a:buFont typeface="Arial"/>
              <a:buNone/>
            </a:pPr>
            <a:r>
              <a:rPr lang="en-US">
                <a:latin typeface="Arial"/>
                <a:ea typeface="Arial"/>
                <a:cs typeface="Arial"/>
                <a:sym typeface="Arial"/>
              </a:rPr>
              <a:t>Now let’s shift into problem solving mode.  You don’t need to be a special education expert to make a difference.  Let’s break into groups of about 3-5 individuals.  Each group is going to take one scenario.  In your groups, talk through the scenario and focus on what you could do right away, who you might partner with, and how your school could help support this student and family.  You will have about five minutes for this task and then we will come together to discuss our thoughts.</a:t>
            </a:r>
            <a:endParaRPr/>
          </a:p>
          <a:p>
            <a:pPr indent="0" lvl="0" marL="0" marR="0" rtl="0" algn="l">
              <a:lnSpc>
                <a:spcPct val="100000"/>
              </a:lnSpc>
              <a:spcBef>
                <a:spcPts val="360"/>
              </a:spcBef>
              <a:spcAft>
                <a:spcPts val="0"/>
              </a:spcAft>
              <a:buClr>
                <a:schemeClr val="dk1"/>
              </a:buClr>
              <a:buSzPts val="1200"/>
              <a:buFont typeface="Arial"/>
              <a:buNone/>
            </a:pPr>
            <a:r>
              <a:t/>
            </a:r>
            <a:endParaRPr>
              <a:latin typeface="Arial"/>
              <a:ea typeface="Arial"/>
              <a:cs typeface="Arial"/>
              <a:sym typeface="Arial"/>
            </a:endParaRPr>
          </a:p>
          <a:p>
            <a:pPr indent="0" lvl="0" marL="0" rtl="0" algn="l">
              <a:spcBef>
                <a:spcPts val="360"/>
              </a:spcBef>
              <a:spcAft>
                <a:spcPts val="0"/>
              </a:spcAft>
              <a:buNone/>
            </a:pPr>
            <a:r>
              <a:rPr lang="en-US"/>
              <a:t>(Once each group has information about their scenario, display the next slide.)</a:t>
            </a:r>
            <a:endParaRPr/>
          </a:p>
        </p:txBody>
      </p:sp>
      <p:sp>
        <p:nvSpPr>
          <p:cNvPr id="189" name="Google Shape;189;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8" name="Google Shape;208;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360"/>
              </a:spcBef>
              <a:spcAft>
                <a:spcPts val="0"/>
              </a:spcAft>
              <a:buNone/>
            </a:pPr>
            <a:r>
              <a:rPr lang="en-US">
                <a:latin typeface="Arial"/>
                <a:ea typeface="Arial"/>
                <a:cs typeface="Arial"/>
                <a:sym typeface="Arial"/>
              </a:rPr>
              <a:t>Give each group 5 minutes to discuss.</a:t>
            </a:r>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lang="en-US">
                <a:latin typeface="Arial"/>
                <a:ea typeface="Arial"/>
                <a:cs typeface="Arial"/>
                <a:sym typeface="Arial"/>
              </a:rPr>
              <a:t>What stood out to you?  What felt doable? Often, it’s the small, thoughtful steps, like checking in, asking questions, including support staff, that create stability for students.</a:t>
            </a:r>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lang="en-US">
                <a:latin typeface="Arial"/>
                <a:ea typeface="Arial"/>
                <a:cs typeface="Arial"/>
                <a:sym typeface="Arial"/>
              </a:rPr>
              <a:t>Talking points/Discussion:</a:t>
            </a:r>
            <a:endParaRPr/>
          </a:p>
          <a:p>
            <a:pPr indent="0" lvl="0" marL="0" rtl="0" algn="l">
              <a:spcBef>
                <a:spcPts val="360"/>
              </a:spcBef>
              <a:spcAft>
                <a:spcPts val="0"/>
              </a:spcAft>
              <a:buNone/>
            </a:pPr>
            <a:r>
              <a:rPr lang="en-US">
                <a:latin typeface="Arial"/>
                <a:ea typeface="Arial"/>
                <a:cs typeface="Arial"/>
                <a:sym typeface="Arial"/>
              </a:rPr>
              <a:t>Collaboration matters more than having all the answers.</a:t>
            </a:r>
            <a:endParaRPr/>
          </a:p>
          <a:p>
            <a:pPr indent="0" lvl="0" marL="0" rtl="0" algn="l">
              <a:spcBef>
                <a:spcPts val="360"/>
              </a:spcBef>
              <a:spcAft>
                <a:spcPts val="0"/>
              </a:spcAft>
              <a:buNone/>
            </a:pPr>
            <a:r>
              <a:rPr lang="en-US">
                <a:latin typeface="Arial"/>
                <a:ea typeface="Arial"/>
                <a:cs typeface="Arial"/>
                <a:sym typeface="Arial"/>
              </a:rPr>
              <a:t>Early communication and flexibility reduce stress for families.</a:t>
            </a:r>
            <a:endParaRPr/>
          </a:p>
          <a:p>
            <a:pPr indent="0" lvl="0" marL="0" rtl="0" algn="l">
              <a:spcBef>
                <a:spcPts val="360"/>
              </a:spcBef>
              <a:spcAft>
                <a:spcPts val="0"/>
              </a:spcAft>
              <a:buNone/>
            </a:pPr>
            <a:r>
              <a:rPr lang="en-US">
                <a:latin typeface="Arial"/>
                <a:ea typeface="Arial"/>
                <a:cs typeface="Arial"/>
                <a:sym typeface="Arial"/>
              </a:rPr>
              <a:t>Awareness leads to better decisions and stronger trust.</a:t>
            </a:r>
            <a:endParaRPr/>
          </a:p>
        </p:txBody>
      </p:sp>
      <p:sp>
        <p:nvSpPr>
          <p:cNvPr id="209" name="Google Shape;209;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5" name="Google Shape;215;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As we’ve discussed military families move a lot – and for children with disabilities, those moves can mean lost services and added stress.  These three resources help make transitions smoother.</a:t>
            </a:r>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lang="en-US">
                <a:latin typeface="Arial"/>
                <a:ea typeface="Arial"/>
                <a:cs typeface="Arial"/>
                <a:sym typeface="Arial"/>
              </a:rPr>
              <a:t>Read slide.  Can also give examples.</a:t>
            </a:r>
            <a:endParaRPr/>
          </a:p>
        </p:txBody>
      </p:sp>
      <p:sp>
        <p:nvSpPr>
          <p:cNvPr id="216" name="Google Shape;216;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4" name="Google Shape;234;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These wonderful resources are here to support our military families in many ways.  MIC 3 helps make transitions between states easier, while Purple Star Schools celebrate those who go above and beyond to help military-connected students settle in.  PEATC is here to help families understand special education and disability services in Virginia, and EFMP offers assistance with resources available on bases and in communities to help family members with disabilities.  School liaisons are great guides for navigating school enrollment and programs.  Child and Youth Programs provide childcare and fun activities for children, and Military Community Services offer practical support for families.  Sharing these resources highlights how schools can truly partner with families to foster student success and community strength.</a:t>
            </a:r>
            <a:endParaRPr/>
          </a:p>
          <a:p>
            <a:pPr indent="0" lvl="0" marL="0" rtl="0" algn="l">
              <a:spcBef>
                <a:spcPts val="360"/>
              </a:spcBef>
              <a:spcAft>
                <a:spcPts val="0"/>
              </a:spcAft>
              <a:buNone/>
            </a:pPr>
            <a:r>
              <a:t/>
            </a:r>
            <a:endParaRPr>
              <a:latin typeface="Arial"/>
              <a:ea typeface="Arial"/>
              <a:cs typeface="Arial"/>
              <a:sym typeface="Arial"/>
            </a:endParaRPr>
          </a:p>
        </p:txBody>
      </p:sp>
      <p:sp>
        <p:nvSpPr>
          <p:cNvPr id="235" name="Google Shape;235;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5" name="Google Shape;65;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Before we begin with today’s presentation, we are going to start with a quick activity.</a:t>
            </a:r>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lang="en-US">
                <a:latin typeface="Arial"/>
                <a:ea typeface="Arial"/>
                <a:cs typeface="Arial"/>
                <a:sym typeface="Arial"/>
              </a:rPr>
              <a:t>Let’s take a moment to think back to our own childhoods, especially your time in school.</a:t>
            </a:r>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lang="en-US">
                <a:latin typeface="Arial"/>
                <a:ea typeface="Arial"/>
                <a:cs typeface="Arial"/>
                <a:sym typeface="Arial"/>
              </a:rPr>
              <a:t>What helped you feel a sense of routine or stability?</a:t>
            </a:r>
            <a:endParaRPr/>
          </a:p>
          <a:p>
            <a:pPr indent="0" lvl="0" marL="0" rtl="0" algn="l">
              <a:spcBef>
                <a:spcPts val="360"/>
              </a:spcBef>
              <a:spcAft>
                <a:spcPts val="0"/>
              </a:spcAft>
              <a:buNone/>
            </a:pPr>
            <a:r>
              <a:rPr lang="en-US">
                <a:latin typeface="Arial"/>
                <a:ea typeface="Arial"/>
                <a:cs typeface="Arial"/>
                <a:sym typeface="Arial"/>
              </a:rPr>
              <a:t>What made you feel like you belonged?</a:t>
            </a:r>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b="0" i="0" lang="en-US" u="none" strike="noStrike">
                <a:solidFill>
                  <a:srgbClr val="000000"/>
                </a:solidFill>
                <a:latin typeface="Arial"/>
                <a:ea typeface="Arial"/>
                <a:cs typeface="Arial"/>
                <a:sym typeface="Arial"/>
              </a:rPr>
              <a:t>Maybe it was a teacher, a predictable routine, a friend, or even something small that helped you feel safe or understood.</a:t>
            </a:r>
            <a:endParaRPr/>
          </a:p>
          <a:p>
            <a:pPr indent="0" lvl="0" marL="0" rtl="0" algn="l">
              <a:spcBef>
                <a:spcPts val="360"/>
              </a:spcBef>
              <a:spcAft>
                <a:spcPts val="0"/>
              </a:spcAft>
              <a:buNone/>
            </a:pPr>
            <a:r>
              <a:t/>
            </a:r>
            <a:endParaRPr b="0" i="0" u="none" strike="noStrike">
              <a:solidFill>
                <a:srgbClr val="000000"/>
              </a:solidFill>
              <a:latin typeface="Arial"/>
              <a:ea typeface="Arial"/>
              <a:cs typeface="Arial"/>
              <a:sym typeface="Arial"/>
            </a:endParaRPr>
          </a:p>
          <a:p>
            <a:pPr indent="0" lvl="0" marL="0" rtl="0" algn="l">
              <a:spcBef>
                <a:spcPts val="360"/>
              </a:spcBef>
              <a:spcAft>
                <a:spcPts val="0"/>
              </a:spcAft>
              <a:buNone/>
            </a:pPr>
            <a:r>
              <a:rPr b="0" i="0" lang="en-US" u="none" strike="noStrike">
                <a:solidFill>
                  <a:srgbClr val="000000"/>
                </a:solidFill>
                <a:latin typeface="Arial"/>
                <a:ea typeface="Arial"/>
                <a:cs typeface="Arial"/>
                <a:sym typeface="Arial"/>
              </a:rPr>
              <a:t>Now let’s take a few minutes to share in pairs or small groups.</a:t>
            </a:r>
            <a:endParaRPr/>
          </a:p>
          <a:p>
            <a:pPr indent="0" lvl="0" marL="0" rtl="0" algn="l">
              <a:spcBef>
                <a:spcPts val="360"/>
              </a:spcBef>
              <a:spcAft>
                <a:spcPts val="0"/>
              </a:spcAft>
              <a:buNone/>
            </a:pPr>
            <a:r>
              <a:rPr b="0" i="0" lang="en-US" u="none" strike="noStrike">
                <a:solidFill>
                  <a:srgbClr val="000000"/>
                </a:solidFill>
                <a:latin typeface="Arial"/>
                <a:ea typeface="Arial"/>
                <a:cs typeface="Arial"/>
                <a:sym typeface="Arial"/>
              </a:rPr>
              <a:t>What stands out to you from that time?</a:t>
            </a:r>
            <a:br>
              <a:rPr b="0" i="0" lang="en-US" u="none" strike="noStrike">
                <a:solidFill>
                  <a:srgbClr val="000000"/>
                </a:solidFill>
                <a:latin typeface="Arial"/>
                <a:ea typeface="Arial"/>
                <a:cs typeface="Arial"/>
                <a:sym typeface="Arial"/>
              </a:rPr>
            </a:br>
            <a:r>
              <a:rPr b="0" i="0" lang="en-US" u="none" strike="noStrike">
                <a:solidFill>
                  <a:srgbClr val="000000"/>
                </a:solidFill>
                <a:latin typeface="Arial"/>
                <a:ea typeface="Arial"/>
                <a:cs typeface="Arial"/>
                <a:sym typeface="Arial"/>
              </a:rPr>
              <a:t>What made the biggest difference in how you experienced school?</a:t>
            </a:r>
            <a:endParaRPr/>
          </a:p>
          <a:p>
            <a:pPr indent="0" lvl="0" marL="0" rtl="0" algn="l">
              <a:spcBef>
                <a:spcPts val="360"/>
              </a:spcBef>
              <a:spcAft>
                <a:spcPts val="0"/>
              </a:spcAft>
              <a:buNone/>
            </a:pPr>
            <a:r>
              <a:rPr b="0" i="0" lang="en-US" u="none" strike="noStrike">
                <a:solidFill>
                  <a:srgbClr val="000000"/>
                </a:solidFill>
                <a:latin typeface="Arial"/>
                <a:ea typeface="Arial"/>
                <a:cs typeface="Arial"/>
                <a:sym typeface="Arial"/>
              </a:rPr>
              <a:t>(Give about 5 minutes)</a:t>
            </a:r>
            <a:endParaRPr/>
          </a:p>
          <a:p>
            <a:pPr indent="0" lvl="0" marL="0" rtl="0" algn="l">
              <a:spcBef>
                <a:spcPts val="360"/>
              </a:spcBef>
              <a:spcAft>
                <a:spcPts val="0"/>
              </a:spcAft>
              <a:buNone/>
            </a:pPr>
            <a:r>
              <a:t/>
            </a:r>
            <a:endParaRPr b="0" i="0" u="none" strike="noStrike">
              <a:solidFill>
                <a:srgbClr val="000000"/>
              </a:solidFill>
              <a:latin typeface="Arial"/>
              <a:ea typeface="Arial"/>
              <a:cs typeface="Arial"/>
              <a:sym typeface="Arial"/>
            </a:endParaRPr>
          </a:p>
          <a:p>
            <a:pPr indent="0" lvl="0" marL="0" rtl="0" algn="l">
              <a:spcBef>
                <a:spcPts val="360"/>
              </a:spcBef>
              <a:spcAft>
                <a:spcPts val="0"/>
              </a:spcAft>
              <a:buNone/>
            </a:pPr>
            <a:r>
              <a:rPr b="0" i="0" lang="en-US" u="none" strike="noStrike">
                <a:solidFill>
                  <a:srgbClr val="000000"/>
                </a:solidFill>
                <a:latin typeface="Arial"/>
                <a:ea typeface="Arial"/>
                <a:cs typeface="Arial"/>
                <a:sym typeface="Arial"/>
              </a:rPr>
              <a:t>Now, let’s come back together.</a:t>
            </a:r>
            <a:br>
              <a:rPr b="0" i="0" lang="en-US" u="none" strike="noStrike">
                <a:solidFill>
                  <a:srgbClr val="000000"/>
                </a:solidFill>
                <a:latin typeface="Arial"/>
                <a:ea typeface="Arial"/>
                <a:cs typeface="Arial"/>
                <a:sym typeface="Arial"/>
              </a:rPr>
            </a:br>
            <a:r>
              <a:rPr b="0" i="0" lang="en-US" u="none" strike="noStrike">
                <a:solidFill>
                  <a:srgbClr val="000000"/>
                </a:solidFill>
                <a:latin typeface="Arial"/>
                <a:ea typeface="Arial"/>
                <a:cs typeface="Arial"/>
                <a:sym typeface="Arial"/>
              </a:rPr>
              <a:t>What are some common themes you noticed?</a:t>
            </a:r>
            <a:endParaRPr/>
          </a:p>
          <a:p>
            <a:pPr indent="0" lvl="0" marL="0" rtl="0" algn="l">
              <a:spcBef>
                <a:spcPts val="360"/>
              </a:spcBef>
              <a:spcAft>
                <a:spcPts val="0"/>
              </a:spcAft>
              <a:buNone/>
            </a:pPr>
            <a:r>
              <a:rPr b="0" i="0" lang="en-US" u="none" strike="noStrike">
                <a:solidFill>
                  <a:srgbClr val="000000"/>
                </a:solidFill>
                <a:latin typeface="Arial"/>
                <a:ea typeface="Arial"/>
                <a:cs typeface="Arial"/>
                <a:sym typeface="Arial"/>
              </a:rPr>
              <a:t>(Allow for responses)</a:t>
            </a:r>
            <a:endParaRPr/>
          </a:p>
          <a:p>
            <a:pPr indent="0" lvl="0" marL="0" rtl="0" algn="l">
              <a:spcBef>
                <a:spcPts val="360"/>
              </a:spcBef>
              <a:spcAft>
                <a:spcPts val="0"/>
              </a:spcAft>
              <a:buNone/>
            </a:pPr>
            <a:r>
              <a:t/>
            </a:r>
            <a:endParaRPr b="0" i="0" u="none" strike="noStrike">
              <a:solidFill>
                <a:srgbClr val="000000"/>
              </a:solidFill>
              <a:latin typeface="Arial"/>
              <a:ea typeface="Arial"/>
              <a:cs typeface="Arial"/>
              <a:sym typeface="Arial"/>
            </a:endParaRPr>
          </a:p>
          <a:p>
            <a:pPr indent="0" lvl="0" marL="0" rtl="0" algn="l">
              <a:spcBef>
                <a:spcPts val="360"/>
              </a:spcBef>
              <a:spcAft>
                <a:spcPts val="0"/>
              </a:spcAft>
              <a:buNone/>
            </a:pPr>
            <a:r>
              <a:rPr b="0" i="0" lang="en-US" u="none" strike="noStrike">
                <a:solidFill>
                  <a:srgbClr val="000000"/>
                </a:solidFill>
                <a:latin typeface="Arial"/>
                <a:ea typeface="Arial"/>
                <a:cs typeface="Arial"/>
                <a:sym typeface="Arial"/>
              </a:rPr>
              <a:t>Thank you for sharing those. Common themes that continually come up are things like consistency, connection, understanding, and feeling valued. All of these are incredibly important. They are the same things that support military children as well.</a:t>
            </a:r>
            <a:endParaRPr/>
          </a:p>
          <a:p>
            <a:pPr indent="0" lvl="0" marL="0" rtl="0" algn="l">
              <a:spcBef>
                <a:spcPts val="360"/>
              </a:spcBef>
              <a:spcAft>
                <a:spcPts val="0"/>
              </a:spcAft>
              <a:buNone/>
            </a:pPr>
            <a:r>
              <a:t/>
            </a:r>
            <a:endParaRPr b="0" i="0" u="none" strike="noStrike">
              <a:solidFill>
                <a:srgbClr val="000000"/>
              </a:solidFill>
              <a:latin typeface="Arial"/>
              <a:ea typeface="Arial"/>
              <a:cs typeface="Arial"/>
              <a:sym typeface="Arial"/>
            </a:endParaRPr>
          </a:p>
          <a:p>
            <a:pPr indent="0" lvl="0" marL="0" rtl="0" algn="l">
              <a:spcBef>
                <a:spcPts val="360"/>
              </a:spcBef>
              <a:spcAft>
                <a:spcPts val="0"/>
              </a:spcAft>
              <a:buNone/>
            </a:pPr>
            <a:r>
              <a:rPr b="0" i="0" lang="en-US" u="none" strike="noStrike">
                <a:solidFill>
                  <a:srgbClr val="000000"/>
                </a:solidFill>
                <a:latin typeface="Arial"/>
                <a:ea typeface="Arial"/>
                <a:cs typeface="Arial"/>
                <a:sym typeface="Arial"/>
              </a:rPr>
              <a:t>Now, imagine having to rebuild those same supports every 2–3 years. New school, new teachers, new routines, new friendships. What would that feel like?</a:t>
            </a:r>
            <a:endParaRPr/>
          </a:p>
          <a:p>
            <a:pPr indent="0" lvl="0" marL="0" rtl="0" algn="l">
              <a:spcBef>
                <a:spcPts val="360"/>
              </a:spcBef>
              <a:spcAft>
                <a:spcPts val="0"/>
              </a:spcAft>
              <a:buNone/>
            </a:pPr>
            <a:r>
              <a:t/>
            </a:r>
            <a:endParaRPr b="0" i="0" u="none" strike="noStrike">
              <a:solidFill>
                <a:srgbClr val="000000"/>
              </a:solidFill>
              <a:latin typeface="Arial"/>
              <a:ea typeface="Arial"/>
              <a:cs typeface="Arial"/>
              <a:sym typeface="Arial"/>
            </a:endParaRPr>
          </a:p>
          <a:p>
            <a:pPr indent="0" lvl="0" marL="0" rtl="0" algn="l">
              <a:spcBef>
                <a:spcPts val="360"/>
              </a:spcBef>
              <a:spcAft>
                <a:spcPts val="0"/>
              </a:spcAft>
              <a:buNone/>
            </a:pPr>
            <a:r>
              <a:rPr b="0" i="0" lang="en-US" u="none" strike="noStrike">
                <a:solidFill>
                  <a:srgbClr val="000000"/>
                </a:solidFill>
                <a:latin typeface="Arial"/>
                <a:ea typeface="Arial"/>
                <a:cs typeface="Arial"/>
                <a:sym typeface="Arial"/>
              </a:rPr>
              <a:t>As we move into today’s session, I would love for us to keep those experiences in our minds because those same factors are especially important for military children with disabilities, who may be navigating frequent transitions and additional challenges.</a:t>
            </a:r>
            <a:endParaRPr/>
          </a:p>
          <a:p>
            <a:pPr indent="0" lvl="0" marL="0" rtl="0" algn="l">
              <a:spcBef>
                <a:spcPts val="360"/>
              </a:spcBef>
              <a:spcAft>
                <a:spcPts val="0"/>
              </a:spcAft>
              <a:buNone/>
            </a:pPr>
            <a:r>
              <a:t/>
            </a:r>
            <a:endParaRPr b="0" i="0" u="none" strike="noStrike">
              <a:solidFill>
                <a:srgbClr val="000000"/>
              </a:solidFill>
              <a:latin typeface="Arial"/>
              <a:ea typeface="Arial"/>
              <a:cs typeface="Arial"/>
              <a:sym typeface="Arial"/>
            </a:endParaRPr>
          </a:p>
          <a:p>
            <a:pPr indent="0" lvl="0" marL="0" rtl="0" algn="l">
              <a:spcBef>
                <a:spcPts val="360"/>
              </a:spcBef>
              <a:spcAft>
                <a:spcPts val="0"/>
              </a:spcAft>
              <a:buNone/>
            </a:pPr>
            <a:r>
              <a:rPr b="0" i="0" lang="en-US" u="none" strike="noStrike">
                <a:solidFill>
                  <a:srgbClr val="000000"/>
                </a:solidFill>
                <a:latin typeface="Arial"/>
                <a:ea typeface="Arial"/>
                <a:cs typeface="Arial"/>
                <a:sym typeface="Arial"/>
              </a:rPr>
              <a:t>Today is really about how we can intentionally create those moments of belonging and stability in our roles.</a:t>
            </a:r>
            <a:endParaRPr/>
          </a:p>
        </p:txBody>
      </p:sp>
      <p:sp>
        <p:nvSpPr>
          <p:cNvPr id="66" name="Google Shape;66;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7" name="Google Shape;257;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As you can see, schools can actively support military-connected students through welcoming, academic, social, and family engagement strategies.  By offering thoughtful and caring support, educators can help student feel safe, connected, and confident in their schools.</a:t>
            </a:r>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t/>
            </a:r>
            <a:endParaRPr>
              <a:latin typeface="Arial"/>
              <a:ea typeface="Arial"/>
              <a:cs typeface="Arial"/>
              <a:sym typeface="Arial"/>
            </a:endParaRPr>
          </a:p>
        </p:txBody>
      </p:sp>
      <p:sp>
        <p:nvSpPr>
          <p:cNvPr id="258" name="Google Shape;258;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4" name="Google Shape;264;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400" u="none" strike="noStrike">
                <a:solidFill>
                  <a:srgbClr val="000000"/>
                </a:solidFill>
                <a:latin typeface="Arial"/>
                <a:ea typeface="Arial"/>
                <a:cs typeface="Arial"/>
                <a:sym typeface="Arial"/>
              </a:rPr>
              <a:t>As we circle back to the end, it’s wonderful to remember that military service is really a shared family adventure.  Schools and communities that step up with proactive support can truly make a big difference, helping students and families feel more connected and cared for.  When we understand the ups and downs of military life, we can offer stability, empathy, and lots of encouragement to help military-connected students shine and succeed.</a:t>
            </a:r>
            <a:endParaRPr b="0" i="0" u="none" strike="noStrike">
              <a:solidFill>
                <a:srgbClr val="000000"/>
              </a:solidFill>
              <a:latin typeface="Arial"/>
              <a:ea typeface="Arial"/>
              <a:cs typeface="Arial"/>
              <a:sym typeface="Arial"/>
            </a:endParaRPr>
          </a:p>
          <a:p>
            <a:pPr indent="0" lvl="0" marL="0" rtl="0" algn="l">
              <a:spcBef>
                <a:spcPts val="360"/>
              </a:spcBef>
              <a:spcAft>
                <a:spcPts val="0"/>
              </a:spcAft>
              <a:buNone/>
            </a:pPr>
            <a:r>
              <a:t/>
            </a:r>
            <a:endParaRPr/>
          </a:p>
        </p:txBody>
      </p:sp>
      <p:sp>
        <p:nvSpPr>
          <p:cNvPr id="265" name="Google Shape;265;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7" name="Google Shape;277;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5" name="Google Shape;285;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2" name="Google Shape;292;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400">
              <a:latin typeface="Arial"/>
              <a:ea typeface="Arial"/>
              <a:cs typeface="Arial"/>
              <a:sym typeface="Arial"/>
            </a:endParaRPr>
          </a:p>
        </p:txBody>
      </p:sp>
      <p:sp>
        <p:nvSpPr>
          <p:cNvPr id="293" name="Google Shape;293;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22" name="Google Shape;322;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0" name="Google Shape;340;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7" name="Google Shape;347;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3" name="Google Shape;73;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Today, we are talking about military-connected children, including those with disabilities.  You don’t need to be a military expert or a special educator – this is about understanding the child in front of you and knowing that small actions matter. When we say military-connected child, we’re talking about students who have a parent or caregiver in the military – active duty, National Guard, and Reserve.  Some move often, some don’t.  Some experience deployments, some are preparing for one.  There’s no single military child experience, but change is a common thread. </a:t>
            </a:r>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lang="en-US">
                <a:latin typeface="Arial"/>
                <a:ea typeface="Arial"/>
                <a:cs typeface="Arial"/>
                <a:sym typeface="Arial"/>
              </a:rPr>
              <a:t>(Activity 5 minutes)</a:t>
            </a:r>
            <a:endParaRPr/>
          </a:p>
          <a:p>
            <a:pPr indent="0" lvl="0" marL="0" rtl="0" algn="l">
              <a:spcBef>
                <a:spcPts val="360"/>
              </a:spcBef>
              <a:spcAft>
                <a:spcPts val="0"/>
              </a:spcAft>
              <a:buNone/>
            </a:pPr>
            <a:r>
              <a:rPr lang="en-US">
                <a:latin typeface="Arial"/>
                <a:ea typeface="Arial"/>
                <a:cs typeface="Arial"/>
                <a:sym typeface="Arial"/>
              </a:rPr>
              <a:t>So let’s slow down for a moment and try to imagine life from the perspective of a military-connected student with a disability. This helps us understand what stability, support, and empathy look like from their point of view. Meet Alex.  Alex is a second grader who recently joined your class.  Alex is from a military-connected family and has moved schools several times already.  Alex has an IEP, but like many military-connected students, services and records may take time to transfer. Alex is curious, friendly, and really enjoys science especially hands-on learning. Like many students, Alex brings both strengths and needs into the classroom.  </a:t>
            </a:r>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lang="en-US">
                <a:latin typeface="Arial"/>
                <a:ea typeface="Arial"/>
                <a:cs typeface="Arial"/>
                <a:sym typeface="Arial"/>
              </a:rPr>
              <a:t>Now let’s take a quiet moment to think about Alex or a student you’ve taught who reminds you of him.  You may jot your thoughts down.  Think about his first day of school.  What might feel confusing right now?  What strengths does he bring into your classroom?  What challenges stood out to you? And what helps a child feel safe and welcome on their first days? (pause for 1-2 minutes for reflection)</a:t>
            </a:r>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lang="en-US">
                <a:latin typeface="Arial"/>
                <a:ea typeface="Arial"/>
                <a:cs typeface="Arial"/>
                <a:sym typeface="Arial"/>
              </a:rPr>
              <a:t>If you are comfortable, turn to someone near you and share one thing you already do that would help a student like this or one question you might have.  (pause for about 1-2 minutes)  Would anyone like to share their thoughts with the group? (take one or two responses)</a:t>
            </a:r>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lang="en-US">
                <a:latin typeface="Arial"/>
                <a:ea typeface="Arial"/>
                <a:cs typeface="Arial"/>
                <a:sym typeface="Arial"/>
              </a:rPr>
              <a:t>For military connected children with disabilities, changes can add up quickly, such as new schools, new routines, new adults, and often times gaps in services. These changes can affect academic progress, social-emotional health and confidence.  Military connected children with disabilities are resilient but they shouldn’t have to navigate change alone.  Even without special education training, general educators are often the first safe, steady presence these children experience.  Even small actions like checking in, being aware of transitions, and connecting families to resources can help students feel seen, supported, and ready to succeed.    </a:t>
            </a:r>
            <a:endParaRPr/>
          </a:p>
        </p:txBody>
      </p:sp>
      <p:sp>
        <p:nvSpPr>
          <p:cNvPr id="74" name="Google Shape;74;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1" name="Google Shape;81;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By the end of the session, you’ll know who these students are, understand how military life can affect them, discover helpful resources, and explore practical ways to support them.</a:t>
            </a:r>
            <a:endParaRPr/>
          </a:p>
          <a:p>
            <a:pPr indent="0" lvl="0" marL="0" rtl="0" algn="l">
              <a:spcBef>
                <a:spcPts val="360"/>
              </a:spcBef>
              <a:spcAft>
                <a:spcPts val="0"/>
              </a:spcAft>
              <a:buNone/>
            </a:pPr>
            <a:r>
              <a:t/>
            </a:r>
            <a:endParaRPr/>
          </a:p>
        </p:txBody>
      </p:sp>
      <p:sp>
        <p:nvSpPr>
          <p:cNvPr id="82" name="Google Shape;82;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1" name="Google Shape;101;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u="none" strike="noStrike">
                <a:solidFill>
                  <a:srgbClr val="000000"/>
                </a:solidFill>
                <a:latin typeface="Arial"/>
                <a:ea typeface="Arial"/>
                <a:cs typeface="Arial"/>
                <a:sym typeface="Arial"/>
              </a:rPr>
              <a:t>Read slide:  </a:t>
            </a:r>
            <a:endParaRPr/>
          </a:p>
          <a:p>
            <a:pPr indent="0" lvl="0" marL="0" rtl="0" algn="l">
              <a:spcBef>
                <a:spcPts val="360"/>
              </a:spcBef>
              <a:spcAft>
                <a:spcPts val="0"/>
              </a:spcAft>
              <a:buNone/>
            </a:pPr>
            <a:r>
              <a:t/>
            </a:r>
            <a:endParaRPr b="0" i="0" u="none" strike="noStrike">
              <a:solidFill>
                <a:srgbClr val="000000"/>
              </a:solidFill>
              <a:latin typeface="Arial"/>
              <a:ea typeface="Arial"/>
              <a:cs typeface="Arial"/>
              <a:sym typeface="Arial"/>
            </a:endParaRPr>
          </a:p>
          <a:p>
            <a:pPr indent="0" lvl="0" marL="0" rtl="0" algn="l">
              <a:spcBef>
                <a:spcPts val="360"/>
              </a:spcBef>
              <a:spcAft>
                <a:spcPts val="0"/>
              </a:spcAft>
              <a:buNone/>
            </a:pPr>
            <a:r>
              <a:rPr b="0" i="0" lang="en-US" u="none" strike="noStrike">
                <a:solidFill>
                  <a:srgbClr val="000000"/>
                </a:solidFill>
                <a:latin typeface="Arial"/>
                <a:ea typeface="Arial"/>
                <a:cs typeface="Arial"/>
                <a:sym typeface="Arial"/>
              </a:rPr>
              <a:t>Under </a:t>
            </a:r>
            <a:r>
              <a:rPr b="1" i="0" lang="en-US" u="none" strike="noStrike">
                <a:solidFill>
                  <a:srgbClr val="000000"/>
                </a:solidFill>
                <a:latin typeface="Arial"/>
                <a:ea typeface="Arial"/>
                <a:cs typeface="Arial"/>
                <a:sym typeface="Arial"/>
              </a:rPr>
              <a:t>Virginia Code § 22.1-287.04</a:t>
            </a:r>
            <a:r>
              <a:rPr b="0" i="0" lang="en-US" u="none" strike="noStrike">
                <a:solidFill>
                  <a:srgbClr val="000000"/>
                </a:solidFill>
                <a:latin typeface="Arial"/>
                <a:ea typeface="Arial"/>
                <a:cs typeface="Arial"/>
                <a:sym typeface="Arial"/>
              </a:rPr>
              <a:t>, a </a:t>
            </a:r>
            <a:r>
              <a:rPr b="1" i="0" lang="en-US" u="none" strike="noStrike">
                <a:solidFill>
                  <a:srgbClr val="000000"/>
                </a:solidFill>
                <a:latin typeface="Arial"/>
                <a:ea typeface="Arial"/>
                <a:cs typeface="Arial"/>
                <a:sym typeface="Arial"/>
              </a:rPr>
              <a:t>uniformed services-connected student</a:t>
            </a:r>
            <a:r>
              <a:rPr b="0" i="0" lang="en-US" u="none" strike="noStrike">
                <a:solidFill>
                  <a:srgbClr val="000000"/>
                </a:solidFill>
                <a:latin typeface="Arial"/>
                <a:ea typeface="Arial"/>
                <a:cs typeface="Arial"/>
                <a:sym typeface="Arial"/>
              </a:rPr>
              <a:t> is defined as a student enrolled in a public school </a:t>
            </a:r>
            <a:r>
              <a:rPr b="1" i="0" lang="en-US" u="none" strike="noStrike">
                <a:solidFill>
                  <a:srgbClr val="000000"/>
                </a:solidFill>
                <a:latin typeface="Arial"/>
                <a:ea typeface="Arial"/>
                <a:cs typeface="Arial"/>
                <a:sym typeface="Arial"/>
              </a:rPr>
              <a:t>whose parent is serving in either</a:t>
            </a:r>
            <a:r>
              <a:rPr b="0" i="0" lang="en-US" u="none" strike="noStrike">
                <a:solidFill>
                  <a:srgbClr val="000000"/>
                </a:solidFill>
                <a:latin typeface="Arial"/>
                <a:ea typeface="Arial"/>
                <a:cs typeface="Arial"/>
                <a:sym typeface="Arial"/>
              </a:rPr>
              <a:t>:</a:t>
            </a:r>
            <a:endParaRPr/>
          </a:p>
          <a:p>
            <a:pPr indent="-76200" lvl="0" marL="0" rtl="0" algn="l">
              <a:spcBef>
                <a:spcPts val="0"/>
              </a:spcBef>
              <a:spcAft>
                <a:spcPts val="0"/>
              </a:spcAft>
              <a:buClr>
                <a:srgbClr val="000000"/>
              </a:buClr>
              <a:buSzPts val="1200"/>
              <a:buFont typeface="Arial"/>
              <a:buChar char="•"/>
            </a:pPr>
            <a:r>
              <a:rPr b="0" i="0" lang="en-US" u="none" strike="noStrike">
                <a:solidFill>
                  <a:srgbClr val="000000"/>
                </a:solidFill>
                <a:latin typeface="Arial"/>
                <a:ea typeface="Arial"/>
                <a:cs typeface="Arial"/>
                <a:sym typeface="Arial"/>
              </a:rPr>
              <a:t>the </a:t>
            </a:r>
            <a:r>
              <a:rPr b="1" i="0" lang="en-US" u="none" strike="noStrike">
                <a:solidFill>
                  <a:srgbClr val="000000"/>
                </a:solidFill>
                <a:latin typeface="Arial"/>
                <a:ea typeface="Arial"/>
                <a:cs typeface="Arial"/>
                <a:sym typeface="Arial"/>
              </a:rPr>
              <a:t>active component</a:t>
            </a:r>
            <a:r>
              <a:rPr b="0" i="0" lang="en-US" u="none" strike="noStrike">
                <a:solidFill>
                  <a:srgbClr val="000000"/>
                </a:solidFill>
                <a:latin typeface="Arial"/>
                <a:ea typeface="Arial"/>
                <a:cs typeface="Arial"/>
                <a:sym typeface="Arial"/>
              </a:rPr>
              <a:t> of the U.S. Army, Navy, Air Force, Marine Corps, Coast Guard, Space Force, National Guard, the Commissioned Corps of the National Oceanic and Atmospheric Administration, or the Commissioned Corps of the U.S. Public Health Service; </a:t>
            </a:r>
            <a:r>
              <a:rPr b="1" i="0" lang="en-US" u="none" strike="noStrike">
                <a:solidFill>
                  <a:srgbClr val="000000"/>
                </a:solidFill>
                <a:latin typeface="Arial"/>
                <a:ea typeface="Arial"/>
                <a:cs typeface="Arial"/>
                <a:sym typeface="Arial"/>
              </a:rPr>
              <a:t>or</a:t>
            </a:r>
            <a:endParaRPr b="0" i="0" u="none" strike="noStrike">
              <a:solidFill>
                <a:srgbClr val="000000"/>
              </a:solidFill>
              <a:latin typeface="Arial"/>
              <a:ea typeface="Arial"/>
              <a:cs typeface="Arial"/>
              <a:sym typeface="Arial"/>
            </a:endParaRPr>
          </a:p>
          <a:p>
            <a:pPr indent="-76200" lvl="0" marL="0" rtl="0" algn="l">
              <a:spcBef>
                <a:spcPts val="0"/>
              </a:spcBef>
              <a:spcAft>
                <a:spcPts val="0"/>
              </a:spcAft>
              <a:buClr>
                <a:srgbClr val="000000"/>
              </a:buClr>
              <a:buSzPts val="1200"/>
              <a:buFont typeface="Arial"/>
              <a:buChar char="•"/>
            </a:pPr>
            <a:r>
              <a:rPr b="0" i="0" lang="en-US" u="none" strike="noStrike">
                <a:solidFill>
                  <a:srgbClr val="000000"/>
                </a:solidFill>
                <a:latin typeface="Arial"/>
                <a:ea typeface="Arial"/>
                <a:cs typeface="Arial"/>
                <a:sym typeface="Arial"/>
              </a:rPr>
              <a:t>the </a:t>
            </a:r>
            <a:r>
              <a:rPr b="1" i="0" lang="en-US" u="none" strike="noStrike">
                <a:solidFill>
                  <a:srgbClr val="000000"/>
                </a:solidFill>
                <a:latin typeface="Arial"/>
                <a:ea typeface="Arial"/>
                <a:cs typeface="Arial"/>
                <a:sym typeface="Arial"/>
              </a:rPr>
              <a:t>reserve component</a:t>
            </a:r>
            <a:r>
              <a:rPr b="0" i="0" lang="en-US" u="none" strike="noStrike">
                <a:solidFill>
                  <a:srgbClr val="000000"/>
                </a:solidFill>
                <a:latin typeface="Arial"/>
                <a:ea typeface="Arial"/>
                <a:cs typeface="Arial"/>
                <a:sym typeface="Arial"/>
              </a:rPr>
              <a:t> of the U.S. Army, Navy, Air Force, Marine Corps, Coast Guard, Space Force, or National Guard.</a:t>
            </a:r>
            <a:endParaRPr/>
          </a:p>
          <a:p>
            <a:pPr indent="0" lvl="0" marL="0" rtl="0" algn="l">
              <a:spcBef>
                <a:spcPts val="0"/>
              </a:spcBef>
              <a:spcAft>
                <a:spcPts val="0"/>
              </a:spcAft>
              <a:buClr>
                <a:schemeClr val="dk1"/>
              </a:buClr>
              <a:buSzPts val="1200"/>
              <a:buFont typeface="Arial"/>
              <a:buNone/>
            </a:pPr>
            <a:r>
              <a:t/>
            </a:r>
            <a:endParaRPr b="0" i="0" u="none" strike="noStrike">
              <a:solidFill>
                <a:srgbClr val="000000"/>
              </a:solidFill>
              <a:latin typeface="Arial"/>
              <a:ea typeface="Arial"/>
              <a:cs typeface="Arial"/>
              <a:sym typeface="Arial"/>
            </a:endParaRPr>
          </a:p>
          <a:p>
            <a:pPr indent="0" lvl="0" marL="0" rtl="0" algn="l">
              <a:spcBef>
                <a:spcPts val="360"/>
              </a:spcBef>
              <a:spcAft>
                <a:spcPts val="0"/>
              </a:spcAft>
              <a:buNone/>
            </a:pPr>
            <a:r>
              <a:t/>
            </a:r>
            <a:endParaRPr/>
          </a:p>
        </p:txBody>
      </p:sp>
      <p:sp>
        <p:nvSpPr>
          <p:cNvPr id="102" name="Google Shape;102;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9" name="Google Shape;109;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Across the country, nearly 1.5 million military-connected students are part of our communities.  In Virginia, alone, there are over 77,000 of these students. About 10 – 15% receive IEP services, which are school based services for learning-related disabilities.  But when we look at special health care needs, the number is much higher, about 23 to 28%.  This includes medical, developmental, and behavioral conditions.  These groups don’t fully overlap.  Many children have needs that don’t qualify for an IEP, so relying only on school data underestimates how many military connected children have disabilities.  This helps to explain why schools are such important sources of stability and support for these students.   </a:t>
            </a:r>
            <a:endParaRPr/>
          </a:p>
          <a:p>
            <a:pPr indent="0" lvl="0" marL="0" rtl="0" algn="l">
              <a:spcBef>
                <a:spcPts val="360"/>
              </a:spcBef>
              <a:spcAft>
                <a:spcPts val="0"/>
              </a:spcAft>
              <a:buNone/>
            </a:pPr>
            <a:r>
              <a:t/>
            </a:r>
            <a:endParaRPr/>
          </a:p>
        </p:txBody>
      </p:sp>
      <p:sp>
        <p:nvSpPr>
          <p:cNvPr id="110" name="Google Shape;110;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6" name="Google Shape;116;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u="none" strike="noStrike">
                <a:solidFill>
                  <a:srgbClr val="000000"/>
                </a:solidFill>
                <a:latin typeface="Arial"/>
                <a:ea typeface="Arial"/>
                <a:cs typeface="Arial"/>
                <a:sym typeface="Arial"/>
              </a:rPr>
              <a:t>Military families possess remarkable strengths, such as resilience, adaptability, tight community bonds, cultural competence, and strong discipline.</a:t>
            </a:r>
            <a:endParaRPr/>
          </a:p>
          <a:p>
            <a:pPr indent="0" lvl="0" marL="0" rtl="0" algn="l">
              <a:spcBef>
                <a:spcPts val="360"/>
              </a:spcBef>
              <a:spcAft>
                <a:spcPts val="0"/>
              </a:spcAft>
              <a:buNone/>
            </a:pPr>
            <a:r>
              <a:t/>
            </a:r>
            <a:endParaRPr b="0" i="0" u="none" strike="noStrike">
              <a:solidFill>
                <a:srgbClr val="000000"/>
              </a:solidFill>
              <a:latin typeface="Arial"/>
              <a:ea typeface="Arial"/>
              <a:cs typeface="Arial"/>
              <a:sym typeface="Arial"/>
            </a:endParaRPr>
          </a:p>
          <a:p>
            <a:pPr indent="0" lvl="0" marL="0" rtl="0" algn="l">
              <a:spcBef>
                <a:spcPts val="360"/>
              </a:spcBef>
              <a:spcAft>
                <a:spcPts val="0"/>
              </a:spcAft>
              <a:buNone/>
            </a:pPr>
            <a:r>
              <a:rPr b="0" i="0" lang="en-US" u="none" strike="noStrike">
                <a:solidFill>
                  <a:srgbClr val="000000"/>
                </a:solidFill>
                <a:latin typeface="Arial"/>
                <a:ea typeface="Arial"/>
                <a:cs typeface="Arial"/>
                <a:sym typeface="Arial"/>
              </a:rPr>
              <a:t>At the same time, they may face challenges such as finding trustworthy childcare, quickly securing educational support for their children, establishing a reliable support system, and securing job opportunities for spouses. Sometimes a family doesn’t even have a name to list as their child’s emergency contact. These hurdles can seem overwhelming, but they can also be transformed into strengths. Frequent moves, for example, can build adaptability and social confidence in children, while navigating uncertainty can strengthen problem-solving skills and family unity.</a:t>
            </a:r>
            <a:endParaRPr/>
          </a:p>
          <a:p>
            <a:pPr indent="0" lvl="0" marL="0" rtl="0" algn="l">
              <a:spcBef>
                <a:spcPts val="360"/>
              </a:spcBef>
              <a:spcAft>
                <a:spcPts val="0"/>
              </a:spcAft>
              <a:buNone/>
            </a:pPr>
            <a:r>
              <a:t/>
            </a:r>
            <a:endParaRPr b="0" i="0" u="none" strike="noStrike">
              <a:solidFill>
                <a:srgbClr val="000000"/>
              </a:solidFill>
              <a:latin typeface="Arial"/>
              <a:ea typeface="Arial"/>
              <a:cs typeface="Arial"/>
              <a:sym typeface="Arial"/>
            </a:endParaRPr>
          </a:p>
          <a:p>
            <a:pPr indent="0" lvl="0" marL="0" rtl="0" algn="l">
              <a:spcBef>
                <a:spcPts val="360"/>
              </a:spcBef>
              <a:spcAft>
                <a:spcPts val="0"/>
              </a:spcAft>
              <a:buNone/>
            </a:pPr>
            <a:r>
              <a:rPr b="0" i="0" lang="en-US" u="none" strike="noStrike">
                <a:solidFill>
                  <a:srgbClr val="000000"/>
                </a:solidFill>
                <a:latin typeface="Arial"/>
                <a:ea typeface="Arial"/>
                <a:cs typeface="Arial"/>
                <a:sym typeface="Arial"/>
              </a:rPr>
              <a:t>Educators play a key role in helping turn these challenges into strengths by being sensitive and responsive to each family’s needs. This means listening without judgment, learning about each family’s situation, and valuing the skills they already bring. Teachers can offer flexible communication, help families connect with school and community resources, and create consistent, supportive classroom environments. By building trust and highlighting what families do well, educators empower military families to see their experiences not as barriers, but as valuable assets that support their child’s success.</a:t>
            </a:r>
            <a:endParaRPr/>
          </a:p>
          <a:p>
            <a:pPr indent="0" lvl="0" marL="0" rtl="0" algn="l">
              <a:spcBef>
                <a:spcPts val="360"/>
              </a:spcBef>
              <a:spcAft>
                <a:spcPts val="0"/>
              </a:spcAft>
              <a:buNone/>
            </a:pPr>
            <a:r>
              <a:t/>
            </a:r>
            <a:endParaRPr>
              <a:latin typeface="Arial"/>
              <a:ea typeface="Arial"/>
              <a:cs typeface="Arial"/>
              <a:sym typeface="Arial"/>
            </a:endParaRPr>
          </a:p>
        </p:txBody>
      </p:sp>
      <p:sp>
        <p:nvSpPr>
          <p:cNvPr id="117" name="Google Shape;117;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7" name="Google Shape;127;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Support for military families can be quite diverse.  Parents might have different roles or titles, and each branch (Army, Navy, Air Force, Marine, Space Force, National Guard, and Coast Guard) provides it own unique resources.  Even installations (or bases) within the same branch might offer different programs, and the names of these programs can vary as well.  Understanding these differences can help families find the support they need quicker.  </a:t>
            </a:r>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lang="en-US">
                <a:latin typeface="Arial"/>
                <a:ea typeface="Arial"/>
                <a:cs typeface="Arial"/>
                <a:sym typeface="Arial"/>
              </a:rPr>
              <a:t>As educators, it’s important to ask thoughtful questions, work closely with families, and stay flexible to ensure every student receives the support they need.  </a:t>
            </a:r>
            <a:endParaRPr/>
          </a:p>
        </p:txBody>
      </p:sp>
      <p:sp>
        <p:nvSpPr>
          <p:cNvPr id="128" name="Google Shape;128;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4" name="Google Shape;134;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Military life revolves around frequent transitions.  Families might relocate (or PCS – Permanent Change of Station) every 2-3 years.  One or both parents could be deployed or away on training rotations and the child may stay with the other parent or even at another location with family or friends.  PCS moves can occur on short notice and can happen anywhere, either within the Continental US (CONUS) or outside of it (OCONUS).  Additional transitions can include a parent retiring after at least 20 years of service, a parent leaving at the end of their military contract, a medical discharge, or just returning to civilian life.  </a:t>
            </a:r>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lang="en-US">
                <a:latin typeface="Arial"/>
                <a:ea typeface="Arial"/>
                <a:cs typeface="Arial"/>
                <a:sym typeface="Arial"/>
              </a:rPr>
              <a:t>Understanding these transitions enables educators to offer stability, predictability, and support within the school environment.    </a:t>
            </a:r>
            <a:endParaRPr/>
          </a:p>
        </p:txBody>
      </p:sp>
      <p:sp>
        <p:nvSpPr>
          <p:cNvPr id="135" name="Google Shape;135;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p:cSld name="Title ">
    <p:spTree>
      <p:nvGrpSpPr>
        <p:cNvPr id="10" name="Shape 10"/>
        <p:cNvGrpSpPr/>
        <p:nvPr/>
      </p:nvGrpSpPr>
      <p:grpSpPr>
        <a:xfrm>
          <a:off x="0" y="0"/>
          <a:ext cx="0" cy="0"/>
          <a:chOff x="0" y="0"/>
          <a:chExt cx="0" cy="0"/>
        </a:xfrm>
      </p:grpSpPr>
      <p:pic>
        <p:nvPicPr>
          <p:cNvPr id="11" name="Google Shape;11;p2"/>
          <p:cNvPicPr preferRelativeResize="0"/>
          <p:nvPr/>
        </p:nvPicPr>
        <p:blipFill rotWithShape="1">
          <a:blip r:embed="rId2">
            <a:alphaModFix/>
          </a:blip>
          <a:srcRect b="0" l="0" r="0" t="0"/>
          <a:stretch/>
        </p:blipFill>
        <p:spPr>
          <a:xfrm>
            <a:off x="0" y="1"/>
            <a:ext cx="12191998" cy="6857999"/>
          </a:xfrm>
          <a:prstGeom prst="rect">
            <a:avLst/>
          </a:prstGeom>
          <a:noFill/>
          <a:ln>
            <a:noFill/>
          </a:ln>
        </p:spPr>
      </p:pic>
      <p:sp>
        <p:nvSpPr>
          <p:cNvPr id="12" name="Google Shape;12;p2"/>
          <p:cNvSpPr txBox="1"/>
          <p:nvPr>
            <p:ph type="title"/>
          </p:nvPr>
        </p:nvSpPr>
        <p:spPr>
          <a:xfrm>
            <a:off x="5442012" y="2766219"/>
            <a:ext cx="6220101"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Quattrocento Sans"/>
              <a:buNone/>
              <a:defRPr b="1" i="0" sz="4400" u="none" cap="none" strike="noStrik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extLst>
    <p:ext uri="{DCECCB84-F9BA-43D5-87BE-67443E8EF086}">
      <p15:sldGuideLst>
        <p15:guide id="1" pos="280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Pattern Content">
  <p:cSld name="Right Pattern Content">
    <p:spTree>
      <p:nvGrpSpPr>
        <p:cNvPr id="49" name="Shape 49"/>
        <p:cNvGrpSpPr/>
        <p:nvPr/>
      </p:nvGrpSpPr>
      <p:grpSpPr>
        <a:xfrm>
          <a:off x="0" y="0"/>
          <a:ext cx="0" cy="0"/>
          <a:chOff x="0" y="0"/>
          <a:chExt cx="0" cy="0"/>
        </a:xfrm>
      </p:grpSpPr>
      <p:sp>
        <p:nvSpPr>
          <p:cNvPr id="50" name="Google Shape;50;p11"/>
          <p:cNvSpPr txBox="1"/>
          <p:nvPr>
            <p:ph type="title"/>
          </p:nvPr>
        </p:nvSpPr>
        <p:spPr>
          <a:xfrm>
            <a:off x="762000" y="715961"/>
            <a:ext cx="6477000" cy="118903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accent2"/>
              </a:buClr>
              <a:buSzPts val="4000"/>
              <a:buFont typeface="Quattrocento Sans"/>
              <a:buNone/>
              <a:defRPr b="1" i="0" sz="4000" u="none" cap="none" strike="noStrike">
                <a:solidFill>
                  <a:schemeClr val="accent2"/>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1" name="Google Shape;51;p11"/>
          <p:cNvSpPr txBox="1"/>
          <p:nvPr>
            <p:ph idx="1" type="body"/>
          </p:nvPr>
        </p:nvSpPr>
        <p:spPr>
          <a:xfrm>
            <a:off x="762000" y="1905000"/>
            <a:ext cx="6340929" cy="3276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dk1"/>
              </a:buClr>
              <a:buSzPts val="1800"/>
              <a:buFont typeface="Arial"/>
              <a:buNone/>
              <a:defRPr b="1" i="0" sz="1800" u="none" cap="none" strike="noStrike">
                <a:solidFill>
                  <a:schemeClr val="dk1"/>
                </a:solidFill>
                <a:latin typeface="Quattrocento Sans"/>
                <a:ea typeface="Quattrocento Sans"/>
                <a:cs typeface="Quattrocento Sans"/>
                <a:sym typeface="Quattrocento Sans"/>
              </a:defRPr>
            </a:lvl1pPr>
            <a:lvl2pPr indent="-342900" lvl="1" marL="914400" marR="0" rtl="0" algn="l">
              <a:lnSpc>
                <a:spcPct val="100000"/>
              </a:lnSpc>
              <a:spcBef>
                <a:spcPts val="10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Quattrocento Sans"/>
                <a:ea typeface="Quattrocento Sans"/>
                <a:cs typeface="Quattrocento Sans"/>
                <a:sym typeface="Quattrocento Sans"/>
              </a:defRPr>
            </a:lvl9pPr>
          </a:lstStyle>
          <a:p/>
        </p:txBody>
      </p:sp>
      <p:pic>
        <p:nvPicPr>
          <p:cNvPr descr="Red, blue grey white pattern background" id="52" name="Google Shape;52;p11"/>
          <p:cNvPicPr preferRelativeResize="0"/>
          <p:nvPr/>
        </p:nvPicPr>
        <p:blipFill rotWithShape="1">
          <a:blip r:embed="rId2">
            <a:alphaModFix/>
          </a:blip>
          <a:srcRect b="0" l="0" r="0" t="0"/>
          <a:stretch/>
        </p:blipFill>
        <p:spPr>
          <a:xfrm>
            <a:off x="7427166" y="0"/>
            <a:ext cx="4764834" cy="6858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guide id="2" pos="6127">
          <p15:clr>
            <a:srgbClr val="5ACBF0"/>
          </p15:clr>
        </p15:guide>
        <p15:guide id="3" orient="horz" pos="2240">
          <p15:clr>
            <a:srgbClr val="5ACBF0"/>
          </p15:clr>
        </p15:guide>
        <p15:guide id="4" orient="horz" pos="2487">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ft Pattern Content Blue title">
  <p:cSld name="Left Pattern Content Blue title">
    <p:spTree>
      <p:nvGrpSpPr>
        <p:cNvPr id="53" name="Shape 53"/>
        <p:cNvGrpSpPr/>
        <p:nvPr/>
      </p:nvGrpSpPr>
      <p:grpSpPr>
        <a:xfrm>
          <a:off x="0" y="0"/>
          <a:ext cx="0" cy="0"/>
          <a:chOff x="0" y="0"/>
          <a:chExt cx="0" cy="0"/>
        </a:xfrm>
      </p:grpSpPr>
      <p:sp>
        <p:nvSpPr>
          <p:cNvPr id="54" name="Google Shape;54;p12"/>
          <p:cNvSpPr txBox="1"/>
          <p:nvPr>
            <p:ph type="title"/>
          </p:nvPr>
        </p:nvSpPr>
        <p:spPr>
          <a:xfrm>
            <a:off x="5199742" y="715961"/>
            <a:ext cx="6477000" cy="1189037"/>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accent2"/>
              </a:buClr>
              <a:buSzPts val="4000"/>
              <a:buFont typeface="Quattrocento Sans"/>
              <a:buNone/>
              <a:defRPr b="1" i="0" sz="4000" u="none" cap="none" strike="noStrike">
                <a:solidFill>
                  <a:schemeClr val="accent2"/>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5" name="Google Shape;55;p12"/>
          <p:cNvSpPr txBox="1"/>
          <p:nvPr>
            <p:ph idx="1" type="body"/>
          </p:nvPr>
        </p:nvSpPr>
        <p:spPr>
          <a:xfrm>
            <a:off x="5199743" y="1905000"/>
            <a:ext cx="6477000" cy="3276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dk1"/>
              </a:buClr>
              <a:buSzPts val="1800"/>
              <a:buFont typeface="Arial"/>
              <a:buNone/>
              <a:defRPr b="1" i="0" sz="1800" u="none" cap="none" strike="noStrike">
                <a:solidFill>
                  <a:schemeClr val="dk1"/>
                </a:solidFill>
                <a:latin typeface="Quattrocento Sans"/>
                <a:ea typeface="Quattrocento Sans"/>
                <a:cs typeface="Quattrocento Sans"/>
                <a:sym typeface="Quattrocento Sans"/>
              </a:defRPr>
            </a:lvl1pPr>
            <a:lvl2pPr indent="-342900" lvl="1" marL="914400" marR="0" rtl="0" algn="l">
              <a:lnSpc>
                <a:spcPct val="100000"/>
              </a:lnSpc>
              <a:spcBef>
                <a:spcPts val="10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Quattrocento Sans"/>
                <a:ea typeface="Quattrocento Sans"/>
                <a:cs typeface="Quattrocento Sans"/>
                <a:sym typeface="Quattrocento Sans"/>
              </a:defRPr>
            </a:lvl9pPr>
          </a:lstStyle>
          <a:p/>
        </p:txBody>
      </p:sp>
      <p:pic>
        <p:nvPicPr>
          <p:cNvPr descr="Red, blue grey white pattern background" id="56" name="Google Shape;56;p12"/>
          <p:cNvPicPr preferRelativeResize="0"/>
          <p:nvPr/>
        </p:nvPicPr>
        <p:blipFill rotWithShape="1">
          <a:blip r:embed="rId2">
            <a:alphaModFix/>
          </a:blip>
          <a:srcRect b="0" l="0" r="0" t="0"/>
          <a:stretch/>
        </p:blipFill>
        <p:spPr>
          <a:xfrm>
            <a:off x="0" y="0"/>
            <a:ext cx="4767943" cy="6858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guide id="2" pos="2808">
          <p15:clr>
            <a:srgbClr val="5ACBF0"/>
          </p15:clr>
        </p15:guide>
        <p15:guide id="3" orient="horz" pos="2240">
          <p15:clr>
            <a:srgbClr val="5ACBF0"/>
          </p15:clr>
        </p15:guide>
        <p15:guide id="4" orient="horz" pos="2487">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p:cSld name="Smart Art">
    <p:spTree>
      <p:nvGrpSpPr>
        <p:cNvPr id="13" name="Shape 13"/>
        <p:cNvGrpSpPr/>
        <p:nvPr/>
      </p:nvGrpSpPr>
      <p:grpSpPr>
        <a:xfrm>
          <a:off x="0" y="0"/>
          <a:ext cx="0" cy="0"/>
          <a:chOff x="0" y="0"/>
          <a:chExt cx="0" cy="0"/>
        </a:xfrm>
      </p:grpSpPr>
      <p:sp>
        <p:nvSpPr>
          <p:cNvPr id="14" name="Google Shape;14;p3"/>
          <p:cNvSpPr txBox="1"/>
          <p:nvPr>
            <p:ph type="title"/>
          </p:nvPr>
        </p:nvSpPr>
        <p:spPr>
          <a:xfrm>
            <a:off x="762000" y="715964"/>
            <a:ext cx="10591800" cy="6463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939393"/>
              </a:buClr>
              <a:buSzPts val="4000"/>
              <a:buFont typeface="Quattrocento Sans"/>
              <a:buNone/>
              <a:defRPr b="1" i="0" sz="4000" u="none" cap="none" strike="noStrike">
                <a:solidFill>
                  <a:srgbClr val="939393"/>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3"/>
          <p:cNvSpPr txBox="1"/>
          <p:nvPr>
            <p:ph idx="1" type="body"/>
          </p:nvPr>
        </p:nvSpPr>
        <p:spPr>
          <a:xfrm>
            <a:off x="762000" y="1432562"/>
            <a:ext cx="10667999" cy="9274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1pPr>
            <a:lvl2pPr indent="-342900" lvl="1" marL="914400" marR="0" rtl="0" algn="l">
              <a:lnSpc>
                <a:spcPct val="100000"/>
              </a:lnSpc>
              <a:spcBef>
                <a:spcPts val="10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Quattrocento Sans"/>
                <a:ea typeface="Quattrocento Sans"/>
                <a:cs typeface="Quattrocento Sans"/>
                <a:sym typeface="Quattrocento Sans"/>
              </a:defRPr>
            </a:lvl9pPr>
          </a:lstStyle>
          <a:p/>
        </p:txBody>
      </p:sp>
      <p:sp>
        <p:nvSpPr>
          <p:cNvPr id="16" name="Google Shape;16;p3"/>
          <p:cNvSpPr/>
          <p:nvPr>
            <p:ph idx="2" type="dgm"/>
          </p:nvPr>
        </p:nvSpPr>
        <p:spPr>
          <a:xfrm>
            <a:off x="762001" y="2369129"/>
            <a:ext cx="10667998" cy="334365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Quattrocento Sans"/>
                <a:ea typeface="Quattrocento Sans"/>
                <a:cs typeface="Quattrocento Sans"/>
                <a:sym typeface="Quattrocento Sans"/>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Quattrocento Sans"/>
                <a:ea typeface="Quattrocento Sans"/>
                <a:cs typeface="Quattrocento Sans"/>
                <a:sym typeface="Quattrocento Sans"/>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Quattrocento Sans"/>
                <a:ea typeface="Quattrocento Sans"/>
                <a:cs typeface="Quattrocento Sans"/>
                <a:sym typeface="Quattrocento Sans"/>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Quattrocento Sans"/>
                <a:ea typeface="Quattrocento Sans"/>
                <a:cs typeface="Quattrocento Sans"/>
                <a:sym typeface="Quattrocento Sans"/>
              </a:defRPr>
            </a:lvl9pPr>
          </a:lstStyle>
          <a:p/>
        </p:txBody>
      </p:sp>
      <p:pic>
        <p:nvPicPr>
          <p:cNvPr descr="Red, blue grey white pattern background" id="17" name="Google Shape;17;p3"/>
          <p:cNvPicPr preferRelativeResize="0"/>
          <p:nvPr/>
        </p:nvPicPr>
        <p:blipFill rotWithShape="1">
          <a:blip r:embed="rId2">
            <a:alphaModFix/>
          </a:blip>
          <a:srcRect b="0" l="0" r="0" t="0"/>
          <a:stretch/>
        </p:blipFill>
        <p:spPr>
          <a:xfrm>
            <a:off x="0" y="5999582"/>
            <a:ext cx="12192000" cy="8584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
  <p:cSld name="Overview">
    <p:bg>
      <p:bgPr>
        <a:solidFill>
          <a:schemeClr val="accent2"/>
        </a:solidFill>
      </p:bgPr>
    </p:bg>
    <p:spTree>
      <p:nvGrpSpPr>
        <p:cNvPr id="18" name="Shape 18"/>
        <p:cNvGrpSpPr/>
        <p:nvPr/>
      </p:nvGrpSpPr>
      <p:grpSpPr>
        <a:xfrm>
          <a:off x="0" y="0"/>
          <a:ext cx="0" cy="0"/>
          <a:chOff x="0" y="0"/>
          <a:chExt cx="0" cy="0"/>
        </a:xfrm>
      </p:grpSpPr>
      <p:pic>
        <p:nvPicPr>
          <p:cNvPr descr="White Striped background" id="19" name="Google Shape;19;p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0" name="Google Shape;20;p4"/>
          <p:cNvSpPr txBox="1"/>
          <p:nvPr>
            <p:ph type="title"/>
          </p:nvPr>
        </p:nvSpPr>
        <p:spPr>
          <a:xfrm>
            <a:off x="1525301" y="1995467"/>
            <a:ext cx="9141397" cy="615553"/>
          </a:xfrm>
          <a:prstGeom prst="rect">
            <a:avLst/>
          </a:prstGeom>
          <a:noFill/>
          <a:ln>
            <a:noFill/>
          </a:ln>
        </p:spPr>
        <p:txBody>
          <a:bodyPr anchorCtr="0" anchor="b" bIns="0" lIns="0" spcFirstLastPara="1" rIns="0" wrap="square" tIns="0">
            <a:spAutoFit/>
          </a:bodyPr>
          <a:lstStyle>
            <a:lvl1pPr lvl="0" marR="0" rtl="0" algn="ctr">
              <a:lnSpc>
                <a:spcPct val="100000"/>
              </a:lnSpc>
              <a:spcBef>
                <a:spcPts val="0"/>
              </a:spcBef>
              <a:spcAft>
                <a:spcPts val="0"/>
              </a:spcAft>
              <a:buClr>
                <a:schemeClr val="lt1"/>
              </a:buClr>
              <a:buSzPts val="4000"/>
              <a:buFont typeface="Quattrocento Sans"/>
              <a:buNone/>
              <a:defRPr b="1" i="0" sz="4000" u="none" cap="none" strike="noStrike">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 name="Google Shape;21;p4"/>
          <p:cNvSpPr txBox="1"/>
          <p:nvPr>
            <p:ph idx="1" type="body"/>
          </p:nvPr>
        </p:nvSpPr>
        <p:spPr>
          <a:xfrm>
            <a:off x="2196307" y="3260705"/>
            <a:ext cx="7799387" cy="1534757"/>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chemeClr val="lt1"/>
              </a:buClr>
              <a:buSzPts val="1800"/>
              <a:buFont typeface="Arial"/>
              <a:buNone/>
              <a:defRPr b="0" i="0" sz="1800" u="none" cap="none" strike="noStrike">
                <a:solidFill>
                  <a:schemeClr val="lt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Quattrocento Sans"/>
                <a:ea typeface="Quattrocento Sans"/>
                <a:cs typeface="Quattrocento Sans"/>
                <a:sym typeface="Quattrocento Sans"/>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guide id="2" pos="6127">
          <p15:clr>
            <a:srgbClr val="5ACBF0"/>
          </p15:clr>
        </p15:guide>
        <p15:guide id="3" orient="horz" pos="2243">
          <p15:clr>
            <a:srgbClr val="5ACBF0"/>
          </p15:clr>
        </p15:guide>
        <p15:guide id="4" orient="horz" pos="24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Photo Content">
  <p:cSld name="Two Photo Content">
    <p:spTree>
      <p:nvGrpSpPr>
        <p:cNvPr id="22" name="Shape 22"/>
        <p:cNvGrpSpPr/>
        <p:nvPr/>
      </p:nvGrpSpPr>
      <p:grpSpPr>
        <a:xfrm>
          <a:off x="0" y="0"/>
          <a:ext cx="0" cy="0"/>
          <a:chOff x="0" y="0"/>
          <a:chExt cx="0" cy="0"/>
        </a:xfrm>
      </p:grpSpPr>
      <p:sp>
        <p:nvSpPr>
          <p:cNvPr id="23" name="Google Shape;23;p5"/>
          <p:cNvSpPr txBox="1"/>
          <p:nvPr>
            <p:ph type="title"/>
          </p:nvPr>
        </p:nvSpPr>
        <p:spPr>
          <a:xfrm>
            <a:off x="762000" y="715963"/>
            <a:ext cx="5334000" cy="1189038"/>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accent2"/>
              </a:buClr>
              <a:buSzPts val="4000"/>
              <a:buFont typeface="Quattrocento Sans"/>
              <a:buNone/>
              <a:defRPr b="1" i="0" sz="4000" u="none" cap="none" strike="noStrike">
                <a:solidFill>
                  <a:schemeClr val="accent2"/>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 name="Google Shape;24;p5"/>
          <p:cNvSpPr txBox="1"/>
          <p:nvPr>
            <p:ph idx="1" type="body"/>
          </p:nvPr>
        </p:nvSpPr>
        <p:spPr>
          <a:xfrm>
            <a:off x="762000" y="1905000"/>
            <a:ext cx="5334000" cy="3276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dk1"/>
              </a:buClr>
              <a:buSzPts val="1800"/>
              <a:buFont typeface="Arial"/>
              <a:buNone/>
              <a:defRPr b="1" i="0" sz="1800" u="none" cap="none" strike="noStrike">
                <a:solidFill>
                  <a:schemeClr val="dk1"/>
                </a:solidFill>
                <a:latin typeface="Quattrocento Sans"/>
                <a:ea typeface="Quattrocento Sans"/>
                <a:cs typeface="Quattrocento Sans"/>
                <a:sym typeface="Quattrocento Sans"/>
              </a:defRPr>
            </a:lvl1pPr>
            <a:lvl2pPr indent="-342900" lvl="1" marL="914400" marR="0" rtl="0" algn="l">
              <a:lnSpc>
                <a:spcPct val="100000"/>
              </a:lnSpc>
              <a:spcBef>
                <a:spcPts val="10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Quattrocento Sans"/>
                <a:ea typeface="Quattrocento Sans"/>
                <a:cs typeface="Quattrocento Sans"/>
                <a:sym typeface="Quattrocento Sans"/>
              </a:defRPr>
            </a:lvl9pPr>
          </a:lstStyle>
          <a:p/>
        </p:txBody>
      </p:sp>
      <p:sp>
        <p:nvSpPr>
          <p:cNvPr id="25" name="Google Shape;25;p5"/>
          <p:cNvSpPr/>
          <p:nvPr>
            <p:ph idx="2" type="pic"/>
          </p:nvPr>
        </p:nvSpPr>
        <p:spPr>
          <a:xfrm>
            <a:off x="6858000" y="715963"/>
            <a:ext cx="4572000" cy="2362200"/>
          </a:xfrm>
          <a:prstGeom prst="rect">
            <a:avLst/>
          </a:prstGeom>
          <a:solidFill>
            <a:schemeClr val="lt2"/>
          </a:solidFill>
          <a:ln>
            <a:noFill/>
          </a:ln>
        </p:spPr>
      </p:sp>
      <p:sp>
        <p:nvSpPr>
          <p:cNvPr id="26" name="Google Shape;26;p5"/>
          <p:cNvSpPr/>
          <p:nvPr>
            <p:ph idx="3" type="pic"/>
          </p:nvPr>
        </p:nvSpPr>
        <p:spPr>
          <a:xfrm>
            <a:off x="6858000" y="3305541"/>
            <a:ext cx="4572000" cy="2362200"/>
          </a:xfrm>
          <a:prstGeom prst="rect">
            <a:avLst/>
          </a:prstGeom>
          <a:solidFill>
            <a:schemeClr val="lt2"/>
          </a:solidFill>
          <a:ln>
            <a:noFill/>
          </a:ln>
        </p:spPr>
      </p:sp>
      <p:pic>
        <p:nvPicPr>
          <p:cNvPr descr="Red, blue grey white pattern background" id="27" name="Google Shape;27;p5"/>
          <p:cNvPicPr preferRelativeResize="0"/>
          <p:nvPr/>
        </p:nvPicPr>
        <p:blipFill rotWithShape="1">
          <a:blip r:embed="rId2">
            <a:alphaModFix/>
          </a:blip>
          <a:srcRect b="0" l="0" r="0" t="0"/>
          <a:stretch/>
        </p:blipFill>
        <p:spPr>
          <a:xfrm>
            <a:off x="0" y="5980922"/>
            <a:ext cx="12192000" cy="877078"/>
          </a:xfrm>
          <a:prstGeom prst="rect">
            <a:avLst/>
          </a:prstGeom>
          <a:noFill/>
          <a:ln>
            <a:noFill/>
          </a:ln>
        </p:spPr>
      </p:pic>
    </p:spTree>
  </p:cSld>
  <p:clrMapOvr>
    <a:masterClrMapping/>
  </p:clrMapOvr>
  <p:extLst>
    <p:ext uri="{DCECCB84-F9BA-43D5-87BE-67443E8EF086}">
      <p15:sldGuideLst>
        <p15:guide id="1" orient="horz" pos="3672">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hart">
    <p:spTree>
      <p:nvGrpSpPr>
        <p:cNvPr id="28" name="Shape 28"/>
        <p:cNvGrpSpPr/>
        <p:nvPr/>
      </p:nvGrpSpPr>
      <p:grpSpPr>
        <a:xfrm>
          <a:off x="0" y="0"/>
          <a:ext cx="0" cy="0"/>
          <a:chOff x="0" y="0"/>
          <a:chExt cx="0" cy="0"/>
        </a:xfrm>
      </p:grpSpPr>
      <p:sp>
        <p:nvSpPr>
          <p:cNvPr id="29" name="Google Shape;29;p6"/>
          <p:cNvSpPr txBox="1"/>
          <p:nvPr>
            <p:ph type="title"/>
          </p:nvPr>
        </p:nvSpPr>
        <p:spPr>
          <a:xfrm>
            <a:off x="762000" y="715964"/>
            <a:ext cx="10591800" cy="6463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accent2"/>
              </a:buClr>
              <a:buSzPts val="4000"/>
              <a:buFont typeface="Quattrocento Sans"/>
              <a:buNone/>
              <a:defRPr b="1" i="0" sz="4000" u="none" cap="none" strike="noStrike">
                <a:solidFill>
                  <a:schemeClr val="accent2"/>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 name="Google Shape;30;p6"/>
          <p:cNvSpPr txBox="1"/>
          <p:nvPr>
            <p:ph idx="1" type="body"/>
          </p:nvPr>
        </p:nvSpPr>
        <p:spPr>
          <a:xfrm>
            <a:off x="762000" y="1432562"/>
            <a:ext cx="10667999" cy="115823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1pPr>
            <a:lvl2pPr indent="-342900" lvl="1" marL="914400" marR="0" rtl="0" algn="l">
              <a:lnSpc>
                <a:spcPct val="100000"/>
              </a:lnSpc>
              <a:spcBef>
                <a:spcPts val="10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Quattrocento Sans"/>
                <a:ea typeface="Quattrocento Sans"/>
                <a:cs typeface="Quattrocento Sans"/>
                <a:sym typeface="Quattrocento Sans"/>
              </a:defRPr>
            </a:lvl9pPr>
          </a:lstStyle>
          <a:p/>
        </p:txBody>
      </p:sp>
      <p:sp>
        <p:nvSpPr>
          <p:cNvPr id="31" name="Google Shape;31;p6"/>
          <p:cNvSpPr/>
          <p:nvPr>
            <p:ph idx="2" type="tbl"/>
          </p:nvPr>
        </p:nvSpPr>
        <p:spPr>
          <a:xfrm>
            <a:off x="757381" y="2591662"/>
            <a:ext cx="10667999" cy="283377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1"/>
              </a:buClr>
              <a:buSzPts val="1800"/>
              <a:buFont typeface="Quattrocento Sans"/>
              <a:buNone/>
              <a:defRPr b="0" i="0" sz="1800" u="none" cap="none" strike="noStrike">
                <a:solidFill>
                  <a:schemeClr val="lt1"/>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lt1"/>
                </a:solidFill>
                <a:latin typeface="Quattrocento Sans"/>
                <a:ea typeface="Quattrocento Sans"/>
                <a:cs typeface="Quattrocento Sans"/>
                <a:sym typeface="Quattrocento Sans"/>
              </a:defRPr>
            </a:lvl2pPr>
            <a:lvl3pPr lvl="2" marR="0" rtl="0" algn="l">
              <a:spcBef>
                <a:spcPts val="0"/>
              </a:spcBef>
              <a:spcAft>
                <a:spcPts val="0"/>
              </a:spcAft>
              <a:buSzPts val="1400"/>
              <a:buNone/>
              <a:defRPr b="0" i="0" sz="1800" u="none" cap="none" strike="noStrike">
                <a:solidFill>
                  <a:schemeClr val="lt1"/>
                </a:solidFill>
                <a:latin typeface="Quattrocento Sans"/>
                <a:ea typeface="Quattrocento Sans"/>
                <a:cs typeface="Quattrocento Sans"/>
                <a:sym typeface="Quattrocento Sans"/>
              </a:defRPr>
            </a:lvl3pPr>
            <a:lvl4pPr lvl="3" marR="0" rtl="0" algn="l">
              <a:spcBef>
                <a:spcPts val="0"/>
              </a:spcBef>
              <a:spcAft>
                <a:spcPts val="0"/>
              </a:spcAft>
              <a:buSzPts val="1400"/>
              <a:buNone/>
              <a:defRPr b="0" i="0" sz="1800" u="none" cap="none" strike="noStrike">
                <a:solidFill>
                  <a:schemeClr val="lt1"/>
                </a:solidFill>
                <a:latin typeface="Quattrocento Sans"/>
                <a:ea typeface="Quattrocento Sans"/>
                <a:cs typeface="Quattrocento Sans"/>
                <a:sym typeface="Quattrocento Sans"/>
              </a:defRPr>
            </a:lvl4pPr>
            <a:lvl5pPr lvl="4" marR="0" rtl="0" algn="l">
              <a:spcBef>
                <a:spcPts val="0"/>
              </a:spcBef>
              <a:spcAft>
                <a:spcPts val="0"/>
              </a:spcAft>
              <a:buSzPts val="1400"/>
              <a:buNone/>
              <a:defRPr b="0" i="0" sz="1800" u="none" cap="none" strike="noStrike">
                <a:solidFill>
                  <a:schemeClr val="lt1"/>
                </a:solidFill>
                <a:latin typeface="Quattrocento Sans"/>
                <a:ea typeface="Quattrocento Sans"/>
                <a:cs typeface="Quattrocento Sans"/>
                <a:sym typeface="Quattrocento Sans"/>
              </a:defRPr>
            </a:lvl5pPr>
            <a:lvl6pPr lvl="5" marR="0" rtl="0" algn="l">
              <a:spcBef>
                <a:spcPts val="0"/>
              </a:spcBef>
              <a:spcAft>
                <a:spcPts val="0"/>
              </a:spcAft>
              <a:buSzPts val="1400"/>
              <a:buNone/>
              <a:defRPr b="0" i="0" sz="1800" u="none" cap="none" strike="noStrike">
                <a:solidFill>
                  <a:schemeClr val="lt1"/>
                </a:solidFill>
                <a:latin typeface="Quattrocento Sans"/>
                <a:ea typeface="Quattrocento Sans"/>
                <a:cs typeface="Quattrocento Sans"/>
                <a:sym typeface="Quattrocento Sans"/>
              </a:defRPr>
            </a:lvl6pPr>
            <a:lvl7pPr lvl="6" marR="0" rtl="0" algn="l">
              <a:spcBef>
                <a:spcPts val="0"/>
              </a:spcBef>
              <a:spcAft>
                <a:spcPts val="0"/>
              </a:spcAft>
              <a:buSzPts val="1400"/>
              <a:buNone/>
              <a:defRPr b="0" i="0" sz="1800" u="none" cap="none" strike="noStrike">
                <a:solidFill>
                  <a:schemeClr val="lt1"/>
                </a:solidFill>
                <a:latin typeface="Quattrocento Sans"/>
                <a:ea typeface="Quattrocento Sans"/>
                <a:cs typeface="Quattrocento Sans"/>
                <a:sym typeface="Quattrocento Sans"/>
              </a:defRPr>
            </a:lvl7pPr>
            <a:lvl8pPr lvl="7" marR="0" rtl="0" algn="l">
              <a:spcBef>
                <a:spcPts val="0"/>
              </a:spcBef>
              <a:spcAft>
                <a:spcPts val="0"/>
              </a:spcAft>
              <a:buSzPts val="1400"/>
              <a:buNone/>
              <a:defRPr b="0" i="0" sz="1800" u="none" cap="none" strike="noStrike">
                <a:solidFill>
                  <a:schemeClr val="lt1"/>
                </a:solidFill>
                <a:latin typeface="Quattrocento Sans"/>
                <a:ea typeface="Quattrocento Sans"/>
                <a:cs typeface="Quattrocento Sans"/>
                <a:sym typeface="Quattrocento Sans"/>
              </a:defRPr>
            </a:lvl8pPr>
            <a:lvl9pPr lvl="8" marR="0" rtl="0" algn="l">
              <a:spcBef>
                <a:spcPts val="0"/>
              </a:spcBef>
              <a:spcAft>
                <a:spcPts val="0"/>
              </a:spcAft>
              <a:buSzPts val="1400"/>
              <a:buNone/>
              <a:defRPr b="0" i="0" sz="1800" u="none" cap="none" strike="noStrike">
                <a:solidFill>
                  <a:schemeClr val="lt1"/>
                </a:solidFill>
                <a:latin typeface="Quattrocento Sans"/>
                <a:ea typeface="Quattrocento Sans"/>
                <a:cs typeface="Quattrocento Sans"/>
                <a:sym typeface="Quattrocento Sans"/>
              </a:defRPr>
            </a:lvl9pPr>
          </a:lstStyle>
          <a:p/>
        </p:txBody>
      </p:sp>
      <p:pic>
        <p:nvPicPr>
          <p:cNvPr descr="Red, blue grey white pattern background" id="32" name="Google Shape;32;p6"/>
          <p:cNvPicPr preferRelativeResize="0"/>
          <p:nvPr/>
        </p:nvPicPr>
        <p:blipFill rotWithShape="1">
          <a:blip r:embed="rId2">
            <a:alphaModFix/>
          </a:blip>
          <a:srcRect b="0" l="0" r="0" t="0"/>
          <a:stretch/>
        </p:blipFill>
        <p:spPr>
          <a:xfrm>
            <a:off x="0" y="5990252"/>
            <a:ext cx="12192000" cy="8677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s">
  <p:cSld name="Questions">
    <p:spTree>
      <p:nvGrpSpPr>
        <p:cNvPr id="33" name="Shape 33"/>
        <p:cNvGrpSpPr/>
        <p:nvPr/>
      </p:nvGrpSpPr>
      <p:grpSpPr>
        <a:xfrm>
          <a:off x="0" y="0"/>
          <a:ext cx="0" cy="0"/>
          <a:chOff x="0" y="0"/>
          <a:chExt cx="0" cy="0"/>
        </a:xfrm>
      </p:grpSpPr>
      <p:sp>
        <p:nvSpPr>
          <p:cNvPr id="34" name="Google Shape;34;p7"/>
          <p:cNvSpPr txBox="1"/>
          <p:nvPr>
            <p:ph type="title"/>
          </p:nvPr>
        </p:nvSpPr>
        <p:spPr>
          <a:xfrm>
            <a:off x="1525301" y="1995467"/>
            <a:ext cx="9141397" cy="615553"/>
          </a:xfrm>
          <a:prstGeom prst="rect">
            <a:avLst/>
          </a:prstGeom>
          <a:noFill/>
          <a:ln>
            <a:noFill/>
          </a:ln>
        </p:spPr>
        <p:txBody>
          <a:bodyPr anchorCtr="0" anchor="b" bIns="0" lIns="0" spcFirstLastPara="1" rIns="0" wrap="square" tIns="0">
            <a:spAutoFit/>
          </a:bodyPr>
          <a:lstStyle>
            <a:lvl1pPr lvl="0" marR="0" rtl="0" algn="ctr">
              <a:lnSpc>
                <a:spcPct val="100000"/>
              </a:lnSpc>
              <a:spcBef>
                <a:spcPts val="0"/>
              </a:spcBef>
              <a:spcAft>
                <a:spcPts val="0"/>
              </a:spcAft>
              <a:buClr>
                <a:schemeClr val="accent1"/>
              </a:buClr>
              <a:buSzPts val="4000"/>
              <a:buFont typeface="Quattrocento Sans"/>
              <a:buNone/>
              <a:defRPr b="1" i="0" sz="4000" u="none" cap="none" strike="noStrike">
                <a:solidFill>
                  <a:schemeClr val="accent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7"/>
          <p:cNvSpPr txBox="1"/>
          <p:nvPr>
            <p:ph idx="1" type="body"/>
          </p:nvPr>
        </p:nvSpPr>
        <p:spPr>
          <a:xfrm>
            <a:off x="2196307" y="3260705"/>
            <a:ext cx="7799387" cy="1534757"/>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chemeClr val="dk1"/>
              </a:buClr>
              <a:buSzPts val="1800"/>
              <a:buFont typeface="Arial"/>
              <a:buNone/>
              <a:defRPr b="0" i="0" sz="1800" u="none" cap="none" strike="noStrike">
                <a:solidFill>
                  <a:schemeClr val="dk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Quattrocento Sans"/>
                <a:ea typeface="Quattrocento Sans"/>
                <a:cs typeface="Quattrocento Sans"/>
                <a:sym typeface="Quattrocento Sans"/>
              </a:defRPr>
            </a:lvl9pPr>
          </a:lstStyle>
          <a:p/>
        </p:txBody>
      </p:sp>
      <p:pic>
        <p:nvPicPr>
          <p:cNvPr descr="Red, blue grey white pattern background" id="36" name="Google Shape;36;p7"/>
          <p:cNvPicPr preferRelativeResize="0"/>
          <p:nvPr/>
        </p:nvPicPr>
        <p:blipFill rotWithShape="1">
          <a:blip r:embed="rId2">
            <a:alphaModFix/>
          </a:blip>
          <a:srcRect b="0" l="0" r="0" t="0"/>
          <a:stretch/>
        </p:blipFill>
        <p:spPr>
          <a:xfrm>
            <a:off x="0" y="5999582"/>
            <a:ext cx="12192000" cy="85841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ft Pattern Content">
  <p:cSld name="Left Pattern Content">
    <p:spTree>
      <p:nvGrpSpPr>
        <p:cNvPr id="37" name="Shape 37"/>
        <p:cNvGrpSpPr/>
        <p:nvPr/>
      </p:nvGrpSpPr>
      <p:grpSpPr>
        <a:xfrm>
          <a:off x="0" y="0"/>
          <a:ext cx="0" cy="0"/>
          <a:chOff x="0" y="0"/>
          <a:chExt cx="0" cy="0"/>
        </a:xfrm>
      </p:grpSpPr>
      <p:sp>
        <p:nvSpPr>
          <p:cNvPr id="38" name="Google Shape;38;p8"/>
          <p:cNvSpPr txBox="1"/>
          <p:nvPr>
            <p:ph type="title"/>
          </p:nvPr>
        </p:nvSpPr>
        <p:spPr>
          <a:xfrm>
            <a:off x="5199742" y="715961"/>
            <a:ext cx="6477000" cy="1189037"/>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accent1"/>
              </a:buClr>
              <a:buSzPts val="4000"/>
              <a:buFont typeface="Quattrocento Sans"/>
              <a:buNone/>
              <a:defRPr b="1" i="0" sz="4000" u="none" cap="none" strike="noStrike">
                <a:solidFill>
                  <a:schemeClr val="accent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 name="Google Shape;39;p8"/>
          <p:cNvSpPr txBox="1"/>
          <p:nvPr>
            <p:ph idx="1" type="body"/>
          </p:nvPr>
        </p:nvSpPr>
        <p:spPr>
          <a:xfrm>
            <a:off x="5199743" y="1905000"/>
            <a:ext cx="6477000" cy="3276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dk1"/>
              </a:buClr>
              <a:buSzPts val="1800"/>
              <a:buFont typeface="Arial"/>
              <a:buNone/>
              <a:defRPr b="1" i="0" sz="1800" u="none" cap="none" strike="noStrike">
                <a:solidFill>
                  <a:schemeClr val="dk1"/>
                </a:solidFill>
                <a:latin typeface="Quattrocento Sans"/>
                <a:ea typeface="Quattrocento Sans"/>
                <a:cs typeface="Quattrocento Sans"/>
                <a:sym typeface="Quattrocento Sans"/>
              </a:defRPr>
            </a:lvl1pPr>
            <a:lvl2pPr indent="-342900" lvl="1" marL="914400" marR="0" rtl="0" algn="l">
              <a:lnSpc>
                <a:spcPct val="100000"/>
              </a:lnSpc>
              <a:spcBef>
                <a:spcPts val="10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Quattrocento Sans"/>
                <a:ea typeface="Quattrocento Sans"/>
                <a:cs typeface="Quattrocento Sans"/>
                <a:sym typeface="Quattrocento Sans"/>
              </a:defRPr>
            </a:lvl9pPr>
          </a:lstStyle>
          <a:p/>
        </p:txBody>
      </p:sp>
      <p:pic>
        <p:nvPicPr>
          <p:cNvPr descr="Red, blue grey white pattern background" id="40" name="Google Shape;40;p8"/>
          <p:cNvPicPr preferRelativeResize="0"/>
          <p:nvPr/>
        </p:nvPicPr>
        <p:blipFill rotWithShape="1">
          <a:blip r:embed="rId2">
            <a:alphaModFix/>
          </a:blip>
          <a:srcRect b="0" l="0" r="0" t="0"/>
          <a:stretch/>
        </p:blipFill>
        <p:spPr>
          <a:xfrm>
            <a:off x="0" y="0"/>
            <a:ext cx="4767943" cy="6858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guide id="2" pos="2808">
          <p15:clr>
            <a:srgbClr val="5ACBF0"/>
          </p15:clr>
        </p15:guide>
        <p15:guide id="3" orient="horz" pos="2240">
          <p15:clr>
            <a:srgbClr val="5ACBF0"/>
          </p15:clr>
        </p15:guide>
        <p15:guide id="4" orient="horz" pos="2487">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clusion">
  <p:cSld name="Conclusion">
    <p:bg>
      <p:bgPr>
        <a:solidFill>
          <a:schemeClr val="accent1"/>
        </a:solidFill>
      </p:bgPr>
    </p:bg>
    <p:spTree>
      <p:nvGrpSpPr>
        <p:cNvPr id="41" name="Shape 41"/>
        <p:cNvGrpSpPr/>
        <p:nvPr/>
      </p:nvGrpSpPr>
      <p:grpSpPr>
        <a:xfrm>
          <a:off x="0" y="0"/>
          <a:ext cx="0" cy="0"/>
          <a:chOff x="0" y="0"/>
          <a:chExt cx="0" cy="0"/>
        </a:xfrm>
      </p:grpSpPr>
      <p:pic>
        <p:nvPicPr>
          <p:cNvPr descr="Picture placeholder " id="42" name="Google Shape;42;p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3" name="Google Shape;43;p9"/>
          <p:cNvSpPr txBox="1"/>
          <p:nvPr>
            <p:ph type="title"/>
          </p:nvPr>
        </p:nvSpPr>
        <p:spPr>
          <a:xfrm>
            <a:off x="1525301" y="1995467"/>
            <a:ext cx="9141397" cy="615553"/>
          </a:xfrm>
          <a:prstGeom prst="rect">
            <a:avLst/>
          </a:prstGeom>
          <a:noFill/>
          <a:ln>
            <a:noFill/>
          </a:ln>
        </p:spPr>
        <p:txBody>
          <a:bodyPr anchorCtr="0" anchor="b" bIns="0" lIns="0" spcFirstLastPara="1" rIns="0" wrap="square" tIns="0">
            <a:spAutoFit/>
          </a:bodyPr>
          <a:lstStyle>
            <a:lvl1pPr lvl="0" marR="0" rtl="0" algn="ctr">
              <a:lnSpc>
                <a:spcPct val="100000"/>
              </a:lnSpc>
              <a:spcBef>
                <a:spcPts val="0"/>
              </a:spcBef>
              <a:spcAft>
                <a:spcPts val="0"/>
              </a:spcAft>
              <a:buClr>
                <a:schemeClr val="lt1"/>
              </a:buClr>
              <a:buSzPts val="4000"/>
              <a:buFont typeface="Quattrocento Sans"/>
              <a:buNone/>
              <a:defRPr b="1" i="0" sz="4000" u="none" cap="none" strike="noStrike">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4" name="Google Shape;44;p9"/>
          <p:cNvSpPr txBox="1"/>
          <p:nvPr>
            <p:ph idx="1" type="body"/>
          </p:nvPr>
        </p:nvSpPr>
        <p:spPr>
          <a:xfrm>
            <a:off x="2196307" y="3260705"/>
            <a:ext cx="7799387" cy="1534757"/>
          </a:xfrm>
          <a:prstGeom prst="rect">
            <a:avLst/>
          </a:prstGeom>
          <a:noFill/>
          <a:ln>
            <a:noFill/>
          </a:ln>
        </p:spPr>
        <p:txBody>
          <a:bodyPr anchorCtr="0" anchor="t" bIns="0" lIns="0" spcFirstLastPara="1" rIns="0" wrap="square" tIns="0">
            <a:noAutofit/>
          </a:bodyPr>
          <a:lstStyle>
            <a:lvl1pPr indent="-228600" lvl="0" marL="457200" marR="0" rtl="0" algn="ctr">
              <a:lnSpc>
                <a:spcPct val="100000"/>
              </a:lnSpc>
              <a:spcBef>
                <a:spcPts val="0"/>
              </a:spcBef>
              <a:spcAft>
                <a:spcPts val="0"/>
              </a:spcAft>
              <a:buClr>
                <a:schemeClr val="lt1"/>
              </a:buClr>
              <a:buSzPts val="1800"/>
              <a:buFont typeface="Arial"/>
              <a:buNone/>
              <a:defRPr b="0" i="0" sz="1800" u="none" cap="none" strike="noStrike">
                <a:solidFill>
                  <a:schemeClr val="lt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Quattrocento Sans"/>
                <a:ea typeface="Quattrocento Sans"/>
                <a:cs typeface="Quattrocento Sans"/>
                <a:sym typeface="Quattrocento Sans"/>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guide id="2" pos="6127">
          <p15:clr>
            <a:srgbClr val="5ACBF0"/>
          </p15:clr>
        </p15:guide>
        <p15:guide id="3" orient="horz" pos="2243">
          <p15:clr>
            <a:srgbClr val="5ACBF0"/>
          </p15:clr>
        </p15:guide>
        <p15:guide id="4" orient="horz" pos="2488">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Pattern Content Gray title">
  <p:cSld name="Right Pattern Content Gray title">
    <p:spTree>
      <p:nvGrpSpPr>
        <p:cNvPr id="45" name="Shape 45"/>
        <p:cNvGrpSpPr/>
        <p:nvPr/>
      </p:nvGrpSpPr>
      <p:grpSpPr>
        <a:xfrm>
          <a:off x="0" y="0"/>
          <a:ext cx="0" cy="0"/>
          <a:chOff x="0" y="0"/>
          <a:chExt cx="0" cy="0"/>
        </a:xfrm>
      </p:grpSpPr>
      <p:sp>
        <p:nvSpPr>
          <p:cNvPr id="46" name="Google Shape;46;p10"/>
          <p:cNvSpPr txBox="1"/>
          <p:nvPr>
            <p:ph type="title"/>
          </p:nvPr>
        </p:nvSpPr>
        <p:spPr>
          <a:xfrm>
            <a:off x="762000" y="715961"/>
            <a:ext cx="6477000" cy="118903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939393"/>
              </a:buClr>
              <a:buSzPts val="4000"/>
              <a:buFont typeface="Quattrocento Sans"/>
              <a:buNone/>
              <a:defRPr b="1" i="0" sz="4000" u="none" cap="none" strike="noStrike">
                <a:solidFill>
                  <a:srgbClr val="939393"/>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Google Shape;47;p10"/>
          <p:cNvSpPr txBox="1"/>
          <p:nvPr>
            <p:ph idx="1" type="body"/>
          </p:nvPr>
        </p:nvSpPr>
        <p:spPr>
          <a:xfrm>
            <a:off x="762000" y="1905000"/>
            <a:ext cx="6477000" cy="3276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dk1"/>
              </a:buClr>
              <a:buSzPts val="1800"/>
              <a:buFont typeface="Arial"/>
              <a:buNone/>
              <a:defRPr b="1" i="0" sz="1800" u="none" cap="none" strike="noStrike">
                <a:solidFill>
                  <a:schemeClr val="dk1"/>
                </a:solidFill>
                <a:latin typeface="Quattrocento Sans"/>
                <a:ea typeface="Quattrocento Sans"/>
                <a:cs typeface="Quattrocento Sans"/>
                <a:sym typeface="Quattrocento Sans"/>
              </a:defRPr>
            </a:lvl1pPr>
            <a:lvl2pPr indent="-342900" lvl="1" marL="914400" marR="0" rtl="0" algn="l">
              <a:lnSpc>
                <a:spcPct val="100000"/>
              </a:lnSpc>
              <a:spcBef>
                <a:spcPts val="10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Quattrocento Sans"/>
                <a:ea typeface="Quattrocento Sans"/>
                <a:cs typeface="Quattrocento Sans"/>
                <a:sym typeface="Quattrocento Sans"/>
              </a:defRPr>
            </a:lvl9pPr>
          </a:lstStyle>
          <a:p/>
        </p:txBody>
      </p:sp>
      <p:pic>
        <p:nvPicPr>
          <p:cNvPr descr="Red, blue grey white pattern background" id="48" name="Google Shape;48;p10"/>
          <p:cNvPicPr preferRelativeResize="0"/>
          <p:nvPr/>
        </p:nvPicPr>
        <p:blipFill rotWithShape="1">
          <a:blip r:embed="rId2">
            <a:alphaModFix/>
          </a:blip>
          <a:srcRect b="0" l="0" r="0" t="0"/>
          <a:stretch/>
        </p:blipFill>
        <p:spPr>
          <a:xfrm>
            <a:off x="7427166" y="0"/>
            <a:ext cx="4764834" cy="6858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guide id="2" pos="6127">
          <p15:clr>
            <a:srgbClr val="5ACBF0"/>
          </p15:clr>
        </p15:guide>
        <p15:guide id="3" orient="horz" pos="2240">
          <p15:clr>
            <a:srgbClr val="5ACBF0"/>
          </p15:clr>
        </p15:guide>
        <p15:guide id="4" orient="horz" pos="2487">
          <p15:clr>
            <a:srgbClr val="5ACBF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8.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jpg"/><Relationship Id="rId4" Type="http://schemas.openxmlformats.org/officeDocument/2006/relationships/image" Target="../media/image22.jpg"/><Relationship Id="rId5" Type="http://schemas.openxmlformats.org/officeDocument/2006/relationships/image" Target="../media/image2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8.png"/><Relationship Id="rId5"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 Id="rId4" Type="http://schemas.openxmlformats.org/officeDocument/2006/relationships/image" Target="../media/image8.png"/><Relationship Id="rId5"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www.moaa.org/content/publications-and-media/news-articles/2022-news-articles/advocacy/survey-reveals-major-delays-in-special-education-services-for-military-children/" TargetMode="External"/><Relationship Id="rId4" Type="http://schemas.openxmlformats.org/officeDocument/2006/relationships/hyperlink" Target="https://www.moaa.org/content/publications-and-media/news-articles/2019-news-articles/study-military-children-have-more-health-care-needs,-but-less-access-and-lower-quality" TargetMode="External"/><Relationship Id="rId5" Type="http://schemas.openxmlformats.org/officeDocument/2006/relationships/hyperlink" Target="https://academic.oup.com/milmed/article/188/5-6/e1246/644424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9.jpg"/><Relationship Id="rId4" Type="http://schemas.openxmlformats.org/officeDocument/2006/relationships/image" Target="../media/image27.jpg"/><Relationship Id="rId5"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title"/>
          </p:nvPr>
        </p:nvSpPr>
        <p:spPr>
          <a:xfrm>
            <a:off x="5442012" y="2766219"/>
            <a:ext cx="6220101"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rial"/>
              <a:buNone/>
            </a:pPr>
            <a:r>
              <a:rPr lang="en-US">
                <a:latin typeface="Arial"/>
                <a:ea typeface="Arial"/>
                <a:cs typeface="Arial"/>
                <a:sym typeface="Arial"/>
              </a:rPr>
              <a:t>Strong Families, Strong Supports:  Uplifting Military Children with Disabilities </a:t>
            </a:r>
            <a:br>
              <a:rPr lang="en-US">
                <a:latin typeface="Arial"/>
                <a:ea typeface="Arial"/>
                <a:cs typeface="Arial"/>
                <a:sym typeface="Arial"/>
              </a:rPr>
            </a:br>
            <a:br>
              <a:rPr lang="en-US">
                <a:latin typeface="Arial"/>
                <a:ea typeface="Arial"/>
                <a:cs typeface="Arial"/>
                <a:sym typeface="Arial"/>
              </a:rPr>
            </a:br>
            <a:r>
              <a:rPr lang="en-US" sz="2400">
                <a:latin typeface="Arial"/>
                <a:ea typeface="Arial"/>
                <a:cs typeface="Arial"/>
                <a:sym typeface="Arial"/>
              </a:rPr>
              <a:t>by Christina M. Escalante, M.A.Ed</a:t>
            </a:r>
            <a:endParaRPr sz="240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2"/>
          <p:cNvSpPr txBox="1"/>
          <p:nvPr>
            <p:ph type="title"/>
          </p:nvPr>
        </p:nvSpPr>
        <p:spPr>
          <a:xfrm>
            <a:off x="6633556" y="1322886"/>
            <a:ext cx="4033142" cy="3693319"/>
          </a:xfrm>
          <a:prstGeom prst="rect">
            <a:avLst/>
          </a:prstGeom>
          <a:noFill/>
          <a:ln>
            <a:noFill/>
          </a:ln>
        </p:spPr>
        <p:txBody>
          <a:bodyPr anchorCtr="0" anchor="b" bIns="0" lIns="0" spcFirstLastPara="1" rIns="0" wrap="square" tIns="0">
            <a:spAutoFit/>
          </a:bodyPr>
          <a:lstStyle/>
          <a:p>
            <a:pPr indent="0" lvl="0" marL="0" rtl="0" algn="l">
              <a:lnSpc>
                <a:spcPct val="100000"/>
              </a:lnSpc>
              <a:spcBef>
                <a:spcPts val="0"/>
              </a:spcBef>
              <a:spcAft>
                <a:spcPts val="0"/>
              </a:spcAft>
              <a:buClr>
                <a:schemeClr val="accent2"/>
              </a:buClr>
              <a:buSzPts val="2400"/>
              <a:buFont typeface="Arial"/>
              <a:buNone/>
            </a:pPr>
            <a:r>
              <a:rPr lang="en-US" sz="2400">
                <a:solidFill>
                  <a:schemeClr val="accent2"/>
                </a:solidFill>
                <a:latin typeface="Arial"/>
                <a:ea typeface="Arial"/>
                <a:cs typeface="Arial"/>
                <a:sym typeface="Arial"/>
              </a:rPr>
              <a:t>Each phase brings changes in routines, emotions, and behavior.</a:t>
            </a:r>
            <a:br>
              <a:rPr lang="en-US" sz="2400">
                <a:solidFill>
                  <a:schemeClr val="accent2"/>
                </a:solidFill>
                <a:latin typeface="Arial"/>
                <a:ea typeface="Arial"/>
                <a:cs typeface="Arial"/>
                <a:sym typeface="Arial"/>
              </a:rPr>
            </a:br>
            <a:br>
              <a:rPr lang="en-US" sz="2400">
                <a:solidFill>
                  <a:schemeClr val="accent2"/>
                </a:solidFill>
                <a:latin typeface="Arial"/>
                <a:ea typeface="Arial"/>
                <a:cs typeface="Arial"/>
                <a:sym typeface="Arial"/>
              </a:rPr>
            </a:br>
            <a:r>
              <a:rPr lang="en-US" sz="2400">
                <a:solidFill>
                  <a:schemeClr val="accent2"/>
                </a:solidFill>
                <a:latin typeface="Arial"/>
                <a:ea typeface="Arial"/>
                <a:cs typeface="Arial"/>
                <a:sym typeface="Arial"/>
              </a:rPr>
              <a:t>Children move through these phases differently and at their own pace.</a:t>
            </a:r>
            <a:br>
              <a:rPr lang="en-US" sz="2400">
                <a:solidFill>
                  <a:schemeClr val="accent2"/>
                </a:solidFill>
                <a:latin typeface="Arial"/>
                <a:ea typeface="Arial"/>
                <a:cs typeface="Arial"/>
                <a:sym typeface="Arial"/>
              </a:rPr>
            </a:br>
            <a:br>
              <a:rPr lang="en-US" sz="2400">
                <a:solidFill>
                  <a:schemeClr val="accent2"/>
                </a:solidFill>
                <a:latin typeface="Arial"/>
                <a:ea typeface="Arial"/>
                <a:cs typeface="Arial"/>
                <a:sym typeface="Arial"/>
              </a:rPr>
            </a:br>
            <a:r>
              <a:rPr lang="en-US" sz="2400">
                <a:solidFill>
                  <a:schemeClr val="accent2"/>
                </a:solidFill>
                <a:highlight>
                  <a:srgbClr val="FFFF00"/>
                </a:highlight>
                <a:latin typeface="Arial"/>
                <a:ea typeface="Arial"/>
                <a:cs typeface="Arial"/>
                <a:sym typeface="Arial"/>
              </a:rPr>
              <a:t>What about our new student, Alex?</a:t>
            </a:r>
            <a:endParaRPr/>
          </a:p>
        </p:txBody>
      </p:sp>
      <p:pic>
        <p:nvPicPr>
          <p:cNvPr descr="A diagram of a military cycle&#10;&#10;Description automatically generated with medium confidence" id="147" name="Google Shape;147;p22"/>
          <p:cNvPicPr preferRelativeResize="0"/>
          <p:nvPr/>
        </p:nvPicPr>
        <p:blipFill rotWithShape="1">
          <a:blip r:embed="rId3">
            <a:alphaModFix/>
          </a:blip>
          <a:srcRect b="0" l="0" r="0" t="0"/>
          <a:stretch/>
        </p:blipFill>
        <p:spPr>
          <a:xfrm>
            <a:off x="495995" y="442006"/>
            <a:ext cx="5893776" cy="545508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3"/>
          <p:cNvSpPr txBox="1"/>
          <p:nvPr>
            <p:ph type="title"/>
          </p:nvPr>
        </p:nvSpPr>
        <p:spPr>
          <a:xfrm>
            <a:off x="5199742" y="715961"/>
            <a:ext cx="6477000" cy="1189037"/>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accent1"/>
              </a:buClr>
              <a:buSzPct val="100000"/>
              <a:buFont typeface="Arial"/>
              <a:buNone/>
            </a:pPr>
            <a:r>
              <a:rPr lang="en-US">
                <a:latin typeface="Arial"/>
                <a:ea typeface="Arial"/>
                <a:cs typeface="Arial"/>
                <a:sym typeface="Arial"/>
              </a:rPr>
              <a:t>What does this mean for children with disabilities?</a:t>
            </a:r>
            <a:endParaRPr/>
          </a:p>
        </p:txBody>
      </p:sp>
      <p:sp>
        <p:nvSpPr>
          <p:cNvPr id="154" name="Google Shape;154;p23"/>
          <p:cNvSpPr txBox="1"/>
          <p:nvPr>
            <p:ph idx="1" type="body"/>
          </p:nvPr>
        </p:nvSpPr>
        <p:spPr>
          <a:xfrm>
            <a:off x="5199742" y="2154382"/>
            <a:ext cx="6477000" cy="3276600"/>
          </a:xfrm>
          <a:prstGeom prst="rect">
            <a:avLst/>
          </a:prstGeom>
          <a:noFill/>
          <a:ln>
            <a:noFill/>
          </a:ln>
        </p:spPr>
        <p:txBody>
          <a:bodyPr anchorCtr="0" anchor="t" bIns="45700" lIns="91425" spcFirstLastPara="1" rIns="91425" wrap="square" tIns="45700">
            <a:noAutofit/>
          </a:bodyPr>
          <a:lstStyle/>
          <a:p>
            <a:pPr indent="-285750" lvl="0" marL="285750" rtl="0" algn="l">
              <a:lnSpc>
                <a:spcPct val="100000"/>
              </a:lnSpc>
              <a:spcBef>
                <a:spcPts val="0"/>
              </a:spcBef>
              <a:spcAft>
                <a:spcPts val="0"/>
              </a:spcAft>
              <a:buClr>
                <a:schemeClr val="dk1"/>
              </a:buClr>
              <a:buSzPts val="2400"/>
              <a:buFont typeface="Noto Sans Symbols"/>
              <a:buChar char="❖"/>
            </a:pPr>
            <a:r>
              <a:rPr b="0" lang="en-US" sz="2400">
                <a:latin typeface="Arial"/>
                <a:ea typeface="Arial"/>
                <a:cs typeface="Arial"/>
                <a:sym typeface="Arial"/>
              </a:rPr>
              <a:t>Transitions are more intense and disruptive.</a:t>
            </a:r>
            <a:endParaRPr/>
          </a:p>
          <a:p>
            <a:pPr indent="-285750" lvl="0" marL="285750" rtl="0" algn="l">
              <a:lnSpc>
                <a:spcPct val="100000"/>
              </a:lnSpc>
              <a:spcBef>
                <a:spcPts val="1000"/>
              </a:spcBef>
              <a:spcAft>
                <a:spcPts val="0"/>
              </a:spcAft>
              <a:buClr>
                <a:schemeClr val="dk1"/>
              </a:buClr>
              <a:buSzPts val="2400"/>
              <a:buFont typeface="Noto Sans Symbols"/>
              <a:buChar char="❖"/>
            </a:pPr>
            <a:r>
              <a:rPr b="0" lang="en-US" sz="2400">
                <a:latin typeface="Arial"/>
                <a:ea typeface="Arial"/>
                <a:cs typeface="Arial"/>
                <a:sym typeface="Arial"/>
              </a:rPr>
              <a:t>Stress may show up through behavior or communication.</a:t>
            </a:r>
            <a:endParaRPr/>
          </a:p>
          <a:p>
            <a:pPr indent="-285750" lvl="0" marL="285750" rtl="0" algn="l">
              <a:lnSpc>
                <a:spcPct val="100000"/>
              </a:lnSpc>
              <a:spcBef>
                <a:spcPts val="1000"/>
              </a:spcBef>
              <a:spcAft>
                <a:spcPts val="0"/>
              </a:spcAft>
              <a:buClr>
                <a:schemeClr val="dk1"/>
              </a:buClr>
              <a:buSzPts val="2400"/>
              <a:buFont typeface="Noto Sans Symbols"/>
              <a:buChar char="❖"/>
            </a:pPr>
            <a:r>
              <a:rPr b="0" lang="en-US" sz="2400">
                <a:latin typeface="Arial"/>
                <a:ea typeface="Arial"/>
                <a:cs typeface="Arial"/>
                <a:sym typeface="Arial"/>
              </a:rPr>
              <a:t>Routines and predictability become even more important.</a:t>
            </a:r>
            <a:endParaRPr/>
          </a:p>
          <a:p>
            <a:pPr indent="-285750" lvl="0" marL="285750" rtl="0" algn="l">
              <a:lnSpc>
                <a:spcPct val="100000"/>
              </a:lnSpc>
              <a:spcBef>
                <a:spcPts val="1000"/>
              </a:spcBef>
              <a:spcAft>
                <a:spcPts val="0"/>
              </a:spcAft>
              <a:buClr>
                <a:schemeClr val="dk1"/>
              </a:buClr>
              <a:buSzPts val="2400"/>
              <a:buFont typeface="Noto Sans Symbols"/>
              <a:buChar char="❖"/>
            </a:pPr>
            <a:r>
              <a:rPr b="0" lang="en-US" sz="2400">
                <a:latin typeface="Arial"/>
                <a:ea typeface="Arial"/>
                <a:cs typeface="Arial"/>
                <a:sym typeface="Arial"/>
              </a:rPr>
              <a:t>Adjustment may take more time and support.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4"/>
          <p:cNvSpPr txBox="1"/>
          <p:nvPr>
            <p:ph type="title"/>
          </p:nvPr>
        </p:nvSpPr>
        <p:spPr>
          <a:xfrm>
            <a:off x="762000" y="715963"/>
            <a:ext cx="5334000" cy="118903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accent2"/>
              </a:buClr>
              <a:buSzPct val="100000"/>
              <a:buFont typeface="Arial"/>
              <a:buNone/>
            </a:pPr>
            <a:r>
              <a:rPr lang="en-US" sz="4400">
                <a:latin typeface="Arial"/>
                <a:ea typeface="Arial"/>
                <a:cs typeface="Arial"/>
                <a:sym typeface="Arial"/>
              </a:rPr>
              <a:t>School and Student Impacts</a:t>
            </a:r>
            <a:endParaRPr/>
          </a:p>
        </p:txBody>
      </p:sp>
      <p:sp>
        <p:nvSpPr>
          <p:cNvPr id="161" name="Google Shape;161;p24"/>
          <p:cNvSpPr txBox="1"/>
          <p:nvPr>
            <p:ph idx="1" type="body"/>
          </p:nvPr>
        </p:nvSpPr>
        <p:spPr>
          <a:xfrm>
            <a:off x="762000" y="2094807"/>
            <a:ext cx="7351222" cy="3773978"/>
          </a:xfrm>
          <a:prstGeom prst="rect">
            <a:avLst/>
          </a:prstGeom>
          <a:noFill/>
          <a:ln>
            <a:noFill/>
          </a:ln>
        </p:spPr>
        <p:txBody>
          <a:bodyPr anchorCtr="0" anchor="t" bIns="45700" lIns="91425" spcFirstLastPara="1" rIns="91425" wrap="square" tIns="45700">
            <a:noAutofit/>
          </a:bodyPr>
          <a:lstStyle/>
          <a:p>
            <a:pPr indent="-285750" lvl="0" marL="285750" rtl="0" algn="l">
              <a:lnSpc>
                <a:spcPct val="100000"/>
              </a:lnSpc>
              <a:spcBef>
                <a:spcPts val="0"/>
              </a:spcBef>
              <a:spcAft>
                <a:spcPts val="0"/>
              </a:spcAft>
              <a:buClr>
                <a:schemeClr val="dk1"/>
              </a:buClr>
              <a:buSzPts val="1800"/>
              <a:buFont typeface="Noto Sans Symbols"/>
              <a:buChar char="❖"/>
            </a:pPr>
            <a:r>
              <a:rPr lang="en-US">
                <a:latin typeface="Arial"/>
                <a:ea typeface="Arial"/>
                <a:cs typeface="Arial"/>
                <a:sym typeface="Arial"/>
              </a:rPr>
              <a:t>Frequent moves </a:t>
            </a:r>
            <a:r>
              <a:rPr b="0" lang="en-US">
                <a:latin typeface="Arial"/>
                <a:ea typeface="Arial"/>
                <a:cs typeface="Arial"/>
                <a:sym typeface="Arial"/>
              </a:rPr>
              <a:t>– academic gaps, social disruption, inconsistent Special Education/Gift Services</a:t>
            </a:r>
            <a:endParaRPr/>
          </a:p>
          <a:p>
            <a:pPr indent="-285750" lvl="0" marL="285750" rtl="0" algn="l">
              <a:lnSpc>
                <a:spcPct val="100000"/>
              </a:lnSpc>
              <a:spcBef>
                <a:spcPts val="1000"/>
              </a:spcBef>
              <a:spcAft>
                <a:spcPts val="0"/>
              </a:spcAft>
              <a:buClr>
                <a:schemeClr val="dk1"/>
              </a:buClr>
              <a:buSzPts val="1800"/>
              <a:buFont typeface="Noto Sans Symbols"/>
              <a:buChar char="❖"/>
            </a:pPr>
            <a:r>
              <a:rPr lang="en-US">
                <a:latin typeface="Arial"/>
                <a:ea typeface="Arial"/>
                <a:cs typeface="Arial"/>
                <a:sym typeface="Arial"/>
              </a:rPr>
              <a:t>State to state differences </a:t>
            </a:r>
            <a:r>
              <a:rPr b="0" lang="en-US">
                <a:latin typeface="Arial"/>
                <a:ea typeface="Arial"/>
                <a:cs typeface="Arial"/>
                <a:sym typeface="Arial"/>
              </a:rPr>
              <a:t>– policies, regulations/laws, curriculum alignment, credit transfers</a:t>
            </a:r>
            <a:endParaRPr/>
          </a:p>
          <a:p>
            <a:pPr indent="-285750" lvl="0" marL="285750" rtl="0" algn="l">
              <a:lnSpc>
                <a:spcPct val="100000"/>
              </a:lnSpc>
              <a:spcBef>
                <a:spcPts val="1000"/>
              </a:spcBef>
              <a:spcAft>
                <a:spcPts val="0"/>
              </a:spcAft>
              <a:buClr>
                <a:schemeClr val="dk1"/>
              </a:buClr>
              <a:buSzPts val="1800"/>
              <a:buFont typeface="Noto Sans Symbols"/>
              <a:buChar char="❖"/>
            </a:pPr>
            <a:r>
              <a:rPr lang="en-US">
                <a:latin typeface="Arial"/>
                <a:ea typeface="Arial"/>
                <a:cs typeface="Arial"/>
                <a:sym typeface="Arial"/>
              </a:rPr>
              <a:t>Parental deployments </a:t>
            </a:r>
            <a:r>
              <a:rPr b="0" lang="en-US">
                <a:latin typeface="Arial"/>
                <a:ea typeface="Arial"/>
                <a:cs typeface="Arial"/>
                <a:sym typeface="Arial"/>
              </a:rPr>
              <a:t>– stress, anxiety, grief; may affect behavior and concentration</a:t>
            </a:r>
            <a:endParaRPr/>
          </a:p>
          <a:p>
            <a:pPr indent="-285750" lvl="0" marL="285750" rtl="0" algn="l">
              <a:lnSpc>
                <a:spcPct val="100000"/>
              </a:lnSpc>
              <a:spcBef>
                <a:spcPts val="1000"/>
              </a:spcBef>
              <a:spcAft>
                <a:spcPts val="0"/>
              </a:spcAft>
              <a:buClr>
                <a:schemeClr val="dk1"/>
              </a:buClr>
              <a:buSzPts val="1800"/>
              <a:buFont typeface="Noto Sans Symbols"/>
              <a:buChar char="❖"/>
            </a:pPr>
            <a:r>
              <a:rPr lang="en-US">
                <a:latin typeface="Arial"/>
                <a:ea typeface="Arial"/>
                <a:cs typeface="Arial"/>
                <a:sym typeface="Arial"/>
              </a:rPr>
              <a:t>Family roles may shift </a:t>
            </a:r>
            <a:r>
              <a:rPr b="0" lang="en-US">
                <a:latin typeface="Arial"/>
                <a:ea typeface="Arial"/>
                <a:cs typeface="Arial"/>
                <a:sym typeface="Arial"/>
              </a:rPr>
              <a:t>– students take on more responsibilities at home</a:t>
            </a:r>
            <a:endParaRPr/>
          </a:p>
          <a:p>
            <a:pPr indent="-285750" lvl="0" marL="285750" rtl="0" algn="l">
              <a:lnSpc>
                <a:spcPct val="100000"/>
              </a:lnSpc>
              <a:spcBef>
                <a:spcPts val="1000"/>
              </a:spcBef>
              <a:spcAft>
                <a:spcPts val="0"/>
              </a:spcAft>
              <a:buClr>
                <a:schemeClr val="dk1"/>
              </a:buClr>
              <a:buSzPts val="1800"/>
              <a:buFont typeface="Noto Sans Symbols"/>
              <a:buChar char="❖"/>
            </a:pPr>
            <a:r>
              <a:rPr lang="en-US">
                <a:latin typeface="Arial"/>
                <a:ea typeface="Arial"/>
                <a:cs typeface="Arial"/>
                <a:sym typeface="Arial"/>
              </a:rPr>
              <a:t>Medical/Therapies </a:t>
            </a:r>
            <a:r>
              <a:rPr b="0" lang="en-US">
                <a:latin typeface="Arial"/>
                <a:ea typeface="Arial"/>
                <a:cs typeface="Arial"/>
                <a:sym typeface="Arial"/>
              </a:rPr>
              <a:t>– breaks in OT/PT/speech/ABA; difficulty finding new providers; complex medical system</a:t>
            </a:r>
            <a:endParaRPr/>
          </a:p>
          <a:p>
            <a:pPr indent="-171450" lvl="0" marL="285750" rtl="0" algn="l">
              <a:lnSpc>
                <a:spcPct val="100000"/>
              </a:lnSpc>
              <a:spcBef>
                <a:spcPts val="1000"/>
              </a:spcBef>
              <a:spcAft>
                <a:spcPts val="0"/>
              </a:spcAft>
              <a:buClr>
                <a:schemeClr val="dk1"/>
              </a:buClr>
              <a:buSzPts val="1800"/>
              <a:buFont typeface="Noto Sans Symbols"/>
              <a:buNone/>
            </a:pPr>
            <a:r>
              <a:t/>
            </a:r>
            <a:endParaRPr b="0">
              <a:latin typeface="Arial"/>
              <a:ea typeface="Arial"/>
              <a:cs typeface="Arial"/>
              <a:sym typeface="Arial"/>
            </a:endParaRPr>
          </a:p>
        </p:txBody>
      </p:sp>
      <p:pic>
        <p:nvPicPr>
          <p:cNvPr descr="Soldier in camouflage uniform waving" id="162" name="Google Shape;162;p24"/>
          <p:cNvPicPr preferRelativeResize="0"/>
          <p:nvPr>
            <p:ph idx="2" type="pic"/>
          </p:nvPr>
        </p:nvPicPr>
        <p:blipFill rotWithShape="1">
          <a:blip r:embed="rId3">
            <a:alphaModFix/>
          </a:blip>
          <a:srcRect b="0" l="49" r="49" t="0"/>
          <a:stretch/>
        </p:blipFill>
        <p:spPr>
          <a:xfrm>
            <a:off x="8395854" y="715963"/>
            <a:ext cx="3034145" cy="2362200"/>
          </a:xfrm>
          <a:prstGeom prst="rect">
            <a:avLst/>
          </a:prstGeom>
          <a:solidFill>
            <a:schemeClr val="lt2"/>
          </a:solidFill>
          <a:ln>
            <a:noFill/>
          </a:ln>
        </p:spPr>
      </p:pic>
      <p:pic>
        <p:nvPicPr>
          <p:cNvPr descr="Children hugging military serviceman" id="163" name="Google Shape;163;p24"/>
          <p:cNvPicPr preferRelativeResize="0"/>
          <p:nvPr>
            <p:ph idx="3" type="pic"/>
          </p:nvPr>
        </p:nvPicPr>
        <p:blipFill rotWithShape="1">
          <a:blip r:embed="rId4">
            <a:alphaModFix/>
          </a:blip>
          <a:srcRect b="0" l="49" r="49" t="0"/>
          <a:stretch/>
        </p:blipFill>
        <p:spPr>
          <a:xfrm>
            <a:off x="8395854" y="3305541"/>
            <a:ext cx="3034146" cy="2362200"/>
          </a:xfrm>
          <a:prstGeom prst="rect">
            <a:avLst/>
          </a:prstGeom>
          <a:solidFill>
            <a:schemeClr val="lt2"/>
          </a:solid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5"/>
          <p:cNvSpPr txBox="1"/>
          <p:nvPr>
            <p:ph idx="1" type="body"/>
          </p:nvPr>
        </p:nvSpPr>
        <p:spPr>
          <a:xfrm>
            <a:off x="1529542" y="1564908"/>
            <a:ext cx="9160625" cy="1534757"/>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lt1"/>
              </a:buClr>
              <a:buSzPts val="2800"/>
              <a:buFont typeface="Arial"/>
              <a:buNone/>
            </a:pPr>
            <a:r>
              <a:rPr lang="en-US" sz="2800">
                <a:latin typeface="Arial"/>
                <a:ea typeface="Arial"/>
                <a:cs typeface="Arial"/>
                <a:sym typeface="Arial"/>
              </a:rPr>
              <a:t>“Moving with children with disabilities was a challenging learning process.  It was scary not knowing how schools worked or how our children would be supported.  We felt a lot of anxiety about the well-being of our kids.  My involvement as a parent was key to building relationships with each school team to make the transition as smooth as possible.”</a:t>
            </a:r>
            <a:endParaRPr/>
          </a:p>
        </p:txBody>
      </p:sp>
      <p:sp>
        <p:nvSpPr>
          <p:cNvPr id="170" name="Google Shape;170;p25"/>
          <p:cNvSpPr txBox="1"/>
          <p:nvPr/>
        </p:nvSpPr>
        <p:spPr>
          <a:xfrm>
            <a:off x="5968538" y="5137265"/>
            <a:ext cx="4160159"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chemeClr val="lt1"/>
                </a:solidFill>
                <a:latin typeface="Arial"/>
                <a:ea typeface="Arial"/>
                <a:cs typeface="Arial"/>
                <a:sym typeface="Arial"/>
              </a:rPr>
              <a:t>**Amanda, retired military spouse and parent of two children with disabilities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6"/>
          <p:cNvSpPr txBox="1"/>
          <p:nvPr>
            <p:ph type="title"/>
          </p:nvPr>
        </p:nvSpPr>
        <p:spPr>
          <a:xfrm>
            <a:off x="762000" y="715964"/>
            <a:ext cx="10591800" cy="64633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2"/>
              </a:buClr>
              <a:buSzPts val="4000"/>
              <a:buFont typeface="Quattrocento Sans"/>
              <a:buNone/>
            </a:pPr>
            <a:r>
              <a:rPr lang="en-US"/>
              <a:t>Revisiting our Case Study with Alex</a:t>
            </a:r>
            <a:endParaRPr/>
          </a:p>
        </p:txBody>
      </p:sp>
      <p:sp>
        <p:nvSpPr>
          <p:cNvPr id="177" name="Google Shape;177;p26"/>
          <p:cNvSpPr txBox="1"/>
          <p:nvPr>
            <p:ph idx="1" type="body"/>
          </p:nvPr>
        </p:nvSpPr>
        <p:spPr>
          <a:xfrm>
            <a:off x="762000" y="1432562"/>
            <a:ext cx="10667999" cy="1158237"/>
          </a:xfrm>
          <a:prstGeom prst="rect">
            <a:avLst/>
          </a:prstGeom>
          <a:noFill/>
          <a:ln>
            <a:noFill/>
          </a:ln>
        </p:spPr>
        <p:txBody>
          <a:bodyPr anchorCtr="0" anchor="t" bIns="45700" lIns="91425" spcFirstLastPara="1" rIns="91425" wrap="square" tIns="45700">
            <a:noAutofit/>
          </a:bodyPr>
          <a:lstStyle/>
          <a:p>
            <a:pPr indent="-285750" lvl="0" marL="285750" rtl="0" algn="l">
              <a:lnSpc>
                <a:spcPct val="100000"/>
              </a:lnSpc>
              <a:spcBef>
                <a:spcPts val="0"/>
              </a:spcBef>
              <a:spcAft>
                <a:spcPts val="0"/>
              </a:spcAft>
              <a:buClr>
                <a:schemeClr val="dk1"/>
              </a:buClr>
              <a:buSzPts val="1800"/>
              <a:buFont typeface="Noto Sans Symbols"/>
              <a:buChar char="❖"/>
            </a:pPr>
            <a:r>
              <a:rPr b="0" lang="en-US" sz="1800">
                <a:latin typeface="Arial"/>
                <a:ea typeface="Arial"/>
                <a:cs typeface="Arial"/>
                <a:sym typeface="Arial"/>
              </a:rPr>
              <a:t>2</a:t>
            </a:r>
            <a:r>
              <a:rPr b="0" baseline="30000" lang="en-US" sz="1800">
                <a:latin typeface="Arial"/>
                <a:ea typeface="Arial"/>
                <a:cs typeface="Arial"/>
                <a:sym typeface="Arial"/>
              </a:rPr>
              <a:t>nd</a:t>
            </a:r>
            <a:r>
              <a:rPr b="0" lang="en-US" sz="1800">
                <a:latin typeface="Arial"/>
                <a:ea typeface="Arial"/>
                <a:cs typeface="Arial"/>
                <a:sym typeface="Arial"/>
              </a:rPr>
              <a:t> grader</a:t>
            </a:r>
            <a:endParaRPr/>
          </a:p>
          <a:p>
            <a:pPr indent="-285750" lvl="0" marL="285750" rtl="0" algn="l">
              <a:lnSpc>
                <a:spcPct val="100000"/>
              </a:lnSpc>
              <a:spcBef>
                <a:spcPts val="1000"/>
              </a:spcBef>
              <a:spcAft>
                <a:spcPts val="0"/>
              </a:spcAft>
              <a:buClr>
                <a:schemeClr val="dk1"/>
              </a:buClr>
              <a:buSzPts val="1800"/>
              <a:buFont typeface="Noto Sans Symbols"/>
              <a:buChar char="❖"/>
            </a:pPr>
            <a:r>
              <a:rPr b="0" lang="en-US" sz="1800">
                <a:latin typeface="Arial"/>
                <a:ea typeface="Arial"/>
                <a:cs typeface="Arial"/>
                <a:sym typeface="Arial"/>
              </a:rPr>
              <a:t>Military-connected family (active-duty parent)</a:t>
            </a:r>
            <a:endParaRPr/>
          </a:p>
          <a:p>
            <a:pPr indent="-285750" lvl="0" marL="285750" rtl="0" algn="l">
              <a:lnSpc>
                <a:spcPct val="100000"/>
              </a:lnSpc>
              <a:spcBef>
                <a:spcPts val="1000"/>
              </a:spcBef>
              <a:spcAft>
                <a:spcPts val="0"/>
              </a:spcAft>
              <a:buClr>
                <a:schemeClr val="dk1"/>
              </a:buClr>
              <a:buSzPts val="1800"/>
              <a:buFont typeface="Noto Sans Symbols"/>
              <a:buChar char="❖"/>
            </a:pPr>
            <a:r>
              <a:rPr b="0" lang="en-US" sz="1800">
                <a:latin typeface="Arial"/>
                <a:ea typeface="Arial"/>
                <a:cs typeface="Arial"/>
                <a:sym typeface="Arial"/>
              </a:rPr>
              <a:t>Has moved school multiple times</a:t>
            </a:r>
            <a:endParaRPr/>
          </a:p>
          <a:p>
            <a:pPr indent="-285750" lvl="0" marL="285750" rtl="0" algn="l">
              <a:lnSpc>
                <a:spcPct val="100000"/>
              </a:lnSpc>
              <a:spcBef>
                <a:spcPts val="1000"/>
              </a:spcBef>
              <a:spcAft>
                <a:spcPts val="0"/>
              </a:spcAft>
              <a:buClr>
                <a:schemeClr val="dk1"/>
              </a:buClr>
              <a:buSzPts val="1800"/>
              <a:buFont typeface="Noto Sans Symbols"/>
              <a:buChar char="❖"/>
            </a:pPr>
            <a:r>
              <a:rPr b="0" lang="en-US" sz="1800">
                <a:latin typeface="Arial"/>
                <a:ea typeface="Arial"/>
                <a:cs typeface="Arial"/>
                <a:sym typeface="Arial"/>
              </a:rPr>
              <a:t>Has an IEP for speech and learning support</a:t>
            </a:r>
            <a:endParaRPr/>
          </a:p>
          <a:p>
            <a:pPr indent="-285750" lvl="0" marL="285750" rtl="0" algn="l">
              <a:lnSpc>
                <a:spcPct val="100000"/>
              </a:lnSpc>
              <a:spcBef>
                <a:spcPts val="1000"/>
              </a:spcBef>
              <a:spcAft>
                <a:spcPts val="0"/>
              </a:spcAft>
              <a:buClr>
                <a:schemeClr val="dk1"/>
              </a:buClr>
              <a:buSzPts val="1800"/>
              <a:buFont typeface="Noto Sans Symbols"/>
              <a:buChar char="❖"/>
            </a:pPr>
            <a:r>
              <a:rPr b="0" lang="en-US" sz="1800">
                <a:latin typeface="Arial"/>
                <a:ea typeface="Arial"/>
                <a:cs typeface="Arial"/>
                <a:sym typeface="Arial"/>
              </a:rPr>
              <a:t>Friendly, curious, loves science, and hands-on activities</a:t>
            </a:r>
            <a:endParaRPr/>
          </a:p>
          <a:p>
            <a:pPr indent="-285750" lvl="0" marL="285750" rtl="0" algn="l">
              <a:lnSpc>
                <a:spcPct val="100000"/>
              </a:lnSpc>
              <a:spcBef>
                <a:spcPts val="1000"/>
              </a:spcBef>
              <a:spcAft>
                <a:spcPts val="0"/>
              </a:spcAft>
              <a:buClr>
                <a:schemeClr val="dk1"/>
              </a:buClr>
              <a:buSzPts val="1800"/>
              <a:buFont typeface="Noto Sans Symbols"/>
              <a:buChar char="❖"/>
            </a:pPr>
            <a:r>
              <a:rPr b="0" lang="en-US" sz="1800">
                <a:latin typeface="Arial"/>
                <a:ea typeface="Arial"/>
                <a:cs typeface="Arial"/>
                <a:sym typeface="Arial"/>
              </a:rPr>
              <a:t>Trying to make new friends</a:t>
            </a:r>
            <a:endParaRPr/>
          </a:p>
          <a:p>
            <a:pPr indent="-285750" lvl="0" marL="285750" rtl="0" algn="l">
              <a:lnSpc>
                <a:spcPct val="100000"/>
              </a:lnSpc>
              <a:spcBef>
                <a:spcPts val="1000"/>
              </a:spcBef>
              <a:spcAft>
                <a:spcPts val="0"/>
              </a:spcAft>
              <a:buClr>
                <a:schemeClr val="dk1"/>
              </a:buClr>
              <a:buSzPts val="1800"/>
              <a:buFont typeface="Noto Sans Symbols"/>
              <a:buChar char="❖"/>
            </a:pPr>
            <a:r>
              <a:rPr lang="en-US">
                <a:latin typeface="Arial"/>
                <a:ea typeface="Arial"/>
                <a:cs typeface="Arial"/>
                <a:sym typeface="Arial"/>
              </a:rPr>
              <a:t>Has been in your class for 3 months</a:t>
            </a:r>
            <a:endParaRPr/>
          </a:p>
          <a:p>
            <a:pPr indent="-285750" lvl="0" marL="285750" rtl="0" algn="l">
              <a:lnSpc>
                <a:spcPct val="100000"/>
              </a:lnSpc>
              <a:spcBef>
                <a:spcPts val="1000"/>
              </a:spcBef>
              <a:spcAft>
                <a:spcPts val="0"/>
              </a:spcAft>
              <a:buClr>
                <a:schemeClr val="dk1"/>
              </a:buClr>
              <a:buSzPts val="1800"/>
              <a:buFont typeface="Noto Sans Symbols"/>
              <a:buChar char="❖"/>
            </a:pPr>
            <a:r>
              <a:rPr lang="en-US">
                <a:latin typeface="Arial"/>
                <a:ea typeface="Arial"/>
                <a:cs typeface="Arial"/>
                <a:sym typeface="Arial"/>
              </a:rPr>
              <a:t>Mom is going on deployment and grandparent are moving in to take care of him</a:t>
            </a:r>
            <a:endParaRPr/>
          </a:p>
          <a:p>
            <a:pPr indent="-171450" lvl="0" marL="285750" rtl="0" algn="l">
              <a:lnSpc>
                <a:spcPct val="100000"/>
              </a:lnSpc>
              <a:spcBef>
                <a:spcPts val="1000"/>
              </a:spcBef>
              <a:spcAft>
                <a:spcPts val="0"/>
              </a:spcAft>
              <a:buClr>
                <a:schemeClr val="dk1"/>
              </a:buClr>
              <a:buSzPts val="1800"/>
              <a:buFont typeface="Noto Sans Symbols"/>
              <a:buNone/>
            </a:pPr>
            <a:r>
              <a:t/>
            </a:r>
            <a:endParaRPr b="0" sz="1800">
              <a:latin typeface="Arial"/>
              <a:ea typeface="Arial"/>
              <a:cs typeface="Arial"/>
              <a:sym typeface="Arial"/>
            </a:endParaRPr>
          </a:p>
          <a:p>
            <a:pPr indent="0" lvl="0" marL="0" rtl="0" algn="l">
              <a:lnSpc>
                <a:spcPct val="100000"/>
              </a:lnSpc>
              <a:spcBef>
                <a:spcPts val="1000"/>
              </a:spcBef>
              <a:spcAft>
                <a:spcPts val="0"/>
              </a:spcAft>
              <a:buClr>
                <a:schemeClr val="dk1"/>
              </a:buClr>
              <a:buSzPts val="18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7"/>
          <p:cNvSpPr txBox="1"/>
          <p:nvPr>
            <p:ph type="title"/>
          </p:nvPr>
        </p:nvSpPr>
        <p:spPr>
          <a:xfrm>
            <a:off x="5199742" y="715961"/>
            <a:ext cx="6477000" cy="118903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Quattrocento Sans"/>
              <a:buNone/>
            </a:pPr>
            <a:r>
              <a:rPr lang="en-US"/>
              <a:t>Case Study: Alex</a:t>
            </a:r>
            <a:endParaRPr/>
          </a:p>
        </p:txBody>
      </p:sp>
      <p:sp>
        <p:nvSpPr>
          <p:cNvPr id="184" name="Google Shape;184;p27"/>
          <p:cNvSpPr txBox="1"/>
          <p:nvPr/>
        </p:nvSpPr>
        <p:spPr>
          <a:xfrm>
            <a:off x="4042482" y="1742523"/>
            <a:ext cx="8281409" cy="17789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85" name="Google Shape;185;p27"/>
          <p:cNvSpPr txBox="1"/>
          <p:nvPr>
            <p:ph idx="1" type="body"/>
          </p:nvPr>
        </p:nvSpPr>
        <p:spPr>
          <a:xfrm>
            <a:off x="5199743" y="1905000"/>
            <a:ext cx="6477000" cy="3276600"/>
          </a:xfrm>
          <a:prstGeom prst="rect">
            <a:avLst/>
          </a:prstGeom>
          <a:noFill/>
          <a:ln>
            <a:noFill/>
          </a:ln>
        </p:spPr>
        <p:txBody>
          <a:bodyPr anchorCtr="0" anchor="t" bIns="45700" lIns="91425" spcFirstLastPara="1" rIns="91425" wrap="square" tIns="45700">
            <a:noAutofit/>
          </a:bodyPr>
          <a:lstStyle/>
          <a:p>
            <a:pPr indent="-285750" lvl="0" marL="285750" rtl="0" algn="l">
              <a:lnSpc>
                <a:spcPct val="100000"/>
              </a:lnSpc>
              <a:spcBef>
                <a:spcPts val="0"/>
              </a:spcBef>
              <a:spcAft>
                <a:spcPts val="0"/>
              </a:spcAft>
              <a:buClr>
                <a:schemeClr val="dk1"/>
              </a:buClr>
              <a:buSzPts val="2400"/>
              <a:buFont typeface="Noto Sans Symbols"/>
              <a:buChar char="❖"/>
            </a:pPr>
            <a:r>
              <a:rPr b="0" lang="en-US" sz="2400">
                <a:latin typeface="Arial"/>
                <a:ea typeface="Arial"/>
                <a:cs typeface="Arial"/>
                <a:sym typeface="Arial"/>
              </a:rPr>
              <a:t>What might this student or family be experiencing right now?</a:t>
            </a:r>
            <a:endParaRPr/>
          </a:p>
          <a:p>
            <a:pPr indent="0" lvl="0" marL="0" rtl="0" algn="l">
              <a:lnSpc>
                <a:spcPct val="100000"/>
              </a:lnSpc>
              <a:spcBef>
                <a:spcPts val="1000"/>
              </a:spcBef>
              <a:spcAft>
                <a:spcPts val="0"/>
              </a:spcAft>
              <a:buClr>
                <a:schemeClr val="dk1"/>
              </a:buClr>
              <a:buSzPts val="2400"/>
              <a:buNone/>
            </a:pPr>
            <a:r>
              <a:t/>
            </a:r>
            <a:endParaRPr b="0" sz="2400">
              <a:latin typeface="Arial"/>
              <a:ea typeface="Arial"/>
              <a:cs typeface="Arial"/>
              <a:sym typeface="Arial"/>
            </a:endParaRPr>
          </a:p>
          <a:p>
            <a:pPr indent="-285750" lvl="0" marL="285750" rtl="0" algn="l">
              <a:lnSpc>
                <a:spcPct val="100000"/>
              </a:lnSpc>
              <a:spcBef>
                <a:spcPts val="1000"/>
              </a:spcBef>
              <a:spcAft>
                <a:spcPts val="0"/>
              </a:spcAft>
              <a:buClr>
                <a:schemeClr val="dk1"/>
              </a:buClr>
              <a:buSzPts val="2400"/>
              <a:buFont typeface="Noto Sans Symbols"/>
              <a:buChar char="❖"/>
            </a:pPr>
            <a:r>
              <a:rPr b="0" lang="en-US" sz="2400">
                <a:latin typeface="Arial"/>
                <a:ea typeface="Arial"/>
                <a:cs typeface="Arial"/>
                <a:sym typeface="Arial"/>
              </a:rPr>
              <a:t>What might you do immediately as a classroom educator?</a:t>
            </a:r>
            <a:endParaRPr/>
          </a:p>
          <a:p>
            <a:pPr indent="0" lvl="0" marL="0" rtl="0" algn="l">
              <a:lnSpc>
                <a:spcPct val="100000"/>
              </a:lnSpc>
              <a:spcBef>
                <a:spcPts val="1000"/>
              </a:spcBef>
              <a:spcAft>
                <a:spcPts val="0"/>
              </a:spcAft>
              <a:buClr>
                <a:schemeClr val="dk1"/>
              </a:buClr>
              <a:buSzPts val="2400"/>
              <a:buNone/>
            </a:pPr>
            <a:r>
              <a:t/>
            </a:r>
            <a:endParaRPr b="0" sz="2400">
              <a:latin typeface="Arial"/>
              <a:ea typeface="Arial"/>
              <a:cs typeface="Arial"/>
              <a:sym typeface="Arial"/>
            </a:endParaRPr>
          </a:p>
          <a:p>
            <a:pPr indent="-285750" lvl="0" marL="285750" rtl="0" algn="l">
              <a:lnSpc>
                <a:spcPct val="100000"/>
              </a:lnSpc>
              <a:spcBef>
                <a:spcPts val="1000"/>
              </a:spcBef>
              <a:spcAft>
                <a:spcPts val="0"/>
              </a:spcAft>
              <a:buClr>
                <a:schemeClr val="dk1"/>
              </a:buClr>
              <a:buSzPts val="2400"/>
              <a:buFont typeface="Noto Sans Symbols"/>
              <a:buChar char="❖"/>
            </a:pPr>
            <a:r>
              <a:rPr b="0" lang="en-US" sz="2400">
                <a:latin typeface="Arial"/>
                <a:ea typeface="Arial"/>
                <a:cs typeface="Arial"/>
                <a:sym typeface="Arial"/>
              </a:rPr>
              <a:t>Who in the school could you partner with?</a:t>
            </a:r>
            <a:endParaRPr/>
          </a:p>
          <a:p>
            <a:pPr indent="0" lvl="0" marL="0" rtl="0" algn="l">
              <a:lnSpc>
                <a:spcPct val="100000"/>
              </a:lnSpc>
              <a:spcBef>
                <a:spcPts val="1000"/>
              </a:spcBef>
              <a:spcAft>
                <a:spcPts val="0"/>
              </a:spcAft>
              <a:buClr>
                <a:schemeClr val="dk1"/>
              </a:buClr>
              <a:buSzPts val="2400"/>
              <a:buNone/>
            </a:pPr>
            <a:r>
              <a:t/>
            </a:r>
            <a:endParaRPr b="0" sz="2400">
              <a:latin typeface="Arial"/>
              <a:ea typeface="Arial"/>
              <a:cs typeface="Arial"/>
              <a:sym typeface="Arial"/>
            </a:endParaRPr>
          </a:p>
          <a:p>
            <a:pPr indent="-285750" lvl="0" marL="285750" rtl="0" algn="l">
              <a:lnSpc>
                <a:spcPct val="100000"/>
              </a:lnSpc>
              <a:spcBef>
                <a:spcPts val="1000"/>
              </a:spcBef>
              <a:spcAft>
                <a:spcPts val="0"/>
              </a:spcAft>
              <a:buClr>
                <a:schemeClr val="dk1"/>
              </a:buClr>
              <a:buSzPts val="2400"/>
              <a:buFont typeface="Noto Sans Symbols"/>
              <a:buChar char="❖"/>
            </a:pPr>
            <a:r>
              <a:rPr b="0" lang="en-US" sz="2400">
                <a:latin typeface="Arial"/>
                <a:ea typeface="Arial"/>
                <a:cs typeface="Arial"/>
                <a:sym typeface="Arial"/>
              </a:rPr>
              <a:t>What resources or strategies might help?</a:t>
            </a:r>
            <a:endParaRPr sz="24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8"/>
          <p:cNvSpPr txBox="1"/>
          <p:nvPr>
            <p:ph type="title"/>
          </p:nvPr>
        </p:nvSpPr>
        <p:spPr>
          <a:xfrm>
            <a:off x="762000" y="715964"/>
            <a:ext cx="10591800" cy="64633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6"/>
              </a:buClr>
              <a:buSzPts val="4400"/>
              <a:buFont typeface="Arial"/>
              <a:buNone/>
            </a:pPr>
            <a:r>
              <a:rPr lang="en-US" sz="4400">
                <a:solidFill>
                  <a:schemeClr val="accent6"/>
                </a:solidFill>
                <a:latin typeface="Arial"/>
                <a:ea typeface="Arial"/>
                <a:cs typeface="Arial"/>
                <a:sym typeface="Arial"/>
              </a:rPr>
              <a:t>Small Group Activity  </a:t>
            </a:r>
            <a:endParaRPr/>
          </a:p>
        </p:txBody>
      </p:sp>
      <p:grpSp>
        <p:nvGrpSpPr>
          <p:cNvPr id="192" name="Google Shape;192;p28"/>
          <p:cNvGrpSpPr/>
          <p:nvPr/>
        </p:nvGrpSpPr>
        <p:grpSpPr>
          <a:xfrm>
            <a:off x="762000" y="1560732"/>
            <a:ext cx="10668000" cy="4152680"/>
            <a:chOff x="0" y="0"/>
            <a:chExt cx="10668000" cy="4152680"/>
          </a:xfrm>
        </p:grpSpPr>
        <p:sp>
          <p:nvSpPr>
            <p:cNvPr id="193" name="Google Shape;193;p28"/>
            <p:cNvSpPr/>
            <p:nvPr/>
          </p:nvSpPr>
          <p:spPr>
            <a:xfrm>
              <a:off x="0" y="0"/>
              <a:ext cx="10668000" cy="1868706"/>
            </a:xfrm>
            <a:prstGeom prst="roundRect">
              <a:avLst>
                <a:gd fmla="val 10000" name="adj"/>
              </a:avLst>
            </a:prstGeom>
            <a:solidFill>
              <a:srgbClr val="F3CBCC">
                <a:alpha val="90196"/>
              </a:srgbClr>
            </a:solidFill>
            <a:ln cap="flat" cmpd="sng" w="12700">
              <a:solidFill>
                <a:srgbClr val="F3CBCC">
                  <a:alpha val="90196"/>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8"/>
            <p:cNvSpPr/>
            <p:nvPr/>
          </p:nvSpPr>
          <p:spPr>
            <a:xfrm>
              <a:off x="320040" y="249160"/>
              <a:ext cx="3133724" cy="1370384"/>
            </a:xfrm>
            <a:prstGeom prst="roundRect">
              <a:avLst>
                <a:gd fmla="val 10000" name="adj"/>
              </a:avLst>
            </a:prstGeom>
            <a:solidFill>
              <a:srgbClr val="EFBBB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8"/>
            <p:cNvSpPr/>
            <p:nvPr/>
          </p:nvSpPr>
          <p:spPr>
            <a:xfrm rot="10800000">
              <a:off x="320040" y="1868706"/>
              <a:ext cx="3133724" cy="2283974"/>
            </a:xfrm>
            <a:prstGeom prst="round2SameRect">
              <a:avLst>
                <a:gd fmla="val 10500" name="adj1"/>
                <a:gd fmla="val 0" name="adj2"/>
              </a:avLst>
            </a:prstGeom>
            <a:solidFill>
              <a:srgbClr val="DF304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8"/>
            <p:cNvSpPr txBox="1"/>
            <p:nvPr/>
          </p:nvSpPr>
          <p:spPr>
            <a:xfrm>
              <a:off x="390280" y="1868706"/>
              <a:ext cx="2993244" cy="2213734"/>
            </a:xfrm>
            <a:prstGeom prst="rect">
              <a:avLst/>
            </a:prstGeom>
            <a:noFill/>
            <a:ln>
              <a:noFill/>
            </a:ln>
          </p:spPr>
          <p:txBody>
            <a:bodyPr anchorCtr="0" anchor="t" bIns="120900" lIns="120900" spcFirstLastPara="1" rIns="120900" wrap="square" tIns="120900">
              <a:noAutofit/>
            </a:bodyPr>
            <a:lstStyle/>
            <a:p>
              <a:pPr indent="0" lvl="0" marL="0" marR="0" rtl="0" algn="ctr">
                <a:lnSpc>
                  <a:spcPct val="90000"/>
                </a:lnSpc>
                <a:spcBef>
                  <a:spcPts val="0"/>
                </a:spcBef>
                <a:spcAft>
                  <a:spcPts val="0"/>
                </a:spcAft>
                <a:buClr>
                  <a:schemeClr val="lt1"/>
                </a:buClr>
                <a:buSzPts val="1700"/>
                <a:buFont typeface="Arial"/>
                <a:buNone/>
              </a:pPr>
              <a:r>
                <a:rPr lang="en-US" sz="1700">
                  <a:solidFill>
                    <a:schemeClr val="lt1"/>
                  </a:solidFill>
                  <a:latin typeface="Arial"/>
                  <a:ea typeface="Arial"/>
                  <a:cs typeface="Arial"/>
                  <a:sym typeface="Arial"/>
                </a:rPr>
                <a:t>Scenario 1:</a:t>
              </a:r>
              <a:endParaRPr/>
            </a:p>
            <a:p>
              <a:pPr indent="0" lvl="0" marL="0" marR="0" rtl="0" algn="ctr">
                <a:lnSpc>
                  <a:spcPct val="90000"/>
                </a:lnSpc>
                <a:spcBef>
                  <a:spcPts val="595"/>
                </a:spcBef>
                <a:spcAft>
                  <a:spcPts val="0"/>
                </a:spcAft>
                <a:buClr>
                  <a:schemeClr val="lt1"/>
                </a:buClr>
                <a:buSzPts val="1700"/>
                <a:buFont typeface="Arial"/>
                <a:buNone/>
              </a:pPr>
              <a:r>
                <a:rPr lang="en-US" sz="1700">
                  <a:solidFill>
                    <a:schemeClr val="lt1"/>
                  </a:solidFill>
                  <a:latin typeface="Arial"/>
                  <a:ea typeface="Arial"/>
                  <a:cs typeface="Arial"/>
                  <a:sym typeface="Arial"/>
                </a:rPr>
                <a:t>A 3</a:t>
              </a:r>
              <a:r>
                <a:rPr baseline="30000" lang="en-US" sz="1700">
                  <a:solidFill>
                    <a:schemeClr val="lt1"/>
                  </a:solidFill>
                  <a:latin typeface="Arial"/>
                  <a:ea typeface="Arial"/>
                  <a:cs typeface="Arial"/>
                  <a:sym typeface="Arial"/>
                </a:rPr>
                <a:t>rd</a:t>
              </a:r>
              <a:r>
                <a:rPr lang="en-US" sz="1700">
                  <a:solidFill>
                    <a:schemeClr val="lt1"/>
                  </a:solidFill>
                  <a:latin typeface="Arial"/>
                  <a:ea typeface="Arial"/>
                  <a:cs typeface="Arial"/>
                  <a:sym typeface="Arial"/>
                </a:rPr>
                <a:t> grade student arrives mid-year from another state.  The family hasn’t received the full IEP yet, and the student is struggling academically and socially.  </a:t>
              </a:r>
              <a:endParaRPr/>
            </a:p>
          </p:txBody>
        </p:sp>
        <p:sp>
          <p:nvSpPr>
            <p:cNvPr id="197" name="Google Shape;197;p28"/>
            <p:cNvSpPr/>
            <p:nvPr/>
          </p:nvSpPr>
          <p:spPr>
            <a:xfrm>
              <a:off x="3767137" y="265783"/>
              <a:ext cx="3133724" cy="1370384"/>
            </a:xfrm>
            <a:prstGeom prst="roundRect">
              <a:avLst>
                <a:gd fmla="val 10000" name="adj"/>
              </a:avLst>
            </a:prstGeom>
            <a:solidFill>
              <a:srgbClr val="EFBBB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8"/>
            <p:cNvSpPr/>
            <p:nvPr/>
          </p:nvSpPr>
          <p:spPr>
            <a:xfrm rot="10800000">
              <a:off x="3767137" y="1868706"/>
              <a:ext cx="3133724" cy="2283974"/>
            </a:xfrm>
            <a:prstGeom prst="round2SameRect">
              <a:avLst>
                <a:gd fmla="val 10500" name="adj1"/>
                <a:gd fmla="val 0" name="adj2"/>
              </a:avLst>
            </a:prstGeom>
            <a:solidFill>
              <a:srgbClr val="DF304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8"/>
            <p:cNvSpPr txBox="1"/>
            <p:nvPr/>
          </p:nvSpPr>
          <p:spPr>
            <a:xfrm>
              <a:off x="3837377" y="1868706"/>
              <a:ext cx="2993244" cy="2213734"/>
            </a:xfrm>
            <a:prstGeom prst="rect">
              <a:avLst/>
            </a:prstGeom>
            <a:noFill/>
            <a:ln>
              <a:noFill/>
            </a:ln>
          </p:spPr>
          <p:txBody>
            <a:bodyPr anchorCtr="0" anchor="t" bIns="120900" lIns="120900" spcFirstLastPara="1" rIns="120900" wrap="square" tIns="120900">
              <a:noAutofit/>
            </a:bodyPr>
            <a:lstStyle/>
            <a:p>
              <a:pPr indent="0" lvl="0" marL="0" marR="0" rtl="0" algn="ctr">
                <a:lnSpc>
                  <a:spcPct val="90000"/>
                </a:lnSpc>
                <a:spcBef>
                  <a:spcPts val="0"/>
                </a:spcBef>
                <a:spcAft>
                  <a:spcPts val="0"/>
                </a:spcAft>
                <a:buClr>
                  <a:schemeClr val="lt1"/>
                </a:buClr>
                <a:buSzPts val="1700"/>
                <a:buFont typeface="Arial"/>
                <a:buNone/>
              </a:pPr>
              <a:r>
                <a:rPr lang="en-US" sz="1700">
                  <a:solidFill>
                    <a:schemeClr val="lt1"/>
                  </a:solidFill>
                  <a:latin typeface="Arial"/>
                  <a:ea typeface="Arial"/>
                  <a:cs typeface="Arial"/>
                  <a:sym typeface="Arial"/>
                </a:rPr>
                <a:t>Scenario 2:  </a:t>
              </a:r>
              <a:endParaRPr/>
            </a:p>
            <a:p>
              <a:pPr indent="0" lvl="0" marL="0" marR="0" rtl="0" algn="ctr">
                <a:lnSpc>
                  <a:spcPct val="90000"/>
                </a:lnSpc>
                <a:spcBef>
                  <a:spcPts val="595"/>
                </a:spcBef>
                <a:spcAft>
                  <a:spcPts val="0"/>
                </a:spcAft>
                <a:buClr>
                  <a:schemeClr val="lt1"/>
                </a:buClr>
                <a:buSzPts val="1700"/>
                <a:buFont typeface="Arial"/>
                <a:buNone/>
              </a:pPr>
              <a:r>
                <a:rPr lang="en-US" sz="1700">
                  <a:solidFill>
                    <a:schemeClr val="lt1"/>
                  </a:solidFill>
                  <a:latin typeface="Arial"/>
                  <a:ea typeface="Arial"/>
                  <a:cs typeface="Arial"/>
                  <a:sym typeface="Arial"/>
                </a:rPr>
                <a:t>A kindergarten student whose parent recently deployed is having emotional outbursts and difficulty separating from caregivers at school.  </a:t>
              </a:r>
              <a:endParaRPr/>
            </a:p>
          </p:txBody>
        </p:sp>
        <p:sp>
          <p:nvSpPr>
            <p:cNvPr id="200" name="Google Shape;200;p28"/>
            <p:cNvSpPr/>
            <p:nvPr/>
          </p:nvSpPr>
          <p:spPr>
            <a:xfrm>
              <a:off x="7214235" y="249160"/>
              <a:ext cx="3133724" cy="1370384"/>
            </a:xfrm>
            <a:prstGeom prst="roundRect">
              <a:avLst>
                <a:gd fmla="val 10000" name="adj"/>
              </a:avLst>
            </a:prstGeom>
            <a:solidFill>
              <a:srgbClr val="EFBBB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8"/>
            <p:cNvSpPr/>
            <p:nvPr/>
          </p:nvSpPr>
          <p:spPr>
            <a:xfrm rot="10800000">
              <a:off x="7214235" y="1868706"/>
              <a:ext cx="3133724" cy="2283974"/>
            </a:xfrm>
            <a:prstGeom prst="round2SameRect">
              <a:avLst>
                <a:gd fmla="val 10500" name="adj1"/>
                <a:gd fmla="val 0" name="adj2"/>
              </a:avLst>
            </a:prstGeom>
            <a:solidFill>
              <a:srgbClr val="DF304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8"/>
            <p:cNvSpPr txBox="1"/>
            <p:nvPr/>
          </p:nvSpPr>
          <p:spPr>
            <a:xfrm>
              <a:off x="7284475" y="1868706"/>
              <a:ext cx="2993244" cy="2213734"/>
            </a:xfrm>
            <a:prstGeom prst="rect">
              <a:avLst/>
            </a:prstGeom>
            <a:noFill/>
            <a:ln>
              <a:noFill/>
            </a:ln>
          </p:spPr>
          <p:txBody>
            <a:bodyPr anchorCtr="0" anchor="t" bIns="120900" lIns="120900" spcFirstLastPara="1" rIns="120900" wrap="square" tIns="120900">
              <a:noAutofit/>
            </a:bodyPr>
            <a:lstStyle/>
            <a:p>
              <a:pPr indent="0" lvl="0" marL="0" marR="0" rtl="0" algn="ctr">
                <a:lnSpc>
                  <a:spcPct val="90000"/>
                </a:lnSpc>
                <a:spcBef>
                  <a:spcPts val="0"/>
                </a:spcBef>
                <a:spcAft>
                  <a:spcPts val="0"/>
                </a:spcAft>
                <a:buClr>
                  <a:schemeClr val="lt1"/>
                </a:buClr>
                <a:buSzPts val="1700"/>
                <a:buFont typeface="Arial"/>
                <a:buNone/>
              </a:pPr>
              <a:r>
                <a:rPr lang="en-US" sz="1700">
                  <a:solidFill>
                    <a:schemeClr val="lt1"/>
                  </a:solidFill>
                  <a:latin typeface="Arial"/>
                  <a:ea typeface="Arial"/>
                  <a:cs typeface="Arial"/>
                  <a:sym typeface="Arial"/>
                </a:rPr>
                <a:t>Scenario 3:  </a:t>
              </a:r>
              <a:endParaRPr/>
            </a:p>
            <a:p>
              <a:pPr indent="0" lvl="0" marL="0" marR="0" rtl="0" algn="ctr">
                <a:lnSpc>
                  <a:spcPct val="90000"/>
                </a:lnSpc>
                <a:spcBef>
                  <a:spcPts val="595"/>
                </a:spcBef>
                <a:spcAft>
                  <a:spcPts val="0"/>
                </a:spcAft>
                <a:buClr>
                  <a:schemeClr val="lt1"/>
                </a:buClr>
                <a:buSzPts val="1700"/>
                <a:buFont typeface="Arial"/>
                <a:buNone/>
              </a:pPr>
              <a:r>
                <a:rPr lang="en-US" sz="1700">
                  <a:solidFill>
                    <a:schemeClr val="lt1"/>
                  </a:solidFill>
                  <a:latin typeface="Arial"/>
                  <a:ea typeface="Arial"/>
                  <a:cs typeface="Arial"/>
                  <a:sym typeface="Arial"/>
                </a:rPr>
                <a:t>A student previously receiving speech and OT services has experienced a gap due too a recent PCS move and long waitlists in the new community.  </a:t>
              </a:r>
              <a:endParaRPr/>
            </a:p>
          </p:txBody>
        </p:sp>
      </p:grpSp>
      <p:pic>
        <p:nvPicPr>
          <p:cNvPr descr="Schoolgirl with red backpack" id="203" name="Google Shape;203;p28"/>
          <p:cNvPicPr preferRelativeResize="0"/>
          <p:nvPr/>
        </p:nvPicPr>
        <p:blipFill rotWithShape="1">
          <a:blip r:embed="rId3">
            <a:alphaModFix/>
          </a:blip>
          <a:srcRect b="0" l="0" r="0" t="0"/>
          <a:stretch/>
        </p:blipFill>
        <p:spPr>
          <a:xfrm>
            <a:off x="4499956" y="1478855"/>
            <a:ext cx="3192087" cy="1826490"/>
          </a:xfrm>
          <a:prstGeom prst="rect">
            <a:avLst/>
          </a:prstGeom>
          <a:noFill/>
          <a:ln>
            <a:noFill/>
          </a:ln>
        </p:spPr>
      </p:pic>
      <p:pic>
        <p:nvPicPr>
          <p:cNvPr descr="Portrait of five young children with arms on each other's shoulders standing in school hallway" id="204" name="Google Shape;204;p28"/>
          <p:cNvPicPr preferRelativeResize="0"/>
          <p:nvPr/>
        </p:nvPicPr>
        <p:blipFill rotWithShape="1">
          <a:blip r:embed="rId4">
            <a:alphaModFix/>
          </a:blip>
          <a:srcRect b="0" l="0" r="0" t="0"/>
          <a:stretch/>
        </p:blipFill>
        <p:spPr>
          <a:xfrm>
            <a:off x="7902633" y="1627013"/>
            <a:ext cx="3192087" cy="1801987"/>
          </a:xfrm>
          <a:prstGeom prst="rect">
            <a:avLst/>
          </a:prstGeom>
          <a:noFill/>
          <a:ln>
            <a:noFill/>
          </a:ln>
        </p:spPr>
      </p:pic>
      <p:pic>
        <p:nvPicPr>
          <p:cNvPr descr="Teacher showing scientific experiment to students" id="205" name="Google Shape;205;p28"/>
          <p:cNvPicPr preferRelativeResize="0"/>
          <p:nvPr/>
        </p:nvPicPr>
        <p:blipFill rotWithShape="1">
          <a:blip r:embed="rId5">
            <a:alphaModFix/>
          </a:blip>
          <a:srcRect b="0" l="0" r="0" t="0"/>
          <a:stretch/>
        </p:blipFill>
        <p:spPr>
          <a:xfrm>
            <a:off x="1097280" y="1527229"/>
            <a:ext cx="3192085" cy="190177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9"/>
          <p:cNvSpPr txBox="1"/>
          <p:nvPr>
            <p:ph type="title"/>
          </p:nvPr>
        </p:nvSpPr>
        <p:spPr>
          <a:xfrm>
            <a:off x="762000" y="715961"/>
            <a:ext cx="6477000" cy="11890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6"/>
              </a:buClr>
              <a:buSzPts val="4400"/>
              <a:buFont typeface="Arial"/>
              <a:buNone/>
            </a:pPr>
            <a:r>
              <a:rPr lang="en-US" sz="4400">
                <a:solidFill>
                  <a:schemeClr val="accent6"/>
                </a:solidFill>
                <a:latin typeface="Arial"/>
                <a:ea typeface="Arial"/>
                <a:cs typeface="Arial"/>
                <a:sym typeface="Arial"/>
              </a:rPr>
              <a:t>Team Problem Solving</a:t>
            </a:r>
            <a:endParaRPr/>
          </a:p>
        </p:txBody>
      </p:sp>
      <p:sp>
        <p:nvSpPr>
          <p:cNvPr id="212" name="Google Shape;212;p29"/>
          <p:cNvSpPr txBox="1"/>
          <p:nvPr>
            <p:ph idx="1" type="body"/>
          </p:nvPr>
        </p:nvSpPr>
        <p:spPr>
          <a:xfrm>
            <a:off x="762000" y="1905000"/>
            <a:ext cx="6477000" cy="3276600"/>
          </a:xfrm>
          <a:prstGeom prst="rect">
            <a:avLst/>
          </a:prstGeom>
          <a:noFill/>
          <a:ln>
            <a:noFill/>
          </a:ln>
        </p:spPr>
        <p:txBody>
          <a:bodyPr anchorCtr="0" anchor="t" bIns="45700" lIns="91425" spcFirstLastPara="1" rIns="91425" wrap="square" tIns="45700">
            <a:noAutofit/>
          </a:bodyPr>
          <a:lstStyle/>
          <a:p>
            <a:pPr indent="-285750" lvl="0" marL="285750" rtl="0" algn="l">
              <a:lnSpc>
                <a:spcPct val="100000"/>
              </a:lnSpc>
              <a:spcBef>
                <a:spcPts val="0"/>
              </a:spcBef>
              <a:spcAft>
                <a:spcPts val="0"/>
              </a:spcAft>
              <a:buClr>
                <a:schemeClr val="dk1"/>
              </a:buClr>
              <a:buSzPts val="2400"/>
              <a:buFont typeface="Noto Sans Symbols"/>
              <a:buChar char="❖"/>
            </a:pPr>
            <a:r>
              <a:rPr b="0" lang="en-US" sz="2400">
                <a:latin typeface="Arial"/>
                <a:ea typeface="Arial"/>
                <a:cs typeface="Arial"/>
                <a:sym typeface="Arial"/>
              </a:rPr>
              <a:t>What might this student or family be experiencing right now?</a:t>
            </a:r>
            <a:endParaRPr/>
          </a:p>
          <a:p>
            <a:pPr indent="0" lvl="0" marL="0" rtl="0" algn="l">
              <a:lnSpc>
                <a:spcPct val="100000"/>
              </a:lnSpc>
              <a:spcBef>
                <a:spcPts val="1000"/>
              </a:spcBef>
              <a:spcAft>
                <a:spcPts val="0"/>
              </a:spcAft>
              <a:buClr>
                <a:schemeClr val="dk1"/>
              </a:buClr>
              <a:buSzPts val="2400"/>
              <a:buNone/>
            </a:pPr>
            <a:r>
              <a:t/>
            </a:r>
            <a:endParaRPr b="0" sz="2400">
              <a:latin typeface="Arial"/>
              <a:ea typeface="Arial"/>
              <a:cs typeface="Arial"/>
              <a:sym typeface="Arial"/>
            </a:endParaRPr>
          </a:p>
          <a:p>
            <a:pPr indent="-285750" lvl="0" marL="285750" rtl="0" algn="l">
              <a:lnSpc>
                <a:spcPct val="100000"/>
              </a:lnSpc>
              <a:spcBef>
                <a:spcPts val="1000"/>
              </a:spcBef>
              <a:spcAft>
                <a:spcPts val="0"/>
              </a:spcAft>
              <a:buClr>
                <a:schemeClr val="dk1"/>
              </a:buClr>
              <a:buSzPts val="2400"/>
              <a:buFont typeface="Noto Sans Symbols"/>
              <a:buChar char="❖"/>
            </a:pPr>
            <a:r>
              <a:rPr b="0" lang="en-US" sz="2400">
                <a:latin typeface="Arial"/>
                <a:ea typeface="Arial"/>
                <a:cs typeface="Arial"/>
                <a:sym typeface="Arial"/>
              </a:rPr>
              <a:t>What might you do immediately as a classroom educator?</a:t>
            </a:r>
            <a:endParaRPr/>
          </a:p>
          <a:p>
            <a:pPr indent="0" lvl="0" marL="0" rtl="0" algn="l">
              <a:lnSpc>
                <a:spcPct val="100000"/>
              </a:lnSpc>
              <a:spcBef>
                <a:spcPts val="1000"/>
              </a:spcBef>
              <a:spcAft>
                <a:spcPts val="0"/>
              </a:spcAft>
              <a:buClr>
                <a:schemeClr val="dk1"/>
              </a:buClr>
              <a:buSzPts val="2400"/>
              <a:buNone/>
            </a:pPr>
            <a:r>
              <a:t/>
            </a:r>
            <a:endParaRPr b="0" sz="2400">
              <a:latin typeface="Arial"/>
              <a:ea typeface="Arial"/>
              <a:cs typeface="Arial"/>
              <a:sym typeface="Arial"/>
            </a:endParaRPr>
          </a:p>
          <a:p>
            <a:pPr indent="-285750" lvl="0" marL="285750" rtl="0" algn="l">
              <a:lnSpc>
                <a:spcPct val="100000"/>
              </a:lnSpc>
              <a:spcBef>
                <a:spcPts val="1000"/>
              </a:spcBef>
              <a:spcAft>
                <a:spcPts val="0"/>
              </a:spcAft>
              <a:buClr>
                <a:schemeClr val="dk1"/>
              </a:buClr>
              <a:buSzPts val="2400"/>
              <a:buFont typeface="Noto Sans Symbols"/>
              <a:buChar char="❖"/>
            </a:pPr>
            <a:r>
              <a:rPr b="0" lang="en-US" sz="2400">
                <a:latin typeface="Arial"/>
                <a:ea typeface="Arial"/>
                <a:cs typeface="Arial"/>
                <a:sym typeface="Arial"/>
              </a:rPr>
              <a:t>Who in the school could you partner with?</a:t>
            </a:r>
            <a:endParaRPr/>
          </a:p>
          <a:p>
            <a:pPr indent="0" lvl="0" marL="0" rtl="0" algn="l">
              <a:lnSpc>
                <a:spcPct val="100000"/>
              </a:lnSpc>
              <a:spcBef>
                <a:spcPts val="1000"/>
              </a:spcBef>
              <a:spcAft>
                <a:spcPts val="0"/>
              </a:spcAft>
              <a:buClr>
                <a:schemeClr val="dk1"/>
              </a:buClr>
              <a:buSzPts val="2400"/>
              <a:buNone/>
            </a:pPr>
            <a:r>
              <a:t/>
            </a:r>
            <a:endParaRPr b="0" sz="2400">
              <a:latin typeface="Arial"/>
              <a:ea typeface="Arial"/>
              <a:cs typeface="Arial"/>
              <a:sym typeface="Arial"/>
            </a:endParaRPr>
          </a:p>
          <a:p>
            <a:pPr indent="-285750" lvl="0" marL="285750" rtl="0" algn="l">
              <a:lnSpc>
                <a:spcPct val="100000"/>
              </a:lnSpc>
              <a:spcBef>
                <a:spcPts val="1000"/>
              </a:spcBef>
              <a:spcAft>
                <a:spcPts val="0"/>
              </a:spcAft>
              <a:buClr>
                <a:schemeClr val="dk1"/>
              </a:buClr>
              <a:buSzPts val="2400"/>
              <a:buFont typeface="Noto Sans Symbols"/>
              <a:buChar char="❖"/>
            </a:pPr>
            <a:r>
              <a:rPr b="0" lang="en-US" sz="2400">
                <a:latin typeface="Arial"/>
                <a:ea typeface="Arial"/>
                <a:cs typeface="Arial"/>
                <a:sym typeface="Arial"/>
              </a:rPr>
              <a:t>What resources or strategies might help?</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0"/>
          <p:cNvSpPr txBox="1"/>
          <p:nvPr>
            <p:ph type="title"/>
          </p:nvPr>
        </p:nvSpPr>
        <p:spPr>
          <a:xfrm>
            <a:off x="762000" y="715964"/>
            <a:ext cx="10591800" cy="6463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39393"/>
              </a:buClr>
              <a:buSzPts val="4000"/>
              <a:buFont typeface="Arial"/>
              <a:buNone/>
            </a:pPr>
            <a:r>
              <a:rPr lang="en-US">
                <a:latin typeface="Arial"/>
                <a:ea typeface="Arial"/>
                <a:cs typeface="Arial"/>
                <a:sym typeface="Arial"/>
              </a:rPr>
              <a:t>Helpful Resources for Families</a:t>
            </a:r>
            <a:endParaRPr/>
          </a:p>
        </p:txBody>
      </p:sp>
      <p:grpSp>
        <p:nvGrpSpPr>
          <p:cNvPr id="219" name="Google Shape;219;p30"/>
          <p:cNvGrpSpPr/>
          <p:nvPr/>
        </p:nvGrpSpPr>
        <p:grpSpPr>
          <a:xfrm>
            <a:off x="762001" y="1646417"/>
            <a:ext cx="10667998" cy="4065873"/>
            <a:chOff x="0" y="496"/>
            <a:chExt cx="10667998" cy="4065873"/>
          </a:xfrm>
        </p:grpSpPr>
        <p:sp>
          <p:nvSpPr>
            <p:cNvPr id="220" name="Google Shape;220;p30"/>
            <p:cNvSpPr/>
            <p:nvPr/>
          </p:nvSpPr>
          <p:spPr>
            <a:xfrm>
              <a:off x="0" y="496"/>
              <a:ext cx="10667998" cy="1161678"/>
            </a:xfrm>
            <a:prstGeom prst="roundRect">
              <a:avLst>
                <a:gd fmla="val 10000" name="adj"/>
              </a:avLst>
            </a:prstGeom>
            <a:solidFill>
              <a:srgbClr val="CBD4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0"/>
            <p:cNvSpPr/>
            <p:nvPr/>
          </p:nvSpPr>
          <p:spPr>
            <a:xfrm>
              <a:off x="351407" y="261874"/>
              <a:ext cx="638922" cy="638922"/>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0"/>
            <p:cNvSpPr/>
            <p:nvPr/>
          </p:nvSpPr>
          <p:spPr>
            <a:xfrm>
              <a:off x="1341738" y="496"/>
              <a:ext cx="9326259" cy="116167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0"/>
            <p:cNvSpPr txBox="1"/>
            <p:nvPr/>
          </p:nvSpPr>
          <p:spPr>
            <a:xfrm>
              <a:off x="1341738" y="496"/>
              <a:ext cx="9326259" cy="1161678"/>
            </a:xfrm>
            <a:prstGeom prst="rect">
              <a:avLst/>
            </a:prstGeom>
            <a:noFill/>
            <a:ln>
              <a:noFill/>
            </a:ln>
          </p:spPr>
          <p:txBody>
            <a:bodyPr anchorCtr="0" anchor="ctr" bIns="122925" lIns="122925" spcFirstLastPara="1" rIns="122925" wrap="square" tIns="122925">
              <a:noAutofit/>
            </a:bodyPr>
            <a:lstStyle/>
            <a:p>
              <a:pPr indent="0" lvl="0" marL="0" marR="0" rtl="0" algn="l">
                <a:lnSpc>
                  <a:spcPct val="90000"/>
                </a:lnSpc>
                <a:spcBef>
                  <a:spcPts val="0"/>
                </a:spcBef>
                <a:spcAft>
                  <a:spcPts val="0"/>
                </a:spcAft>
                <a:buClr>
                  <a:schemeClr val="dk1"/>
                </a:buClr>
                <a:buSzPts val="2100"/>
                <a:buFont typeface="Arial"/>
                <a:buNone/>
              </a:pPr>
              <a:r>
                <a:rPr b="1" lang="en-US" sz="2100">
                  <a:solidFill>
                    <a:schemeClr val="dk1"/>
                  </a:solidFill>
                  <a:latin typeface="Arial"/>
                  <a:ea typeface="Arial"/>
                  <a:cs typeface="Arial"/>
                  <a:sym typeface="Arial"/>
                </a:rPr>
                <a:t>MIC 3 (Military Interstate Children’s Compact Commission) – Ensures smooth school transition across states.</a:t>
              </a:r>
              <a:endParaRPr/>
            </a:p>
          </p:txBody>
        </p:sp>
        <p:sp>
          <p:nvSpPr>
            <p:cNvPr id="224" name="Google Shape;224;p30"/>
            <p:cNvSpPr/>
            <p:nvPr/>
          </p:nvSpPr>
          <p:spPr>
            <a:xfrm>
              <a:off x="0" y="1452593"/>
              <a:ext cx="10667998" cy="1161678"/>
            </a:xfrm>
            <a:prstGeom prst="roundRect">
              <a:avLst>
                <a:gd fmla="val 10000" name="adj"/>
              </a:avLst>
            </a:prstGeom>
            <a:solidFill>
              <a:srgbClr val="CBD4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0"/>
            <p:cNvSpPr/>
            <p:nvPr/>
          </p:nvSpPr>
          <p:spPr>
            <a:xfrm>
              <a:off x="351407" y="1713971"/>
              <a:ext cx="638922" cy="638922"/>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0"/>
            <p:cNvSpPr/>
            <p:nvPr/>
          </p:nvSpPr>
          <p:spPr>
            <a:xfrm>
              <a:off x="1341738" y="1452593"/>
              <a:ext cx="9326259" cy="116167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0"/>
            <p:cNvSpPr txBox="1"/>
            <p:nvPr/>
          </p:nvSpPr>
          <p:spPr>
            <a:xfrm>
              <a:off x="1341738" y="1452593"/>
              <a:ext cx="9326259" cy="1161678"/>
            </a:xfrm>
            <a:prstGeom prst="rect">
              <a:avLst/>
            </a:prstGeom>
            <a:noFill/>
            <a:ln>
              <a:noFill/>
            </a:ln>
          </p:spPr>
          <p:txBody>
            <a:bodyPr anchorCtr="0" anchor="ctr" bIns="122925" lIns="122925" spcFirstLastPara="1" rIns="122925" wrap="square" tIns="122925">
              <a:noAutofit/>
            </a:bodyPr>
            <a:lstStyle/>
            <a:p>
              <a:pPr indent="0" lvl="0" marL="0" marR="0" rtl="0" algn="l">
                <a:lnSpc>
                  <a:spcPct val="90000"/>
                </a:lnSpc>
                <a:spcBef>
                  <a:spcPts val="0"/>
                </a:spcBef>
                <a:spcAft>
                  <a:spcPts val="0"/>
                </a:spcAft>
                <a:buClr>
                  <a:schemeClr val="dk1"/>
                </a:buClr>
                <a:buSzPts val="2100"/>
                <a:buFont typeface="Arial"/>
                <a:buNone/>
              </a:pPr>
              <a:r>
                <a:rPr b="1" lang="en-US" sz="2100">
                  <a:solidFill>
                    <a:schemeClr val="dk1"/>
                  </a:solidFill>
                  <a:latin typeface="Arial"/>
                  <a:ea typeface="Arial"/>
                  <a:cs typeface="Arial"/>
                  <a:sym typeface="Arial"/>
                </a:rPr>
                <a:t>Purple Star Schools celebrate and support schools that assist military-connected students, showing their commitment to creating inclusive and caring environments.</a:t>
              </a:r>
              <a:endParaRPr/>
            </a:p>
          </p:txBody>
        </p:sp>
        <p:sp>
          <p:nvSpPr>
            <p:cNvPr id="228" name="Google Shape;228;p30"/>
            <p:cNvSpPr/>
            <p:nvPr/>
          </p:nvSpPr>
          <p:spPr>
            <a:xfrm>
              <a:off x="0" y="2904691"/>
              <a:ext cx="10667998" cy="1161678"/>
            </a:xfrm>
            <a:prstGeom prst="roundRect">
              <a:avLst>
                <a:gd fmla="val 10000" name="adj"/>
              </a:avLst>
            </a:prstGeom>
            <a:solidFill>
              <a:srgbClr val="CBD4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0"/>
            <p:cNvSpPr/>
            <p:nvPr/>
          </p:nvSpPr>
          <p:spPr>
            <a:xfrm>
              <a:off x="351407" y="3166069"/>
              <a:ext cx="638922" cy="638922"/>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0"/>
            <p:cNvSpPr/>
            <p:nvPr/>
          </p:nvSpPr>
          <p:spPr>
            <a:xfrm>
              <a:off x="1341738" y="2904691"/>
              <a:ext cx="9326259" cy="116167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0"/>
            <p:cNvSpPr txBox="1"/>
            <p:nvPr/>
          </p:nvSpPr>
          <p:spPr>
            <a:xfrm>
              <a:off x="1341738" y="2904691"/>
              <a:ext cx="9326259" cy="1161678"/>
            </a:xfrm>
            <a:prstGeom prst="rect">
              <a:avLst/>
            </a:prstGeom>
            <a:noFill/>
            <a:ln>
              <a:noFill/>
            </a:ln>
          </p:spPr>
          <p:txBody>
            <a:bodyPr anchorCtr="0" anchor="ctr" bIns="122925" lIns="122925" spcFirstLastPara="1" rIns="122925" wrap="square" tIns="122925">
              <a:noAutofit/>
            </a:bodyPr>
            <a:lstStyle/>
            <a:p>
              <a:pPr indent="0" lvl="0" marL="0" marR="0" rtl="0" algn="l">
                <a:lnSpc>
                  <a:spcPct val="90000"/>
                </a:lnSpc>
                <a:spcBef>
                  <a:spcPts val="0"/>
                </a:spcBef>
                <a:spcAft>
                  <a:spcPts val="0"/>
                </a:spcAft>
                <a:buClr>
                  <a:schemeClr val="dk1"/>
                </a:buClr>
                <a:buSzPts val="2100"/>
                <a:buFont typeface="Arial"/>
                <a:buNone/>
              </a:pPr>
              <a:r>
                <a:rPr b="1" lang="en-US" sz="2100">
                  <a:solidFill>
                    <a:schemeClr val="dk1"/>
                  </a:solidFill>
                  <a:latin typeface="Arial"/>
                  <a:ea typeface="Arial"/>
                  <a:cs typeface="Arial"/>
                  <a:sym typeface="Arial"/>
                </a:rPr>
                <a:t>Virginia’s Parent Training Center – PEATC’s Military Outreach – Offers supportive one-on-one consultations, training and resources to help parents navigate special education and disability services in Virginia.</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1"/>
          <p:cNvSpPr txBox="1"/>
          <p:nvPr>
            <p:ph type="title"/>
          </p:nvPr>
        </p:nvSpPr>
        <p:spPr>
          <a:xfrm>
            <a:off x="762000" y="715964"/>
            <a:ext cx="10591800" cy="6463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39393"/>
              </a:buClr>
              <a:buSzPts val="4000"/>
              <a:buFont typeface="Arial"/>
              <a:buNone/>
            </a:pPr>
            <a:r>
              <a:rPr lang="en-US">
                <a:latin typeface="Arial"/>
                <a:ea typeface="Arial"/>
                <a:cs typeface="Arial"/>
                <a:sym typeface="Arial"/>
              </a:rPr>
              <a:t>More Helpful Resources for Families</a:t>
            </a:r>
            <a:endParaRPr/>
          </a:p>
        </p:txBody>
      </p:sp>
      <p:grpSp>
        <p:nvGrpSpPr>
          <p:cNvPr id="238" name="Google Shape;238;p31"/>
          <p:cNvGrpSpPr/>
          <p:nvPr/>
        </p:nvGrpSpPr>
        <p:grpSpPr>
          <a:xfrm>
            <a:off x="762001" y="1647608"/>
            <a:ext cx="10667998" cy="4063490"/>
            <a:chOff x="0" y="1687"/>
            <a:chExt cx="10667998" cy="4063490"/>
          </a:xfrm>
        </p:grpSpPr>
        <p:sp>
          <p:nvSpPr>
            <p:cNvPr id="239" name="Google Shape;239;p31"/>
            <p:cNvSpPr/>
            <p:nvPr/>
          </p:nvSpPr>
          <p:spPr>
            <a:xfrm>
              <a:off x="0" y="1687"/>
              <a:ext cx="10667998" cy="855471"/>
            </a:xfrm>
            <a:prstGeom prst="roundRect">
              <a:avLst>
                <a:gd fmla="val 10000" name="adj"/>
              </a:avLst>
            </a:prstGeom>
            <a:solidFill>
              <a:srgbClr val="CBD4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1"/>
            <p:cNvSpPr/>
            <p:nvPr/>
          </p:nvSpPr>
          <p:spPr>
            <a:xfrm>
              <a:off x="258780" y="194169"/>
              <a:ext cx="470509" cy="470509"/>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1"/>
            <p:cNvSpPr/>
            <p:nvPr/>
          </p:nvSpPr>
          <p:spPr>
            <a:xfrm>
              <a:off x="988069" y="1687"/>
              <a:ext cx="9679928" cy="85547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1"/>
            <p:cNvSpPr txBox="1"/>
            <p:nvPr/>
          </p:nvSpPr>
          <p:spPr>
            <a:xfrm>
              <a:off x="988069" y="1687"/>
              <a:ext cx="9679928" cy="855471"/>
            </a:xfrm>
            <a:prstGeom prst="rect">
              <a:avLst/>
            </a:prstGeom>
            <a:noFill/>
            <a:ln>
              <a:noFill/>
            </a:ln>
          </p:spPr>
          <p:txBody>
            <a:bodyPr anchorCtr="0" anchor="ctr" bIns="90525" lIns="90525" spcFirstLastPara="1" rIns="90525" wrap="square" tIns="90525">
              <a:noAutofit/>
            </a:bodyPr>
            <a:lstStyle/>
            <a:p>
              <a:pPr indent="0" lvl="0" marL="0" marR="0" rtl="0" algn="l">
                <a:lnSpc>
                  <a:spcPct val="10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The Exceptional Family Member (EFMP) and Special Needs Programs are military-based initiatives that connect families with members with disabilities to a wide range of helpful services and resources.</a:t>
              </a:r>
              <a:endParaRPr/>
            </a:p>
          </p:txBody>
        </p:sp>
        <p:sp>
          <p:nvSpPr>
            <p:cNvPr id="243" name="Google Shape;243;p31"/>
            <p:cNvSpPr/>
            <p:nvPr/>
          </p:nvSpPr>
          <p:spPr>
            <a:xfrm>
              <a:off x="0" y="1071027"/>
              <a:ext cx="10667998" cy="855471"/>
            </a:xfrm>
            <a:prstGeom prst="roundRect">
              <a:avLst>
                <a:gd fmla="val 10000" name="adj"/>
              </a:avLst>
            </a:prstGeom>
            <a:solidFill>
              <a:srgbClr val="CBD4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1"/>
            <p:cNvSpPr/>
            <p:nvPr/>
          </p:nvSpPr>
          <p:spPr>
            <a:xfrm>
              <a:off x="258780" y="1263508"/>
              <a:ext cx="470509" cy="470509"/>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1"/>
            <p:cNvSpPr/>
            <p:nvPr/>
          </p:nvSpPr>
          <p:spPr>
            <a:xfrm>
              <a:off x="988069" y="1071027"/>
              <a:ext cx="9679928" cy="85547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1"/>
            <p:cNvSpPr txBox="1"/>
            <p:nvPr/>
          </p:nvSpPr>
          <p:spPr>
            <a:xfrm>
              <a:off x="988069" y="1071027"/>
              <a:ext cx="9679928" cy="855471"/>
            </a:xfrm>
            <a:prstGeom prst="rect">
              <a:avLst/>
            </a:prstGeom>
            <a:noFill/>
            <a:ln>
              <a:noFill/>
            </a:ln>
          </p:spPr>
          <p:txBody>
            <a:bodyPr anchorCtr="0" anchor="ctr" bIns="90525" lIns="90525" spcFirstLastPara="1" rIns="90525" wrap="square" tIns="90525">
              <a:noAutofit/>
            </a:bodyPr>
            <a:lstStyle/>
            <a:p>
              <a:pPr indent="0" lvl="0" marL="0" marR="0" rtl="0" algn="l">
                <a:lnSpc>
                  <a:spcPct val="10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School Liaison Program is a military-based initiative that supports families in navigating enrollment, accessing school services, and building community connections.</a:t>
              </a:r>
              <a:endParaRPr/>
            </a:p>
          </p:txBody>
        </p:sp>
        <p:sp>
          <p:nvSpPr>
            <p:cNvPr id="247" name="Google Shape;247;p31"/>
            <p:cNvSpPr/>
            <p:nvPr/>
          </p:nvSpPr>
          <p:spPr>
            <a:xfrm>
              <a:off x="0" y="2152608"/>
              <a:ext cx="10667998" cy="855471"/>
            </a:xfrm>
            <a:prstGeom prst="roundRect">
              <a:avLst>
                <a:gd fmla="val 10000" name="adj"/>
              </a:avLst>
            </a:prstGeom>
            <a:solidFill>
              <a:srgbClr val="CBD4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1"/>
            <p:cNvSpPr/>
            <p:nvPr/>
          </p:nvSpPr>
          <p:spPr>
            <a:xfrm>
              <a:off x="258780" y="2332848"/>
              <a:ext cx="470509" cy="470509"/>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1"/>
            <p:cNvSpPr/>
            <p:nvPr/>
          </p:nvSpPr>
          <p:spPr>
            <a:xfrm>
              <a:off x="988069" y="2140366"/>
              <a:ext cx="9679928" cy="85547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1"/>
            <p:cNvSpPr txBox="1"/>
            <p:nvPr/>
          </p:nvSpPr>
          <p:spPr>
            <a:xfrm>
              <a:off x="988069" y="2140366"/>
              <a:ext cx="9679928" cy="855471"/>
            </a:xfrm>
            <a:prstGeom prst="rect">
              <a:avLst/>
            </a:prstGeom>
            <a:noFill/>
            <a:ln>
              <a:noFill/>
            </a:ln>
          </p:spPr>
          <p:txBody>
            <a:bodyPr anchorCtr="0" anchor="ctr" bIns="90525" lIns="90525" spcFirstLastPara="1" rIns="90525" wrap="square" tIns="90525">
              <a:noAutofit/>
            </a:bodyPr>
            <a:lstStyle/>
            <a:p>
              <a:pPr indent="0" lvl="0" marL="0" marR="0" rtl="0" algn="l">
                <a:lnSpc>
                  <a:spcPct val="10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Child and Youth Programs/Services are military-based initiatives aimed at fostering children’s growth and social skills.</a:t>
              </a:r>
              <a:endParaRPr/>
            </a:p>
          </p:txBody>
        </p:sp>
        <p:sp>
          <p:nvSpPr>
            <p:cNvPr id="251" name="Google Shape;251;p31"/>
            <p:cNvSpPr/>
            <p:nvPr/>
          </p:nvSpPr>
          <p:spPr>
            <a:xfrm>
              <a:off x="0" y="3209706"/>
              <a:ext cx="10667998" cy="855471"/>
            </a:xfrm>
            <a:prstGeom prst="roundRect">
              <a:avLst>
                <a:gd fmla="val 10000" name="adj"/>
              </a:avLst>
            </a:prstGeom>
            <a:solidFill>
              <a:srgbClr val="CBD4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1"/>
            <p:cNvSpPr/>
            <p:nvPr/>
          </p:nvSpPr>
          <p:spPr>
            <a:xfrm>
              <a:off x="258780" y="3402187"/>
              <a:ext cx="470509" cy="470509"/>
            </a:xfrm>
            <a:prstGeom prst="rect">
              <a:avLst/>
            </a:prstGeom>
            <a:solidFill>
              <a:srgbClr val="3278A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1"/>
            <p:cNvSpPr/>
            <p:nvPr/>
          </p:nvSpPr>
          <p:spPr>
            <a:xfrm>
              <a:off x="988069" y="3209706"/>
              <a:ext cx="9679928" cy="85547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1"/>
            <p:cNvSpPr txBox="1"/>
            <p:nvPr/>
          </p:nvSpPr>
          <p:spPr>
            <a:xfrm>
              <a:off x="988069" y="3209706"/>
              <a:ext cx="9679928" cy="855471"/>
            </a:xfrm>
            <a:prstGeom prst="rect">
              <a:avLst/>
            </a:prstGeom>
            <a:noFill/>
            <a:ln>
              <a:noFill/>
            </a:ln>
          </p:spPr>
          <p:txBody>
            <a:bodyPr anchorCtr="0" anchor="ctr" bIns="90525" lIns="90525" spcFirstLastPara="1" rIns="90525" wrap="square" tIns="90525">
              <a:noAutofit/>
            </a:bodyPr>
            <a:lstStyle/>
            <a:p>
              <a:pPr indent="0" lvl="0" marL="0" marR="0" rtl="0" algn="l">
                <a:lnSpc>
                  <a:spcPct val="10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Military Community Services/Family Support are military-based initiatives that provide counseling, financial assistance, and other family resources.</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762000" y="832340"/>
            <a:ext cx="10591800" cy="64633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939393"/>
              </a:buClr>
              <a:buSzPts val="4400"/>
              <a:buFont typeface="Arial"/>
              <a:buNone/>
            </a:pPr>
            <a:r>
              <a:rPr lang="en-US" sz="4400">
                <a:latin typeface="Arial"/>
                <a:ea typeface="Arial"/>
                <a:cs typeface="Arial"/>
                <a:sym typeface="Arial"/>
              </a:rPr>
              <a:t>What Helped You Belong?</a:t>
            </a:r>
            <a:endParaRPr/>
          </a:p>
        </p:txBody>
      </p:sp>
      <p:sp>
        <p:nvSpPr>
          <p:cNvPr id="69" name="Google Shape;69;p14"/>
          <p:cNvSpPr/>
          <p:nvPr>
            <p:ph idx="2" type="dgm"/>
          </p:nvPr>
        </p:nvSpPr>
        <p:spPr>
          <a:xfrm>
            <a:off x="762001" y="1529543"/>
            <a:ext cx="10667998" cy="418324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t/>
            </a:r>
            <a:endParaRPr b="1" i="0" sz="24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400"/>
              <a:buFont typeface="Arial"/>
              <a:buNone/>
            </a:pPr>
            <a:r>
              <a:rPr b="1" i="0" lang="en-US" sz="2400" u="none" cap="none" strike="noStrike">
                <a:solidFill>
                  <a:schemeClr val="dk1"/>
                </a:solidFill>
                <a:latin typeface="Arial"/>
                <a:ea typeface="Arial"/>
                <a:cs typeface="Arial"/>
                <a:sym typeface="Arial"/>
              </a:rPr>
              <a:t>Take a moment to reflect on your school experience…..</a:t>
            </a:r>
            <a:endParaRPr/>
          </a:p>
          <a:p>
            <a:pPr indent="-285750" lvl="0" marL="285750" marR="0" rtl="0" algn="l">
              <a:lnSpc>
                <a:spcPct val="90000"/>
              </a:lnSpc>
              <a:spcBef>
                <a:spcPts val="1000"/>
              </a:spcBef>
              <a:spcAft>
                <a:spcPts val="0"/>
              </a:spcAft>
              <a:buClr>
                <a:schemeClr val="dk1"/>
              </a:buClr>
              <a:buSzPts val="2000"/>
              <a:buFont typeface="Noto Sans Symbols"/>
              <a:buChar char="❖"/>
            </a:pPr>
            <a:r>
              <a:rPr b="0" i="0" lang="en-US" sz="2000" u="none" cap="none" strike="noStrike">
                <a:solidFill>
                  <a:schemeClr val="dk1"/>
                </a:solidFill>
                <a:latin typeface="Arial"/>
                <a:ea typeface="Arial"/>
                <a:cs typeface="Arial"/>
                <a:sym typeface="Arial"/>
              </a:rPr>
              <a:t>What helped you feel steady or supported?</a:t>
            </a:r>
            <a:endParaRPr/>
          </a:p>
          <a:p>
            <a:pPr indent="-285750" lvl="0" marL="285750" marR="0" rtl="0" algn="l">
              <a:lnSpc>
                <a:spcPct val="90000"/>
              </a:lnSpc>
              <a:spcBef>
                <a:spcPts val="1000"/>
              </a:spcBef>
              <a:spcAft>
                <a:spcPts val="0"/>
              </a:spcAft>
              <a:buClr>
                <a:schemeClr val="dk1"/>
              </a:buClr>
              <a:buSzPts val="2000"/>
              <a:buFont typeface="Noto Sans Symbols"/>
              <a:buChar char="❖"/>
            </a:pPr>
            <a:r>
              <a:rPr b="0" i="0" lang="en-US" sz="2000" u="none" cap="none" strike="noStrike">
                <a:solidFill>
                  <a:schemeClr val="dk1"/>
                </a:solidFill>
                <a:latin typeface="Arial"/>
                <a:ea typeface="Arial"/>
                <a:cs typeface="Arial"/>
                <a:sym typeface="Arial"/>
              </a:rPr>
              <a:t>What made you feel like you belonged?</a:t>
            </a:r>
            <a:endParaRPr/>
          </a:p>
          <a:p>
            <a:pPr indent="-171450" lvl="0" marL="285750" marR="0" rtl="0" algn="l">
              <a:lnSpc>
                <a:spcPct val="90000"/>
              </a:lnSpc>
              <a:spcBef>
                <a:spcPts val="1000"/>
              </a:spcBef>
              <a:spcAft>
                <a:spcPts val="0"/>
              </a:spcAft>
              <a:buClr>
                <a:schemeClr val="dk1"/>
              </a:buClr>
              <a:buSzPts val="1800"/>
              <a:buFont typeface="Noto Sans Symbols"/>
              <a:buNone/>
            </a:pPr>
            <a:r>
              <a:t/>
            </a:r>
            <a:endParaRPr b="0" i="0" sz="18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400"/>
              <a:buFont typeface="Arial"/>
              <a:buNone/>
            </a:pPr>
            <a:r>
              <a:rPr b="1" i="0" lang="en-US" sz="2400" u="none" cap="none" strike="noStrike">
                <a:solidFill>
                  <a:schemeClr val="dk1"/>
                </a:solidFill>
                <a:latin typeface="Arial"/>
                <a:ea typeface="Arial"/>
                <a:cs typeface="Arial"/>
                <a:sym typeface="Arial"/>
              </a:rPr>
              <a:t>Turn to a partner and share:</a:t>
            </a:r>
            <a:endParaRPr/>
          </a:p>
          <a:p>
            <a:pPr indent="-285750" lvl="0" marL="285750" marR="0" rtl="0" algn="l">
              <a:lnSpc>
                <a:spcPct val="90000"/>
              </a:lnSpc>
              <a:spcBef>
                <a:spcPts val="1000"/>
              </a:spcBef>
              <a:spcAft>
                <a:spcPts val="0"/>
              </a:spcAft>
              <a:buClr>
                <a:schemeClr val="dk1"/>
              </a:buClr>
              <a:buSzPts val="2000"/>
              <a:buFont typeface="Noto Sans Symbols"/>
              <a:buChar char="❖"/>
            </a:pPr>
            <a:r>
              <a:rPr b="0" i="0" lang="en-US" sz="2000" u="none" cap="none" strike="noStrike">
                <a:solidFill>
                  <a:schemeClr val="dk1"/>
                </a:solidFill>
                <a:latin typeface="Arial"/>
                <a:ea typeface="Arial"/>
                <a:cs typeface="Arial"/>
                <a:sym typeface="Arial"/>
              </a:rPr>
              <a:t>A person, routine, or moment that stayed with you</a:t>
            </a:r>
            <a:endParaRPr/>
          </a:p>
        </p:txBody>
      </p:sp>
      <p:pic>
        <p:nvPicPr>
          <p:cNvPr descr="Five pre-teen children riding school bus" id="70" name="Google Shape;70;p14"/>
          <p:cNvPicPr preferRelativeResize="0"/>
          <p:nvPr/>
        </p:nvPicPr>
        <p:blipFill rotWithShape="1">
          <a:blip r:embed="rId3">
            <a:alphaModFix/>
          </a:blip>
          <a:srcRect b="0" l="0" r="0" t="0"/>
          <a:stretch/>
        </p:blipFill>
        <p:spPr>
          <a:xfrm>
            <a:off x="7248697" y="2457795"/>
            <a:ext cx="4305993" cy="287066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2"/>
          <p:cNvSpPr txBox="1"/>
          <p:nvPr>
            <p:ph type="title"/>
          </p:nvPr>
        </p:nvSpPr>
        <p:spPr>
          <a:xfrm>
            <a:off x="762000" y="715964"/>
            <a:ext cx="10591800" cy="64633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939393"/>
              </a:buClr>
              <a:buSzPts val="3600"/>
              <a:buFont typeface="Arial"/>
              <a:buNone/>
            </a:pPr>
            <a:r>
              <a:rPr lang="en-US" sz="3600">
                <a:latin typeface="Arial"/>
                <a:ea typeface="Arial"/>
                <a:cs typeface="Arial"/>
                <a:sym typeface="Arial"/>
              </a:rPr>
              <a:t>Practical School Strategies &amp; Culture of Support</a:t>
            </a:r>
            <a:endParaRPr/>
          </a:p>
        </p:txBody>
      </p:sp>
      <p:graphicFrame>
        <p:nvGraphicFramePr>
          <p:cNvPr id="261" name="Google Shape;261;p32"/>
          <p:cNvGraphicFramePr/>
          <p:nvPr/>
        </p:nvGraphicFramePr>
        <p:xfrm>
          <a:off x="947650" y="1362297"/>
          <a:ext cx="3000000" cy="3000000"/>
        </p:xfrm>
        <a:graphic>
          <a:graphicData uri="http://schemas.openxmlformats.org/drawingml/2006/table">
            <a:tbl>
              <a:tblPr bandRow="1" firstRow="1">
                <a:noFill/>
                <a:tableStyleId>{D556B477-9872-457A-A0F9-BBDD93E33A6B}</a:tableStyleId>
              </a:tblPr>
              <a:tblGrid>
                <a:gridCol w="4912825"/>
                <a:gridCol w="4912825"/>
              </a:tblGrid>
              <a:tr h="446250">
                <a:tc>
                  <a:txBody>
                    <a:bodyPr/>
                    <a:lstStyle/>
                    <a:p>
                      <a:pPr indent="0" lvl="0" marL="0" marR="0" rtl="0" algn="ctr">
                        <a:spcBef>
                          <a:spcPts val="0"/>
                        </a:spcBef>
                        <a:spcAft>
                          <a:spcPts val="0"/>
                        </a:spcAft>
                        <a:buNone/>
                      </a:pPr>
                      <a:r>
                        <a:rPr lang="en-US" sz="2400" u="none" cap="none" strike="noStrike">
                          <a:latin typeface="Arial"/>
                          <a:ea typeface="Arial"/>
                          <a:cs typeface="Arial"/>
                          <a:sym typeface="Arial"/>
                        </a:rPr>
                        <a:t>Child Focused </a:t>
                      </a:r>
                      <a:endParaRPr/>
                    </a:p>
                  </a:txBody>
                  <a:tcPr marT="45725" marB="45725" marR="91450" marL="91450"/>
                </a:tc>
                <a:tc>
                  <a:txBody>
                    <a:bodyPr/>
                    <a:lstStyle/>
                    <a:p>
                      <a:pPr indent="0" lvl="0" marL="0" marR="0" rtl="0" algn="ctr">
                        <a:spcBef>
                          <a:spcPts val="0"/>
                        </a:spcBef>
                        <a:spcAft>
                          <a:spcPts val="0"/>
                        </a:spcAft>
                        <a:buNone/>
                      </a:pPr>
                      <a:r>
                        <a:rPr b="1" lang="en-US" sz="2400" u="none" cap="none" strike="noStrike">
                          <a:latin typeface="Arial"/>
                          <a:ea typeface="Arial"/>
                          <a:cs typeface="Arial"/>
                          <a:sym typeface="Arial"/>
                        </a:rPr>
                        <a:t>Family Focused</a:t>
                      </a:r>
                      <a:endParaRPr/>
                    </a:p>
                  </a:txBody>
                  <a:tcPr marT="45725" marB="45725" marR="91450" marL="91450"/>
                </a:tc>
              </a:tr>
              <a:tr h="888975">
                <a:tc>
                  <a:txBody>
                    <a:bodyPr/>
                    <a:lstStyle/>
                    <a:p>
                      <a:pPr indent="0" lvl="0" marL="0" marR="0" rtl="0" algn="l">
                        <a:spcBef>
                          <a:spcPts val="0"/>
                        </a:spcBef>
                        <a:spcAft>
                          <a:spcPts val="0"/>
                        </a:spcAft>
                        <a:buNone/>
                      </a:pPr>
                      <a:r>
                        <a:rPr lang="en-US" sz="1800" u="none" cap="none" strike="noStrike">
                          <a:latin typeface="Arial"/>
                          <a:ea typeface="Arial"/>
                          <a:cs typeface="Arial"/>
                          <a:sym typeface="Arial"/>
                        </a:rPr>
                        <a:t>Greet new students and provide them with a “buddy” to help them acclimate. </a:t>
                      </a:r>
                      <a:endParaRPr/>
                    </a:p>
                  </a:txBody>
                  <a:tcPr marT="45725" marB="45725" marR="91450" marL="91450"/>
                </a:tc>
                <a:tc>
                  <a:txBody>
                    <a:bodyPr/>
                    <a:lstStyle/>
                    <a:p>
                      <a:pPr indent="0" lvl="0" marL="0" marR="0" rtl="0" algn="l">
                        <a:lnSpc>
                          <a:spcPct val="100000"/>
                        </a:lnSpc>
                        <a:spcBef>
                          <a:spcPts val="0"/>
                        </a:spcBef>
                        <a:spcAft>
                          <a:spcPts val="0"/>
                        </a:spcAft>
                        <a:buClr>
                          <a:schemeClr val="lt1"/>
                        </a:buClr>
                        <a:buSzPts val="1800"/>
                        <a:buFont typeface="Arial"/>
                        <a:buNone/>
                      </a:pPr>
                      <a:r>
                        <a:rPr lang="en-US" sz="1800">
                          <a:latin typeface="Arial"/>
                          <a:ea typeface="Arial"/>
                          <a:cs typeface="Arial"/>
                          <a:sym typeface="Arial"/>
                        </a:rPr>
                        <a:t>Designate a military family contact person for the school. Create a parent buddy/peer program to provide support.</a:t>
                      </a:r>
                      <a:endParaRPr/>
                    </a:p>
                  </a:txBody>
                  <a:tcPr marT="45725" marB="45725" marR="91450" marL="91450"/>
                </a:tc>
              </a:tr>
              <a:tr h="622275">
                <a:tc>
                  <a:txBody>
                    <a:bodyPr/>
                    <a:lstStyle/>
                    <a:p>
                      <a:pPr indent="0" lvl="0" marL="0" marR="0" rtl="0" algn="l">
                        <a:spcBef>
                          <a:spcPts val="0"/>
                        </a:spcBef>
                        <a:spcAft>
                          <a:spcPts val="0"/>
                        </a:spcAft>
                        <a:buNone/>
                      </a:pPr>
                      <a:r>
                        <a:rPr lang="en-US" sz="1800">
                          <a:latin typeface="Arial"/>
                          <a:ea typeface="Arial"/>
                          <a:cs typeface="Arial"/>
                          <a:sym typeface="Arial"/>
                        </a:rPr>
                        <a:t>Identify any developmental/academic gaps present due to moving or switching curriculums.</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Hold IEP Meetings promptly when families initially arrive.</a:t>
                      </a:r>
                      <a:endParaRPr/>
                    </a:p>
                  </a:txBody>
                  <a:tcPr marT="45725" marB="45725" marR="91450" marL="91450"/>
                </a:tc>
              </a:tr>
              <a:tr h="707900">
                <a:tc>
                  <a:txBody>
                    <a:bodyPr/>
                    <a:lstStyle/>
                    <a:p>
                      <a:pPr indent="0" lvl="0" marL="0" marR="0" rtl="0" algn="l">
                        <a:lnSpc>
                          <a:spcPct val="100000"/>
                        </a:lnSpc>
                        <a:spcBef>
                          <a:spcPts val="0"/>
                        </a:spcBef>
                        <a:spcAft>
                          <a:spcPts val="0"/>
                        </a:spcAft>
                        <a:buClr>
                          <a:schemeClr val="lt1"/>
                        </a:buClr>
                        <a:buSzPts val="1800"/>
                        <a:buFont typeface="Arial"/>
                        <a:buNone/>
                      </a:pPr>
                      <a:r>
                        <a:rPr lang="en-US" sz="1800">
                          <a:latin typeface="Arial"/>
                          <a:ea typeface="Arial"/>
                          <a:cs typeface="Arial"/>
                          <a:sym typeface="Arial"/>
                        </a:rPr>
                        <a:t>Educate staff about the military lifestyle.  </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Find ways to include the deployed parent through technology (Zoom, emails, texts).</a:t>
                      </a:r>
                      <a:endParaRPr/>
                    </a:p>
                  </a:txBody>
                  <a:tcPr marT="45725" marB="45725" marR="91450" marL="91450"/>
                </a:tc>
              </a:tr>
              <a:tr h="622275">
                <a:tc>
                  <a:txBody>
                    <a:bodyPr/>
                    <a:lstStyle/>
                    <a:p>
                      <a:pPr indent="0" lvl="0" marL="0" marR="0" rtl="0" algn="l">
                        <a:lnSpc>
                          <a:spcPct val="100000"/>
                        </a:lnSpc>
                        <a:spcBef>
                          <a:spcPts val="0"/>
                        </a:spcBef>
                        <a:spcAft>
                          <a:spcPts val="0"/>
                        </a:spcAft>
                        <a:buClr>
                          <a:schemeClr val="lt1"/>
                        </a:buClr>
                        <a:buSzPts val="1800"/>
                        <a:buFont typeface="Arial"/>
                        <a:buNone/>
                      </a:pPr>
                      <a:r>
                        <a:rPr lang="en-US" sz="1800">
                          <a:latin typeface="Arial"/>
                          <a:ea typeface="Arial"/>
                          <a:cs typeface="Arial"/>
                          <a:sym typeface="Arial"/>
                        </a:rPr>
                        <a:t>Stay aware of key dates such as homecomings and deployments.</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Be familiar with the MIC3 guidelines to facilitate a smooth transition for families. </a:t>
                      </a:r>
                      <a:endParaRPr/>
                    </a:p>
                  </a:txBody>
                  <a:tcPr marT="45725" marB="45725" marR="91450" marL="91450"/>
                </a:tc>
              </a:tr>
              <a:tr h="888975">
                <a:tc>
                  <a:txBody>
                    <a:bodyPr/>
                    <a:lstStyle/>
                    <a:p>
                      <a:pPr indent="0" lvl="0" marL="0" marR="0" rtl="0" algn="l">
                        <a:lnSpc>
                          <a:spcPct val="100000"/>
                        </a:lnSpc>
                        <a:spcBef>
                          <a:spcPts val="0"/>
                        </a:spcBef>
                        <a:spcAft>
                          <a:spcPts val="0"/>
                        </a:spcAft>
                        <a:buClr>
                          <a:schemeClr val="lt1"/>
                        </a:buClr>
                        <a:buSzPts val="1800"/>
                        <a:buFont typeface="Arial"/>
                        <a:buNone/>
                      </a:pPr>
                      <a:r>
                        <a:rPr lang="en-US" sz="1800">
                          <a:latin typeface="Arial"/>
                          <a:ea typeface="Arial"/>
                          <a:cs typeface="Arial"/>
                          <a:sym typeface="Arial"/>
                        </a:rPr>
                        <a:t>Train staff on information about deployments and trauma.  It helps everyone feel supported during challenging times.</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Offer additional assistance when necessary. </a:t>
                      </a:r>
                      <a:endParaRPr/>
                    </a:p>
                  </a:txBody>
                  <a:tcPr marT="45725" marB="45725" marR="91450" marL="91450"/>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3"/>
          <p:cNvSpPr txBox="1"/>
          <p:nvPr>
            <p:ph type="title"/>
          </p:nvPr>
        </p:nvSpPr>
        <p:spPr>
          <a:xfrm>
            <a:off x="762000" y="715964"/>
            <a:ext cx="10591800" cy="64633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Arial"/>
              <a:buNone/>
            </a:pPr>
            <a:r>
              <a:rPr lang="en-US" sz="4400">
                <a:latin typeface="Arial"/>
                <a:ea typeface="Arial"/>
                <a:cs typeface="Arial"/>
                <a:sym typeface="Arial"/>
              </a:rPr>
              <a:t>Conclusion</a:t>
            </a:r>
            <a:endParaRPr/>
          </a:p>
        </p:txBody>
      </p:sp>
      <p:grpSp>
        <p:nvGrpSpPr>
          <p:cNvPr id="268" name="Google Shape;268;p33"/>
          <p:cNvGrpSpPr/>
          <p:nvPr/>
        </p:nvGrpSpPr>
        <p:grpSpPr>
          <a:xfrm>
            <a:off x="757381" y="2552179"/>
            <a:ext cx="10667998" cy="2000249"/>
            <a:chOff x="0" y="873008"/>
            <a:chExt cx="10667998" cy="2000249"/>
          </a:xfrm>
        </p:grpSpPr>
        <p:sp>
          <p:nvSpPr>
            <p:cNvPr id="269" name="Google Shape;269;p33"/>
            <p:cNvSpPr/>
            <p:nvPr/>
          </p:nvSpPr>
          <p:spPr>
            <a:xfrm>
              <a:off x="0" y="873008"/>
              <a:ext cx="3333749" cy="2000249"/>
            </a:xfrm>
            <a:prstGeom prst="rect">
              <a:avLst/>
            </a:prstGeom>
            <a:gradFill>
              <a:gsLst>
                <a:gs pos="0">
                  <a:srgbClr val="5387B9"/>
                </a:gs>
                <a:gs pos="50000">
                  <a:srgbClr val="2A77B5"/>
                </a:gs>
                <a:gs pos="100000">
                  <a:srgbClr val="206AA5"/>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3"/>
            <p:cNvSpPr txBox="1"/>
            <p:nvPr/>
          </p:nvSpPr>
          <p:spPr>
            <a:xfrm>
              <a:off x="0" y="873008"/>
              <a:ext cx="3333749" cy="2000249"/>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chemeClr val="lt1"/>
                </a:buClr>
                <a:buSzPts val="2100"/>
                <a:buFont typeface="Arial"/>
                <a:buNone/>
              </a:pPr>
              <a:r>
                <a:rPr lang="en-US" sz="2100">
                  <a:solidFill>
                    <a:schemeClr val="lt1"/>
                  </a:solidFill>
                  <a:latin typeface="Arial"/>
                  <a:ea typeface="Arial"/>
                  <a:cs typeface="Arial"/>
                  <a:sym typeface="Arial"/>
                </a:rPr>
                <a:t>Military life is like an adventure where everyone in the household has their special role to play.</a:t>
              </a:r>
              <a:endParaRPr/>
            </a:p>
          </p:txBody>
        </p:sp>
        <p:sp>
          <p:nvSpPr>
            <p:cNvPr id="271" name="Google Shape;271;p33"/>
            <p:cNvSpPr/>
            <p:nvPr/>
          </p:nvSpPr>
          <p:spPr>
            <a:xfrm>
              <a:off x="3667124" y="873008"/>
              <a:ext cx="3333749" cy="2000249"/>
            </a:xfrm>
            <a:prstGeom prst="rect">
              <a:avLst/>
            </a:prstGeom>
            <a:gradFill>
              <a:gsLst>
                <a:gs pos="0">
                  <a:srgbClr val="5387B9"/>
                </a:gs>
                <a:gs pos="50000">
                  <a:srgbClr val="2A77B5"/>
                </a:gs>
                <a:gs pos="100000">
                  <a:srgbClr val="206AA5"/>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3"/>
            <p:cNvSpPr txBox="1"/>
            <p:nvPr/>
          </p:nvSpPr>
          <p:spPr>
            <a:xfrm>
              <a:off x="3667124" y="873008"/>
              <a:ext cx="3333749" cy="2000249"/>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chemeClr val="lt1"/>
                </a:buClr>
                <a:buSzPts val="2100"/>
                <a:buFont typeface="Arial"/>
                <a:buNone/>
              </a:pPr>
              <a:r>
                <a:rPr lang="en-US" sz="2100">
                  <a:solidFill>
                    <a:schemeClr val="lt1"/>
                  </a:solidFill>
                  <a:latin typeface="Arial"/>
                  <a:ea typeface="Arial"/>
                  <a:cs typeface="Arial"/>
                  <a:sym typeface="Arial"/>
                </a:rPr>
                <a:t>Community support makes a big difference, providing families with the strength and resilience they need to thrive.</a:t>
              </a:r>
              <a:endParaRPr/>
            </a:p>
          </p:txBody>
        </p:sp>
        <p:sp>
          <p:nvSpPr>
            <p:cNvPr id="273" name="Google Shape;273;p33"/>
            <p:cNvSpPr/>
            <p:nvPr/>
          </p:nvSpPr>
          <p:spPr>
            <a:xfrm>
              <a:off x="7334249" y="873008"/>
              <a:ext cx="3333749" cy="2000249"/>
            </a:xfrm>
            <a:prstGeom prst="rect">
              <a:avLst/>
            </a:prstGeom>
            <a:gradFill>
              <a:gsLst>
                <a:gs pos="0">
                  <a:srgbClr val="5387B9"/>
                </a:gs>
                <a:gs pos="50000">
                  <a:srgbClr val="2A77B5"/>
                </a:gs>
                <a:gs pos="100000">
                  <a:srgbClr val="206AA5"/>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3"/>
            <p:cNvSpPr txBox="1"/>
            <p:nvPr/>
          </p:nvSpPr>
          <p:spPr>
            <a:xfrm>
              <a:off x="7334249" y="873008"/>
              <a:ext cx="3333749" cy="2000249"/>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chemeClr val="lt1"/>
                </a:buClr>
                <a:buSzPts val="2100"/>
                <a:buFont typeface="Arial"/>
                <a:buNone/>
              </a:pPr>
              <a:r>
                <a:rPr lang="en-US" sz="2100">
                  <a:solidFill>
                    <a:schemeClr val="lt1"/>
                  </a:solidFill>
                  <a:latin typeface="Arial"/>
                  <a:ea typeface="Arial"/>
                  <a:cs typeface="Arial"/>
                  <a:sym typeface="Arial"/>
                </a:rPr>
                <a:t>Understanding the cycles of military life helps schools create a supportive environment filled with stability, empathy, and encouragement.</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4"/>
          <p:cNvSpPr txBox="1"/>
          <p:nvPr>
            <p:ph type="title"/>
          </p:nvPr>
        </p:nvSpPr>
        <p:spPr>
          <a:xfrm>
            <a:off x="1141531" y="1463040"/>
            <a:ext cx="3945859" cy="3059085"/>
          </a:xfrm>
          <a:prstGeom prst="rect">
            <a:avLst/>
          </a:prstGeom>
          <a:noFill/>
          <a:ln>
            <a:noFill/>
          </a:ln>
        </p:spPr>
        <p:txBody>
          <a:bodyPr anchorCtr="0" anchor="b" bIns="0" lIns="0" spcFirstLastPara="1" rIns="0" wrap="square" tIns="0">
            <a:spAutoFit/>
          </a:bodyPr>
          <a:lstStyle/>
          <a:p>
            <a:pPr indent="0" lvl="0" marL="0" rtl="0" algn="ctr">
              <a:lnSpc>
                <a:spcPct val="100000"/>
              </a:lnSpc>
              <a:spcBef>
                <a:spcPts val="0"/>
              </a:spcBef>
              <a:spcAft>
                <a:spcPts val="0"/>
              </a:spcAft>
              <a:buClr>
                <a:schemeClr val="accent1"/>
              </a:buClr>
              <a:buSzPts val="6000"/>
              <a:buFont typeface="Arial"/>
              <a:buNone/>
            </a:pPr>
            <a:r>
              <a:rPr lang="en-US" sz="6000">
                <a:latin typeface="Arial"/>
                <a:ea typeface="Arial"/>
                <a:cs typeface="Arial"/>
                <a:sym typeface="Arial"/>
              </a:rPr>
              <a:t>Questions or Curiosities</a:t>
            </a:r>
            <a:endParaRPr/>
          </a:p>
        </p:txBody>
      </p:sp>
      <p:pic>
        <p:nvPicPr>
          <p:cNvPr descr="A person in military uniform sleeping on his back&#10;&#10;Description automatically generated" id="281" name="Google Shape;281;p34"/>
          <p:cNvPicPr preferRelativeResize="0"/>
          <p:nvPr/>
        </p:nvPicPr>
        <p:blipFill rotWithShape="1">
          <a:blip r:embed="rId3">
            <a:alphaModFix/>
          </a:blip>
          <a:srcRect b="0" l="0" r="0" t="0"/>
          <a:stretch/>
        </p:blipFill>
        <p:spPr>
          <a:xfrm>
            <a:off x="6145791" y="888884"/>
            <a:ext cx="3945859" cy="4231756"/>
          </a:xfrm>
          <a:prstGeom prst="rect">
            <a:avLst/>
          </a:prstGeom>
          <a:noFill/>
          <a:ln>
            <a:noFill/>
          </a:ln>
        </p:spPr>
      </p:pic>
      <p:sp>
        <p:nvSpPr>
          <p:cNvPr id="282" name="Google Shape;282;p34"/>
          <p:cNvSpPr txBox="1"/>
          <p:nvPr/>
        </p:nvSpPr>
        <p:spPr>
          <a:xfrm>
            <a:off x="5669280" y="5120640"/>
            <a:ext cx="522039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**ChatGPT Created Image of Col. Joetta Khan, Army </a:t>
            </a:r>
            <a:endParaRPr/>
          </a:p>
          <a:p>
            <a:pPr indent="0" lvl="0" marL="0" marR="0" rtl="0" algn="l">
              <a:spcBef>
                <a:spcPts val="0"/>
              </a:spcBef>
              <a:spcAft>
                <a:spcPts val="0"/>
              </a:spcAft>
              <a:buNone/>
            </a:pPr>
            <a:r>
              <a:rPr lang="en-US" sz="1600">
                <a:solidFill>
                  <a:schemeClr val="dk1"/>
                </a:solidFill>
                <a:latin typeface="Arial"/>
                <a:ea typeface="Arial"/>
                <a:cs typeface="Arial"/>
                <a:sym typeface="Arial"/>
              </a:rPr>
              <a:t>Dietician and Parent of a Son with Disabilities, 2026</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5"/>
          <p:cNvSpPr txBox="1"/>
          <p:nvPr>
            <p:ph type="title"/>
          </p:nvPr>
        </p:nvSpPr>
        <p:spPr>
          <a:xfrm>
            <a:off x="762000" y="715964"/>
            <a:ext cx="10591800" cy="64633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939393"/>
              </a:buClr>
              <a:buSzPts val="4400"/>
              <a:buFont typeface="Arial"/>
              <a:buNone/>
            </a:pPr>
            <a:r>
              <a:rPr lang="en-US" sz="4400">
                <a:latin typeface="Arial"/>
                <a:ea typeface="Arial"/>
                <a:cs typeface="Arial"/>
                <a:sym typeface="Arial"/>
              </a:rPr>
              <a:t>References:</a:t>
            </a:r>
            <a:endParaRPr/>
          </a:p>
        </p:txBody>
      </p:sp>
      <p:sp>
        <p:nvSpPr>
          <p:cNvPr id="289" name="Google Shape;289;p35"/>
          <p:cNvSpPr/>
          <p:nvPr>
            <p:ph idx="2" type="dgm"/>
          </p:nvPr>
        </p:nvSpPr>
        <p:spPr>
          <a:xfrm>
            <a:off x="878379" y="1362296"/>
            <a:ext cx="10667998" cy="460624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900"/>
              <a:buFont typeface="Arial"/>
              <a:buNone/>
            </a:pPr>
            <a:r>
              <a:rPr b="0" i="0" lang="en-US" sz="1900" u="none" cap="none" strike="noStrike">
                <a:solidFill>
                  <a:schemeClr val="dk1"/>
                </a:solidFill>
                <a:latin typeface="Arial"/>
                <a:ea typeface="Arial"/>
                <a:cs typeface="Arial"/>
                <a:sym typeface="Arial"/>
              </a:rPr>
              <a:t>Goodale, J. (2022). Survey Reveals Major Delays in Special Education Services for Military Children. MOAA</a:t>
            </a:r>
            <a:endParaRPr/>
          </a:p>
          <a:p>
            <a:pPr indent="0" lvl="0" marL="0" marR="0" rtl="0" algn="l">
              <a:lnSpc>
                <a:spcPct val="90000"/>
              </a:lnSpc>
              <a:spcBef>
                <a:spcPts val="1000"/>
              </a:spcBef>
              <a:spcAft>
                <a:spcPts val="0"/>
              </a:spcAft>
              <a:buClr>
                <a:schemeClr val="dk1"/>
              </a:buClr>
              <a:buSzPts val="1900"/>
              <a:buFont typeface="Arial"/>
              <a:buNone/>
            </a:pPr>
            <a:r>
              <a:rPr b="0" i="0" lang="en-US" sz="1900" u="sng" cap="none" strike="noStrike">
                <a:solidFill>
                  <a:schemeClr val="hlink"/>
                </a:solidFill>
                <a:latin typeface="Arial"/>
                <a:ea typeface="Arial"/>
                <a:cs typeface="Arial"/>
                <a:sym typeface="Arial"/>
                <a:hlinkClick r:id="rId3"/>
              </a:rPr>
              <a:t>https://www.moaa.org/content/publications-and-media/news-articles/2022-news-articles/advocacy/survey-reveals-major-delays-in-special-education-services-for-military-children/</a:t>
            </a:r>
            <a:endParaRPr b="0" i="0" sz="19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1900"/>
              <a:buFont typeface="Arial"/>
              <a:buNone/>
            </a:pPr>
            <a:r>
              <a:t/>
            </a:r>
            <a:endParaRPr b="0" i="0" sz="19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1900"/>
              <a:buFont typeface="Arial"/>
              <a:buNone/>
            </a:pPr>
            <a:r>
              <a:rPr b="0" i="0" lang="en-US" sz="1900" u="none" cap="none" strike="noStrike">
                <a:solidFill>
                  <a:schemeClr val="dk1"/>
                </a:solidFill>
                <a:latin typeface="Arial"/>
                <a:ea typeface="Arial"/>
                <a:cs typeface="Arial"/>
                <a:sym typeface="Arial"/>
              </a:rPr>
              <a:t>Jowers, K., (2019). Study: Military Children Have More Health Care Needs But Less Access and Lower Quality. MOAA/Military Times</a:t>
            </a:r>
            <a:endParaRPr/>
          </a:p>
          <a:p>
            <a:pPr indent="0" lvl="0" marL="0" marR="0" rtl="0" algn="l">
              <a:lnSpc>
                <a:spcPct val="90000"/>
              </a:lnSpc>
              <a:spcBef>
                <a:spcPts val="1000"/>
              </a:spcBef>
              <a:spcAft>
                <a:spcPts val="0"/>
              </a:spcAft>
              <a:buClr>
                <a:schemeClr val="dk1"/>
              </a:buClr>
              <a:buSzPts val="1900"/>
              <a:buFont typeface="Arial"/>
              <a:buNone/>
            </a:pPr>
            <a:r>
              <a:rPr b="0" i="0" lang="en-US" sz="1900" u="sng" cap="none" strike="noStrike">
                <a:solidFill>
                  <a:schemeClr val="hlink"/>
                </a:solidFill>
                <a:latin typeface="Arial"/>
                <a:ea typeface="Arial"/>
                <a:cs typeface="Arial"/>
                <a:sym typeface="Arial"/>
                <a:hlinkClick r:id="rId4"/>
              </a:rPr>
              <a:t>https://www.moaa.org/content/publications-and-media/news-articles/2019-news-articles/study-military-children-have-more-health-care-needs,-but-less-access-and-lower-quality</a:t>
            </a:r>
            <a:endParaRPr b="0" i="0" sz="19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1900"/>
              <a:buFont typeface="Arial"/>
              <a:buNone/>
            </a:pPr>
            <a:r>
              <a:t/>
            </a:r>
            <a:endParaRPr b="0" i="0" sz="19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1900"/>
              <a:buFont typeface="Arial"/>
              <a:buNone/>
            </a:pPr>
            <a:r>
              <a:rPr b="0" i="0" lang="en-US" sz="1900" u="none" cap="none" strike="noStrike">
                <a:solidFill>
                  <a:schemeClr val="dk1"/>
                </a:solidFill>
                <a:latin typeface="Arial"/>
                <a:ea typeface="Arial"/>
                <a:cs typeface="Arial"/>
                <a:sym typeface="Arial"/>
              </a:rPr>
              <a:t>Perkins, E., Sorenson, I., Susi, A., &amp; Hisle-Gorman, E. (2026). The Impact of Having a Child with Special Healthcare Needs on Length of Military Service. Military Medicine.  </a:t>
            </a:r>
            <a:endParaRPr/>
          </a:p>
          <a:p>
            <a:pPr indent="0" lvl="0" marL="0" marR="0" rtl="0" algn="l">
              <a:lnSpc>
                <a:spcPct val="90000"/>
              </a:lnSpc>
              <a:spcBef>
                <a:spcPts val="1000"/>
              </a:spcBef>
              <a:spcAft>
                <a:spcPts val="0"/>
              </a:spcAft>
              <a:buClr>
                <a:schemeClr val="dk1"/>
              </a:buClr>
              <a:buSzPts val="1900"/>
              <a:buFont typeface="Arial"/>
              <a:buNone/>
            </a:pPr>
            <a:r>
              <a:rPr b="0" i="0" lang="en-US" sz="1900" u="sng" cap="none" strike="noStrike">
                <a:solidFill>
                  <a:schemeClr val="hlink"/>
                </a:solidFill>
                <a:latin typeface="Arial"/>
                <a:ea typeface="Arial"/>
                <a:cs typeface="Arial"/>
                <a:sym typeface="Arial"/>
                <a:hlinkClick r:id="rId5"/>
              </a:rPr>
              <a:t>https://academic.oup.com/milmed/article/188/5-6/e1246/6444240</a:t>
            </a:r>
            <a:endParaRPr b="0" i="0" sz="19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a:p>
            <a:pPr indent="0" lvl="0" marL="0" marR="0" rtl="0" algn="l">
              <a:lnSpc>
                <a:spcPct val="90000"/>
              </a:lnSpc>
              <a:spcBef>
                <a:spcPts val="1000"/>
              </a:spcBef>
              <a:spcAft>
                <a:spcPts val="0"/>
              </a:spcAft>
              <a:buClr>
                <a:schemeClr val="dk1"/>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4" name="Shape 294"/>
        <p:cNvGrpSpPr/>
        <p:nvPr/>
      </p:nvGrpSpPr>
      <p:grpSpPr>
        <a:xfrm>
          <a:off x="0" y="0"/>
          <a:ext cx="0" cy="0"/>
          <a:chOff x="0" y="0"/>
          <a:chExt cx="0" cy="0"/>
        </a:xfrm>
      </p:grpSpPr>
      <p:sp>
        <p:nvSpPr>
          <p:cNvPr id="295" name="Google Shape;295;p36"/>
          <p:cNvSpPr txBox="1"/>
          <p:nvPr>
            <p:ph type="title"/>
          </p:nvPr>
        </p:nvSpPr>
        <p:spPr>
          <a:xfrm>
            <a:off x="762000" y="715961"/>
            <a:ext cx="6477000" cy="11890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Arial"/>
              <a:buNone/>
            </a:pPr>
            <a:r>
              <a:rPr lang="en-US" sz="4400">
                <a:latin typeface="Arial"/>
                <a:ea typeface="Arial"/>
                <a:cs typeface="Arial"/>
                <a:sym typeface="Arial"/>
              </a:rPr>
              <a:t>Resource:  Who are service members?</a:t>
            </a:r>
            <a:endParaRPr/>
          </a:p>
        </p:txBody>
      </p:sp>
      <p:grpSp>
        <p:nvGrpSpPr>
          <p:cNvPr id="296" name="Google Shape;296;p36"/>
          <p:cNvGrpSpPr/>
          <p:nvPr/>
        </p:nvGrpSpPr>
        <p:grpSpPr>
          <a:xfrm>
            <a:off x="625929" y="2116130"/>
            <a:ext cx="5970384" cy="4352783"/>
            <a:chOff x="0" y="211131"/>
            <a:chExt cx="5970384" cy="4352783"/>
          </a:xfrm>
        </p:grpSpPr>
        <p:sp>
          <p:nvSpPr>
            <p:cNvPr id="297" name="Google Shape;297;p36"/>
            <p:cNvSpPr/>
            <p:nvPr/>
          </p:nvSpPr>
          <p:spPr>
            <a:xfrm>
              <a:off x="4898505" y="2832036"/>
              <a:ext cx="91440" cy="488358"/>
            </a:xfrm>
            <a:custGeom>
              <a:rect b="b" l="l" r="r" t="t"/>
              <a:pathLst>
                <a:path extrusionOk="0" h="120000" w="120000">
                  <a:moveTo>
                    <a:pt x="60000" y="0"/>
                  </a:moveTo>
                  <a:lnTo>
                    <a:pt x="60000" y="120000"/>
                  </a:lnTo>
                </a:path>
              </a:pathLst>
            </a:custGeom>
            <a:noFill/>
            <a:ln cap="flat" cmpd="sng" w="12700">
              <a:solidFill>
                <a:srgbClr val="CC283A"/>
              </a:solidFill>
              <a:prstDash val="solid"/>
              <a:miter lim="800000"/>
              <a:headEnd len="sm" w="sm" type="none"/>
              <a:tailEnd len="sm" w="sm" type="none"/>
            </a:ln>
          </p:spPr>
        </p:sp>
        <p:sp>
          <p:nvSpPr>
            <p:cNvPr id="298" name="Google Shape;298;p36"/>
            <p:cNvSpPr/>
            <p:nvPr/>
          </p:nvSpPr>
          <p:spPr>
            <a:xfrm>
              <a:off x="3404985" y="1277404"/>
              <a:ext cx="1539239" cy="488358"/>
            </a:xfrm>
            <a:custGeom>
              <a:rect b="b" l="l" r="r" t="t"/>
              <a:pathLst>
                <a:path extrusionOk="0" h="120000" w="120000">
                  <a:moveTo>
                    <a:pt x="0" y="0"/>
                  </a:moveTo>
                  <a:lnTo>
                    <a:pt x="0" y="81777"/>
                  </a:lnTo>
                  <a:lnTo>
                    <a:pt x="120000" y="81777"/>
                  </a:lnTo>
                  <a:lnTo>
                    <a:pt x="120000" y="120000"/>
                  </a:lnTo>
                </a:path>
              </a:pathLst>
            </a:custGeom>
            <a:noFill/>
            <a:ln cap="flat" cmpd="sng" w="12700">
              <a:solidFill>
                <a:srgbClr val="B32332"/>
              </a:solidFill>
              <a:prstDash val="solid"/>
              <a:miter lim="800000"/>
              <a:headEnd len="sm" w="sm" type="none"/>
              <a:tailEnd len="sm" w="sm" type="none"/>
            </a:ln>
          </p:spPr>
        </p:sp>
        <p:sp>
          <p:nvSpPr>
            <p:cNvPr id="299" name="Google Shape;299;p36"/>
            <p:cNvSpPr/>
            <p:nvPr/>
          </p:nvSpPr>
          <p:spPr>
            <a:xfrm>
              <a:off x="1865745" y="2832036"/>
              <a:ext cx="1026159" cy="488358"/>
            </a:xfrm>
            <a:custGeom>
              <a:rect b="b" l="l" r="r" t="t"/>
              <a:pathLst>
                <a:path extrusionOk="0" h="120000" w="120000">
                  <a:moveTo>
                    <a:pt x="0" y="0"/>
                  </a:moveTo>
                  <a:lnTo>
                    <a:pt x="0" y="81777"/>
                  </a:lnTo>
                  <a:lnTo>
                    <a:pt x="120000" y="81777"/>
                  </a:lnTo>
                  <a:lnTo>
                    <a:pt x="120000" y="120000"/>
                  </a:lnTo>
                </a:path>
              </a:pathLst>
            </a:custGeom>
            <a:noFill/>
            <a:ln cap="flat" cmpd="sng" w="12700">
              <a:solidFill>
                <a:srgbClr val="CC283A"/>
              </a:solidFill>
              <a:prstDash val="solid"/>
              <a:miter lim="800000"/>
              <a:headEnd len="sm" w="sm" type="none"/>
              <a:tailEnd len="sm" w="sm" type="none"/>
            </a:ln>
          </p:spPr>
        </p:sp>
        <p:sp>
          <p:nvSpPr>
            <p:cNvPr id="300" name="Google Shape;300;p36"/>
            <p:cNvSpPr/>
            <p:nvPr/>
          </p:nvSpPr>
          <p:spPr>
            <a:xfrm>
              <a:off x="839585" y="2832036"/>
              <a:ext cx="1026159" cy="488358"/>
            </a:xfrm>
            <a:custGeom>
              <a:rect b="b" l="l" r="r" t="t"/>
              <a:pathLst>
                <a:path extrusionOk="0" h="120000" w="120000">
                  <a:moveTo>
                    <a:pt x="120000" y="0"/>
                  </a:moveTo>
                  <a:lnTo>
                    <a:pt x="120000" y="81777"/>
                  </a:lnTo>
                  <a:lnTo>
                    <a:pt x="0" y="81777"/>
                  </a:lnTo>
                  <a:lnTo>
                    <a:pt x="0" y="120000"/>
                  </a:lnTo>
                </a:path>
              </a:pathLst>
            </a:custGeom>
            <a:noFill/>
            <a:ln cap="flat" cmpd="sng" w="12700">
              <a:solidFill>
                <a:srgbClr val="CC283A"/>
              </a:solidFill>
              <a:prstDash val="solid"/>
              <a:miter lim="800000"/>
              <a:headEnd len="sm" w="sm" type="none"/>
              <a:tailEnd len="sm" w="sm" type="none"/>
            </a:ln>
          </p:spPr>
        </p:sp>
        <p:sp>
          <p:nvSpPr>
            <p:cNvPr id="301" name="Google Shape;301;p36"/>
            <p:cNvSpPr/>
            <p:nvPr/>
          </p:nvSpPr>
          <p:spPr>
            <a:xfrm>
              <a:off x="1865745" y="1277404"/>
              <a:ext cx="1539239" cy="488358"/>
            </a:xfrm>
            <a:custGeom>
              <a:rect b="b" l="l" r="r" t="t"/>
              <a:pathLst>
                <a:path extrusionOk="0" h="120000" w="120000">
                  <a:moveTo>
                    <a:pt x="120000" y="0"/>
                  </a:moveTo>
                  <a:lnTo>
                    <a:pt x="120000" y="81777"/>
                  </a:lnTo>
                  <a:lnTo>
                    <a:pt x="0" y="81777"/>
                  </a:lnTo>
                  <a:lnTo>
                    <a:pt x="0" y="120000"/>
                  </a:lnTo>
                </a:path>
              </a:pathLst>
            </a:custGeom>
            <a:noFill/>
            <a:ln cap="flat" cmpd="sng" w="12700">
              <a:solidFill>
                <a:srgbClr val="B32332"/>
              </a:solidFill>
              <a:prstDash val="solid"/>
              <a:miter lim="800000"/>
              <a:headEnd len="sm" w="sm" type="none"/>
              <a:tailEnd len="sm" w="sm" type="none"/>
            </a:ln>
          </p:spPr>
        </p:sp>
        <p:sp>
          <p:nvSpPr>
            <p:cNvPr id="302" name="Google Shape;302;p36"/>
            <p:cNvSpPr/>
            <p:nvPr/>
          </p:nvSpPr>
          <p:spPr>
            <a:xfrm>
              <a:off x="2565399" y="211131"/>
              <a:ext cx="1679170" cy="1066273"/>
            </a:xfrm>
            <a:prstGeom prst="roundRect">
              <a:avLst>
                <a:gd fmla="val 10000" name="adj"/>
              </a:avLst>
            </a:prstGeom>
            <a:solidFill>
              <a:srgbClr val="DF304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6"/>
            <p:cNvSpPr/>
            <p:nvPr/>
          </p:nvSpPr>
          <p:spPr>
            <a:xfrm>
              <a:off x="2751974" y="388376"/>
              <a:ext cx="1679170" cy="1066273"/>
            </a:xfrm>
            <a:prstGeom prst="roundRect">
              <a:avLst>
                <a:gd fmla="val 10000" name="adj"/>
              </a:avLst>
            </a:prstGeom>
            <a:solidFill>
              <a:schemeClr val="lt1">
                <a:alpha val="90196"/>
              </a:schemeClr>
            </a:solidFill>
            <a:ln cap="flat" cmpd="sng" w="12700">
              <a:solidFill>
                <a:srgbClr val="DF304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6"/>
            <p:cNvSpPr txBox="1"/>
            <p:nvPr/>
          </p:nvSpPr>
          <p:spPr>
            <a:xfrm>
              <a:off x="2783204" y="419606"/>
              <a:ext cx="1616710" cy="1003813"/>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Arial"/>
                <a:buNone/>
              </a:pPr>
              <a:r>
                <a:rPr b="1" lang="en-US" sz="1600">
                  <a:solidFill>
                    <a:schemeClr val="lt1"/>
                  </a:solidFill>
                  <a:latin typeface="Arial"/>
                  <a:ea typeface="Arial"/>
                  <a:cs typeface="Arial"/>
                  <a:sym typeface="Arial"/>
                </a:rPr>
                <a:t>Federal Government</a:t>
              </a:r>
              <a:endParaRPr/>
            </a:p>
          </p:txBody>
        </p:sp>
        <p:sp>
          <p:nvSpPr>
            <p:cNvPr id="305" name="Google Shape;305;p36"/>
            <p:cNvSpPr/>
            <p:nvPr/>
          </p:nvSpPr>
          <p:spPr>
            <a:xfrm>
              <a:off x="1026159" y="1765763"/>
              <a:ext cx="1679170" cy="1066273"/>
            </a:xfrm>
            <a:prstGeom prst="roundRect">
              <a:avLst>
                <a:gd fmla="val 10000" name="adj"/>
              </a:avLst>
            </a:prstGeom>
            <a:solidFill>
              <a:srgbClr val="DF304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6"/>
            <p:cNvSpPr/>
            <p:nvPr/>
          </p:nvSpPr>
          <p:spPr>
            <a:xfrm>
              <a:off x="1212734" y="1943009"/>
              <a:ext cx="1679170" cy="1066273"/>
            </a:xfrm>
            <a:prstGeom prst="roundRect">
              <a:avLst>
                <a:gd fmla="val 10000" name="adj"/>
              </a:avLst>
            </a:prstGeom>
            <a:solidFill>
              <a:schemeClr val="lt1">
                <a:alpha val="90196"/>
              </a:schemeClr>
            </a:solidFill>
            <a:ln cap="flat" cmpd="sng" w="12700">
              <a:solidFill>
                <a:srgbClr val="DF304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6"/>
            <p:cNvSpPr txBox="1"/>
            <p:nvPr/>
          </p:nvSpPr>
          <p:spPr>
            <a:xfrm>
              <a:off x="1243964" y="1974239"/>
              <a:ext cx="1616710" cy="1003813"/>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Arial"/>
                <a:buNone/>
              </a:pPr>
              <a:r>
                <a:rPr b="1" lang="en-US" sz="1600">
                  <a:solidFill>
                    <a:schemeClr val="lt1"/>
                  </a:solidFill>
                  <a:latin typeface="Arial"/>
                  <a:ea typeface="Arial"/>
                  <a:cs typeface="Arial"/>
                  <a:sym typeface="Arial"/>
                </a:rPr>
                <a:t>Dept of Defense/War</a:t>
              </a:r>
              <a:endParaRPr/>
            </a:p>
          </p:txBody>
        </p:sp>
        <p:sp>
          <p:nvSpPr>
            <p:cNvPr id="308" name="Google Shape;308;p36"/>
            <p:cNvSpPr/>
            <p:nvPr/>
          </p:nvSpPr>
          <p:spPr>
            <a:xfrm>
              <a:off x="0" y="3320395"/>
              <a:ext cx="1679170" cy="1066273"/>
            </a:xfrm>
            <a:prstGeom prst="roundRect">
              <a:avLst>
                <a:gd fmla="val 10000" name="adj"/>
              </a:avLst>
            </a:prstGeom>
            <a:solidFill>
              <a:srgbClr val="DF304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6"/>
            <p:cNvSpPr/>
            <p:nvPr/>
          </p:nvSpPr>
          <p:spPr>
            <a:xfrm>
              <a:off x="186574" y="3497641"/>
              <a:ext cx="1679170" cy="1066273"/>
            </a:xfrm>
            <a:prstGeom prst="roundRect">
              <a:avLst>
                <a:gd fmla="val 10000" name="adj"/>
              </a:avLst>
            </a:prstGeom>
            <a:solidFill>
              <a:schemeClr val="lt1">
                <a:alpha val="90196"/>
              </a:schemeClr>
            </a:solidFill>
            <a:ln cap="flat" cmpd="sng" w="12700">
              <a:solidFill>
                <a:srgbClr val="DF304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6"/>
            <p:cNvSpPr txBox="1"/>
            <p:nvPr/>
          </p:nvSpPr>
          <p:spPr>
            <a:xfrm>
              <a:off x="217804" y="3528871"/>
              <a:ext cx="1616710" cy="1003813"/>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Arial"/>
                <a:buNone/>
              </a:pPr>
              <a:r>
                <a:rPr b="1" lang="en-US" sz="1600">
                  <a:solidFill>
                    <a:schemeClr val="lt1"/>
                  </a:solidFill>
                  <a:latin typeface="Arial"/>
                  <a:ea typeface="Arial"/>
                  <a:cs typeface="Arial"/>
                  <a:sym typeface="Arial"/>
                </a:rPr>
                <a:t>Army</a:t>
              </a:r>
              <a:endParaRPr/>
            </a:p>
            <a:p>
              <a:pPr indent="0" lvl="0" marL="0" marR="0" rtl="0" algn="ctr">
                <a:lnSpc>
                  <a:spcPct val="90000"/>
                </a:lnSpc>
                <a:spcBef>
                  <a:spcPts val="560"/>
                </a:spcBef>
                <a:spcAft>
                  <a:spcPts val="0"/>
                </a:spcAft>
                <a:buClr>
                  <a:schemeClr val="lt1"/>
                </a:buClr>
                <a:buSzPts val="1600"/>
                <a:buFont typeface="Arial"/>
                <a:buNone/>
              </a:pPr>
              <a:r>
                <a:rPr b="1" lang="en-US" sz="1600">
                  <a:solidFill>
                    <a:schemeClr val="lt1"/>
                  </a:solidFill>
                  <a:latin typeface="Arial"/>
                  <a:ea typeface="Arial"/>
                  <a:cs typeface="Arial"/>
                  <a:sym typeface="Arial"/>
                </a:rPr>
                <a:t>Air Force</a:t>
              </a:r>
              <a:endParaRPr/>
            </a:p>
            <a:p>
              <a:pPr indent="0" lvl="0" marL="0" marR="0" rtl="0" algn="ctr">
                <a:lnSpc>
                  <a:spcPct val="90000"/>
                </a:lnSpc>
                <a:spcBef>
                  <a:spcPts val="560"/>
                </a:spcBef>
                <a:spcAft>
                  <a:spcPts val="0"/>
                </a:spcAft>
                <a:buClr>
                  <a:schemeClr val="lt1"/>
                </a:buClr>
                <a:buSzPts val="1600"/>
                <a:buFont typeface="Arial"/>
                <a:buNone/>
              </a:pPr>
              <a:r>
                <a:rPr b="1" lang="en-US" sz="1600">
                  <a:solidFill>
                    <a:schemeClr val="lt1"/>
                  </a:solidFill>
                  <a:latin typeface="Arial"/>
                  <a:ea typeface="Arial"/>
                  <a:cs typeface="Arial"/>
                  <a:sym typeface="Arial"/>
                </a:rPr>
                <a:t>Space Force</a:t>
              </a:r>
              <a:endParaRPr/>
            </a:p>
          </p:txBody>
        </p:sp>
        <p:sp>
          <p:nvSpPr>
            <p:cNvPr id="311" name="Google Shape;311;p36"/>
            <p:cNvSpPr/>
            <p:nvPr/>
          </p:nvSpPr>
          <p:spPr>
            <a:xfrm>
              <a:off x="2052319" y="3320395"/>
              <a:ext cx="1679170" cy="1066273"/>
            </a:xfrm>
            <a:prstGeom prst="roundRect">
              <a:avLst>
                <a:gd fmla="val 10000" name="adj"/>
              </a:avLst>
            </a:prstGeom>
            <a:solidFill>
              <a:srgbClr val="DF304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6"/>
            <p:cNvSpPr/>
            <p:nvPr/>
          </p:nvSpPr>
          <p:spPr>
            <a:xfrm>
              <a:off x="2238894" y="3497641"/>
              <a:ext cx="1679170" cy="1066273"/>
            </a:xfrm>
            <a:prstGeom prst="roundRect">
              <a:avLst>
                <a:gd fmla="val 10000" name="adj"/>
              </a:avLst>
            </a:prstGeom>
            <a:solidFill>
              <a:schemeClr val="lt1">
                <a:alpha val="90196"/>
              </a:schemeClr>
            </a:solidFill>
            <a:ln cap="flat" cmpd="sng" w="12700">
              <a:solidFill>
                <a:srgbClr val="DF304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6"/>
            <p:cNvSpPr txBox="1"/>
            <p:nvPr/>
          </p:nvSpPr>
          <p:spPr>
            <a:xfrm>
              <a:off x="2270124" y="3528871"/>
              <a:ext cx="1616710" cy="1003813"/>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Arial"/>
                <a:buNone/>
              </a:pPr>
              <a:r>
                <a:rPr b="1" lang="en-US" sz="1600">
                  <a:solidFill>
                    <a:schemeClr val="lt1"/>
                  </a:solidFill>
                  <a:latin typeface="Arial"/>
                  <a:ea typeface="Arial"/>
                  <a:cs typeface="Arial"/>
                  <a:sym typeface="Arial"/>
                </a:rPr>
                <a:t>Navy</a:t>
              </a:r>
              <a:endParaRPr/>
            </a:p>
            <a:p>
              <a:pPr indent="0" lvl="0" marL="0" marR="0" rtl="0" algn="ctr">
                <a:lnSpc>
                  <a:spcPct val="90000"/>
                </a:lnSpc>
                <a:spcBef>
                  <a:spcPts val="560"/>
                </a:spcBef>
                <a:spcAft>
                  <a:spcPts val="0"/>
                </a:spcAft>
                <a:buClr>
                  <a:schemeClr val="lt1"/>
                </a:buClr>
                <a:buSzPts val="1600"/>
                <a:buFont typeface="Arial"/>
                <a:buNone/>
              </a:pPr>
              <a:r>
                <a:rPr b="1" lang="en-US" sz="1600">
                  <a:solidFill>
                    <a:schemeClr val="lt1"/>
                  </a:solidFill>
                  <a:latin typeface="Arial"/>
                  <a:ea typeface="Arial"/>
                  <a:cs typeface="Arial"/>
                  <a:sym typeface="Arial"/>
                </a:rPr>
                <a:t>Marine Corps</a:t>
              </a:r>
              <a:endParaRPr/>
            </a:p>
          </p:txBody>
        </p:sp>
        <p:sp>
          <p:nvSpPr>
            <p:cNvPr id="314" name="Google Shape;314;p36"/>
            <p:cNvSpPr/>
            <p:nvPr/>
          </p:nvSpPr>
          <p:spPr>
            <a:xfrm>
              <a:off x="4104639" y="1765763"/>
              <a:ext cx="1679170" cy="1066273"/>
            </a:xfrm>
            <a:prstGeom prst="roundRect">
              <a:avLst>
                <a:gd fmla="val 10000" name="adj"/>
              </a:avLst>
            </a:prstGeom>
            <a:solidFill>
              <a:srgbClr val="DF304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6"/>
            <p:cNvSpPr/>
            <p:nvPr/>
          </p:nvSpPr>
          <p:spPr>
            <a:xfrm>
              <a:off x="4291214" y="1943009"/>
              <a:ext cx="1679170" cy="1066273"/>
            </a:xfrm>
            <a:prstGeom prst="roundRect">
              <a:avLst>
                <a:gd fmla="val 10000" name="adj"/>
              </a:avLst>
            </a:prstGeom>
            <a:solidFill>
              <a:schemeClr val="lt1">
                <a:alpha val="90196"/>
              </a:schemeClr>
            </a:solidFill>
            <a:ln cap="flat" cmpd="sng" w="12700">
              <a:solidFill>
                <a:srgbClr val="DF304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6"/>
            <p:cNvSpPr txBox="1"/>
            <p:nvPr/>
          </p:nvSpPr>
          <p:spPr>
            <a:xfrm>
              <a:off x="4322444" y="1974239"/>
              <a:ext cx="1616710" cy="1003813"/>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Arial"/>
                <a:buNone/>
              </a:pPr>
              <a:r>
                <a:rPr b="1" lang="en-US" sz="1600">
                  <a:solidFill>
                    <a:schemeClr val="lt1"/>
                  </a:solidFill>
                  <a:latin typeface="Arial"/>
                  <a:ea typeface="Arial"/>
                  <a:cs typeface="Arial"/>
                  <a:sym typeface="Arial"/>
                </a:rPr>
                <a:t>Dept of Homeland Security</a:t>
              </a:r>
              <a:endParaRPr/>
            </a:p>
          </p:txBody>
        </p:sp>
        <p:sp>
          <p:nvSpPr>
            <p:cNvPr id="317" name="Google Shape;317;p36"/>
            <p:cNvSpPr/>
            <p:nvPr/>
          </p:nvSpPr>
          <p:spPr>
            <a:xfrm>
              <a:off x="4104639" y="3320395"/>
              <a:ext cx="1679170" cy="1066273"/>
            </a:xfrm>
            <a:prstGeom prst="roundRect">
              <a:avLst>
                <a:gd fmla="val 10000" name="adj"/>
              </a:avLst>
            </a:prstGeom>
            <a:solidFill>
              <a:srgbClr val="DF304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6"/>
            <p:cNvSpPr/>
            <p:nvPr/>
          </p:nvSpPr>
          <p:spPr>
            <a:xfrm>
              <a:off x="4291214" y="3497641"/>
              <a:ext cx="1679170" cy="1066273"/>
            </a:xfrm>
            <a:prstGeom prst="roundRect">
              <a:avLst>
                <a:gd fmla="val 10000" name="adj"/>
              </a:avLst>
            </a:prstGeom>
            <a:solidFill>
              <a:schemeClr val="lt1">
                <a:alpha val="90196"/>
              </a:schemeClr>
            </a:solidFill>
            <a:ln cap="flat" cmpd="sng" w="12700">
              <a:solidFill>
                <a:srgbClr val="DF304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6"/>
            <p:cNvSpPr txBox="1"/>
            <p:nvPr/>
          </p:nvSpPr>
          <p:spPr>
            <a:xfrm>
              <a:off x="4322444" y="3528871"/>
              <a:ext cx="1616710" cy="1003813"/>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Arial"/>
                <a:buNone/>
              </a:pPr>
              <a:r>
                <a:rPr b="1" lang="en-US" sz="1600">
                  <a:solidFill>
                    <a:schemeClr val="lt1"/>
                  </a:solidFill>
                  <a:latin typeface="Arial"/>
                  <a:ea typeface="Arial"/>
                  <a:cs typeface="Arial"/>
                  <a:sym typeface="Arial"/>
                </a:rPr>
                <a:t>Coast Guard</a:t>
              </a:r>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7"/>
          <p:cNvSpPr txBox="1"/>
          <p:nvPr>
            <p:ph type="title"/>
          </p:nvPr>
        </p:nvSpPr>
        <p:spPr>
          <a:xfrm>
            <a:off x="5199742" y="715961"/>
            <a:ext cx="6477000" cy="118903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Arial"/>
              <a:buNone/>
            </a:pPr>
            <a:r>
              <a:rPr lang="en-US" sz="4400">
                <a:latin typeface="Arial"/>
                <a:ea typeface="Arial"/>
                <a:cs typeface="Arial"/>
                <a:sym typeface="Arial"/>
              </a:rPr>
              <a:t>Resource:  Who are service members?</a:t>
            </a:r>
            <a:br>
              <a:rPr lang="en-US" sz="4400">
                <a:latin typeface="Arial"/>
                <a:ea typeface="Arial"/>
                <a:cs typeface="Arial"/>
                <a:sym typeface="Arial"/>
              </a:rPr>
            </a:br>
            <a:endParaRPr sz="4400">
              <a:latin typeface="Arial"/>
              <a:ea typeface="Arial"/>
              <a:cs typeface="Arial"/>
              <a:sym typeface="Arial"/>
            </a:endParaRPr>
          </a:p>
        </p:txBody>
      </p:sp>
      <p:grpSp>
        <p:nvGrpSpPr>
          <p:cNvPr id="326" name="Google Shape;326;p37"/>
          <p:cNvGrpSpPr/>
          <p:nvPr/>
        </p:nvGrpSpPr>
        <p:grpSpPr>
          <a:xfrm>
            <a:off x="6319745" y="2087917"/>
            <a:ext cx="4872653" cy="4233256"/>
            <a:chOff x="223745" y="39"/>
            <a:chExt cx="4872653" cy="4233256"/>
          </a:xfrm>
        </p:grpSpPr>
        <p:sp>
          <p:nvSpPr>
            <p:cNvPr id="327" name="Google Shape;327;p37"/>
            <p:cNvSpPr/>
            <p:nvPr/>
          </p:nvSpPr>
          <p:spPr>
            <a:xfrm>
              <a:off x="2428566" y="1102449"/>
              <a:ext cx="231506" cy="1014217"/>
            </a:xfrm>
            <a:custGeom>
              <a:rect b="b" l="l" r="r" t="t"/>
              <a:pathLst>
                <a:path extrusionOk="0" h="120000" w="120000">
                  <a:moveTo>
                    <a:pt x="120000" y="0"/>
                  </a:moveTo>
                  <a:lnTo>
                    <a:pt x="120000" y="120000"/>
                  </a:lnTo>
                  <a:lnTo>
                    <a:pt x="0" y="120000"/>
                  </a:lnTo>
                </a:path>
              </a:pathLst>
            </a:custGeom>
            <a:noFill/>
            <a:ln cap="flat" cmpd="sng" w="12700">
              <a:solidFill>
                <a:srgbClr val="B32332"/>
              </a:solidFill>
              <a:prstDash val="solid"/>
              <a:miter lim="800000"/>
              <a:headEnd len="sm" w="sm" type="none"/>
              <a:tailEnd len="sm" w="sm" type="none"/>
            </a:ln>
          </p:spPr>
        </p:sp>
        <p:sp>
          <p:nvSpPr>
            <p:cNvPr id="328" name="Google Shape;328;p37"/>
            <p:cNvSpPr/>
            <p:nvPr/>
          </p:nvSpPr>
          <p:spPr>
            <a:xfrm>
              <a:off x="2660072" y="1102449"/>
              <a:ext cx="1333916" cy="2028435"/>
            </a:xfrm>
            <a:custGeom>
              <a:rect b="b" l="l" r="r" t="t"/>
              <a:pathLst>
                <a:path extrusionOk="0" h="120000" w="120000">
                  <a:moveTo>
                    <a:pt x="0" y="0"/>
                  </a:moveTo>
                  <a:lnTo>
                    <a:pt x="0" y="106304"/>
                  </a:lnTo>
                  <a:lnTo>
                    <a:pt x="120000" y="106304"/>
                  </a:lnTo>
                  <a:lnTo>
                    <a:pt x="120000" y="120000"/>
                  </a:lnTo>
                </a:path>
              </a:pathLst>
            </a:custGeom>
            <a:noFill/>
            <a:ln cap="flat" cmpd="sng" w="12700">
              <a:solidFill>
                <a:srgbClr val="B32332"/>
              </a:solidFill>
              <a:prstDash val="solid"/>
              <a:miter lim="800000"/>
              <a:headEnd len="sm" w="sm" type="none"/>
              <a:tailEnd len="sm" w="sm" type="none"/>
            </a:ln>
          </p:spPr>
        </p:sp>
        <p:sp>
          <p:nvSpPr>
            <p:cNvPr id="329" name="Google Shape;329;p37"/>
            <p:cNvSpPr/>
            <p:nvPr/>
          </p:nvSpPr>
          <p:spPr>
            <a:xfrm>
              <a:off x="1326155" y="1102449"/>
              <a:ext cx="1333916" cy="2028435"/>
            </a:xfrm>
            <a:custGeom>
              <a:rect b="b" l="l" r="r" t="t"/>
              <a:pathLst>
                <a:path extrusionOk="0" h="120000" w="120000">
                  <a:moveTo>
                    <a:pt x="120000" y="0"/>
                  </a:moveTo>
                  <a:lnTo>
                    <a:pt x="120000" y="106304"/>
                  </a:lnTo>
                  <a:lnTo>
                    <a:pt x="0" y="106304"/>
                  </a:lnTo>
                  <a:lnTo>
                    <a:pt x="0" y="120000"/>
                  </a:lnTo>
                </a:path>
              </a:pathLst>
            </a:custGeom>
            <a:noFill/>
            <a:ln cap="flat" cmpd="sng" w="12700">
              <a:solidFill>
                <a:srgbClr val="B32332"/>
              </a:solidFill>
              <a:prstDash val="solid"/>
              <a:miter lim="800000"/>
              <a:headEnd len="sm" w="sm" type="none"/>
              <a:tailEnd len="sm" w="sm" type="none"/>
            </a:ln>
          </p:spPr>
        </p:sp>
        <p:sp>
          <p:nvSpPr>
            <p:cNvPr id="330" name="Google Shape;330;p37"/>
            <p:cNvSpPr/>
            <p:nvPr/>
          </p:nvSpPr>
          <p:spPr>
            <a:xfrm>
              <a:off x="1557662" y="39"/>
              <a:ext cx="2204820" cy="1102410"/>
            </a:xfrm>
            <a:prstGeom prst="rect">
              <a:avLst/>
            </a:prstGeom>
            <a:solidFill>
              <a:srgbClr val="DF304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7"/>
            <p:cNvSpPr txBox="1"/>
            <p:nvPr/>
          </p:nvSpPr>
          <p:spPr>
            <a:xfrm>
              <a:off x="1557662" y="39"/>
              <a:ext cx="2204820" cy="1102410"/>
            </a:xfrm>
            <a:prstGeom prst="rect">
              <a:avLst/>
            </a:prstGeom>
            <a:noFill/>
            <a:ln>
              <a:noFill/>
            </a:ln>
          </p:spPr>
          <p:txBody>
            <a:bodyPr anchorCtr="0" anchor="ctr" bIns="17125" lIns="17125" spcFirstLastPara="1" rIns="17125" wrap="square" tIns="17125">
              <a:noAutofit/>
            </a:bodyPr>
            <a:lstStyle/>
            <a:p>
              <a:pPr indent="0" lvl="0" marL="0" marR="0" rtl="0" algn="ctr">
                <a:lnSpc>
                  <a:spcPct val="90000"/>
                </a:lnSpc>
                <a:spcBef>
                  <a:spcPts val="0"/>
                </a:spcBef>
                <a:spcAft>
                  <a:spcPts val="0"/>
                </a:spcAft>
                <a:buClr>
                  <a:schemeClr val="lt1"/>
                </a:buClr>
                <a:buSzPts val="2700"/>
                <a:buFont typeface="Arial"/>
                <a:buNone/>
              </a:pPr>
              <a:r>
                <a:rPr lang="en-US" sz="2700">
                  <a:solidFill>
                    <a:schemeClr val="lt1"/>
                  </a:solidFill>
                  <a:latin typeface="Arial"/>
                  <a:ea typeface="Arial"/>
                  <a:cs typeface="Arial"/>
                  <a:sym typeface="Arial"/>
                </a:rPr>
                <a:t>State</a:t>
              </a:r>
              <a:endParaRPr/>
            </a:p>
          </p:txBody>
        </p:sp>
        <p:sp>
          <p:nvSpPr>
            <p:cNvPr id="332" name="Google Shape;332;p37"/>
            <p:cNvSpPr/>
            <p:nvPr/>
          </p:nvSpPr>
          <p:spPr>
            <a:xfrm>
              <a:off x="223745" y="3130885"/>
              <a:ext cx="2204820" cy="1102410"/>
            </a:xfrm>
            <a:prstGeom prst="rect">
              <a:avLst/>
            </a:prstGeom>
            <a:solidFill>
              <a:srgbClr val="DF304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7"/>
            <p:cNvSpPr txBox="1"/>
            <p:nvPr/>
          </p:nvSpPr>
          <p:spPr>
            <a:xfrm>
              <a:off x="223745" y="3130885"/>
              <a:ext cx="2204820" cy="1102410"/>
            </a:xfrm>
            <a:prstGeom prst="rect">
              <a:avLst/>
            </a:prstGeom>
            <a:noFill/>
            <a:ln>
              <a:noFill/>
            </a:ln>
          </p:spPr>
          <p:txBody>
            <a:bodyPr anchorCtr="0" anchor="ctr" bIns="17125" lIns="17125" spcFirstLastPara="1" rIns="17125" wrap="square" tIns="17125">
              <a:noAutofit/>
            </a:bodyPr>
            <a:lstStyle/>
            <a:p>
              <a:pPr indent="0" lvl="0" marL="0" marR="0" rtl="0" algn="ctr">
                <a:lnSpc>
                  <a:spcPct val="90000"/>
                </a:lnSpc>
                <a:spcBef>
                  <a:spcPts val="0"/>
                </a:spcBef>
                <a:spcAft>
                  <a:spcPts val="0"/>
                </a:spcAft>
                <a:buClr>
                  <a:schemeClr val="lt1"/>
                </a:buClr>
                <a:buSzPts val="2700"/>
                <a:buFont typeface="Arial"/>
                <a:buNone/>
              </a:pPr>
              <a:r>
                <a:rPr lang="en-US" sz="2700">
                  <a:solidFill>
                    <a:schemeClr val="lt1"/>
                  </a:solidFill>
                  <a:latin typeface="Arial"/>
                  <a:ea typeface="Arial"/>
                  <a:cs typeface="Arial"/>
                  <a:sym typeface="Arial"/>
                </a:rPr>
                <a:t>Air National Guard</a:t>
              </a:r>
              <a:endParaRPr/>
            </a:p>
          </p:txBody>
        </p:sp>
        <p:sp>
          <p:nvSpPr>
            <p:cNvPr id="334" name="Google Shape;334;p37"/>
            <p:cNvSpPr/>
            <p:nvPr/>
          </p:nvSpPr>
          <p:spPr>
            <a:xfrm>
              <a:off x="2891578" y="3130885"/>
              <a:ext cx="2204820" cy="1102410"/>
            </a:xfrm>
            <a:prstGeom prst="rect">
              <a:avLst/>
            </a:prstGeom>
            <a:solidFill>
              <a:srgbClr val="DF304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7"/>
            <p:cNvSpPr txBox="1"/>
            <p:nvPr/>
          </p:nvSpPr>
          <p:spPr>
            <a:xfrm>
              <a:off x="2891578" y="3130885"/>
              <a:ext cx="2204820" cy="1102410"/>
            </a:xfrm>
            <a:prstGeom prst="rect">
              <a:avLst/>
            </a:prstGeom>
            <a:noFill/>
            <a:ln>
              <a:noFill/>
            </a:ln>
          </p:spPr>
          <p:txBody>
            <a:bodyPr anchorCtr="0" anchor="ctr" bIns="17125" lIns="17125" spcFirstLastPara="1" rIns="17125" wrap="square" tIns="17125">
              <a:noAutofit/>
            </a:bodyPr>
            <a:lstStyle/>
            <a:p>
              <a:pPr indent="0" lvl="0" marL="0" marR="0" rtl="0" algn="ctr">
                <a:lnSpc>
                  <a:spcPct val="90000"/>
                </a:lnSpc>
                <a:spcBef>
                  <a:spcPts val="0"/>
                </a:spcBef>
                <a:spcAft>
                  <a:spcPts val="0"/>
                </a:spcAft>
                <a:buClr>
                  <a:schemeClr val="lt1"/>
                </a:buClr>
                <a:buSzPts val="2700"/>
                <a:buFont typeface="Arial"/>
                <a:buNone/>
              </a:pPr>
              <a:r>
                <a:rPr lang="en-US" sz="2700">
                  <a:solidFill>
                    <a:schemeClr val="lt1"/>
                  </a:solidFill>
                  <a:latin typeface="Arial"/>
                  <a:ea typeface="Arial"/>
                  <a:cs typeface="Arial"/>
                  <a:sym typeface="Arial"/>
                </a:rPr>
                <a:t>Army National Guard</a:t>
              </a:r>
              <a:endParaRPr/>
            </a:p>
          </p:txBody>
        </p:sp>
        <p:sp>
          <p:nvSpPr>
            <p:cNvPr id="336" name="Google Shape;336;p37"/>
            <p:cNvSpPr/>
            <p:nvPr/>
          </p:nvSpPr>
          <p:spPr>
            <a:xfrm>
              <a:off x="223745" y="1565462"/>
              <a:ext cx="2204820" cy="1102410"/>
            </a:xfrm>
            <a:prstGeom prst="rect">
              <a:avLst/>
            </a:prstGeom>
            <a:solidFill>
              <a:srgbClr val="DF304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7"/>
            <p:cNvSpPr txBox="1"/>
            <p:nvPr/>
          </p:nvSpPr>
          <p:spPr>
            <a:xfrm>
              <a:off x="223745" y="1565462"/>
              <a:ext cx="2204820" cy="1102410"/>
            </a:xfrm>
            <a:prstGeom prst="rect">
              <a:avLst/>
            </a:prstGeom>
            <a:noFill/>
            <a:ln>
              <a:noFill/>
            </a:ln>
          </p:spPr>
          <p:txBody>
            <a:bodyPr anchorCtr="0" anchor="ctr" bIns="17125" lIns="17125" spcFirstLastPara="1" rIns="17125" wrap="square" tIns="17125">
              <a:noAutofit/>
            </a:bodyPr>
            <a:lstStyle/>
            <a:p>
              <a:pPr indent="0" lvl="0" marL="0" marR="0" rtl="0" algn="ctr">
                <a:lnSpc>
                  <a:spcPct val="90000"/>
                </a:lnSpc>
                <a:spcBef>
                  <a:spcPts val="0"/>
                </a:spcBef>
                <a:spcAft>
                  <a:spcPts val="0"/>
                </a:spcAft>
                <a:buClr>
                  <a:schemeClr val="lt1"/>
                </a:buClr>
                <a:buSzPts val="2700"/>
                <a:buFont typeface="Arial"/>
                <a:buNone/>
              </a:pPr>
              <a:r>
                <a:rPr lang="en-US" sz="2700">
                  <a:solidFill>
                    <a:schemeClr val="lt1"/>
                  </a:solidFill>
                  <a:latin typeface="Arial"/>
                  <a:ea typeface="Arial"/>
                  <a:cs typeface="Arial"/>
                  <a:sym typeface="Arial"/>
                </a:rPr>
                <a:t>National Guard</a:t>
              </a:r>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8"/>
          <p:cNvSpPr txBox="1"/>
          <p:nvPr>
            <p:ph type="title"/>
          </p:nvPr>
        </p:nvSpPr>
        <p:spPr>
          <a:xfrm>
            <a:off x="762000" y="715964"/>
            <a:ext cx="10591800" cy="646332"/>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accent2"/>
              </a:buClr>
              <a:buSzPct val="100000"/>
              <a:buFont typeface="Arial"/>
              <a:buNone/>
            </a:pPr>
            <a:r>
              <a:rPr lang="en-US" sz="4400">
                <a:solidFill>
                  <a:schemeClr val="accent2"/>
                </a:solidFill>
                <a:latin typeface="Arial"/>
                <a:ea typeface="Arial"/>
                <a:cs typeface="Arial"/>
                <a:sym typeface="Arial"/>
              </a:rPr>
              <a:t>Resource: Common Terms </a:t>
            </a:r>
            <a:br>
              <a:rPr lang="en-US"/>
            </a:br>
            <a:endParaRPr/>
          </a:p>
        </p:txBody>
      </p:sp>
      <p:sp>
        <p:nvSpPr>
          <p:cNvPr id="344" name="Google Shape;344;p38"/>
          <p:cNvSpPr txBox="1"/>
          <p:nvPr>
            <p:ph idx="1" type="body"/>
          </p:nvPr>
        </p:nvSpPr>
        <p:spPr>
          <a:xfrm>
            <a:off x="762000" y="1432562"/>
            <a:ext cx="10667999" cy="11360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400"/>
              <a:buNone/>
            </a:pPr>
            <a:r>
              <a:rPr b="1" lang="en-US" sz="2400">
                <a:latin typeface="Arial"/>
                <a:ea typeface="Arial"/>
                <a:cs typeface="Arial"/>
                <a:sym typeface="Arial"/>
              </a:rPr>
              <a:t>Active Duty: </a:t>
            </a:r>
            <a:r>
              <a:rPr b="0" lang="en-US" sz="2400">
                <a:latin typeface="Arial"/>
                <a:ea typeface="Arial"/>
                <a:cs typeface="Arial"/>
                <a:sym typeface="Arial"/>
              </a:rPr>
              <a:t>full-time service member</a:t>
            </a:r>
            <a:endParaRPr/>
          </a:p>
          <a:p>
            <a:pPr indent="0" lvl="0" marL="0" rtl="0" algn="l">
              <a:lnSpc>
                <a:spcPct val="100000"/>
              </a:lnSpc>
              <a:spcBef>
                <a:spcPts val="1000"/>
              </a:spcBef>
              <a:spcAft>
                <a:spcPts val="0"/>
              </a:spcAft>
              <a:buClr>
                <a:schemeClr val="dk1"/>
              </a:buClr>
              <a:buSzPts val="2400"/>
              <a:buNone/>
            </a:pPr>
            <a:r>
              <a:rPr b="1" lang="en-US" sz="2400">
                <a:latin typeface="Arial"/>
                <a:ea typeface="Arial"/>
                <a:cs typeface="Arial"/>
                <a:sym typeface="Arial"/>
              </a:rPr>
              <a:t>National Guard:</a:t>
            </a:r>
            <a:r>
              <a:rPr lang="en-US" sz="2400">
                <a:latin typeface="Arial"/>
                <a:ea typeface="Arial"/>
                <a:cs typeface="Arial"/>
                <a:sym typeface="Arial"/>
              </a:rPr>
              <a:t> </a:t>
            </a:r>
            <a:r>
              <a:rPr b="0" lang="en-US" sz="2400">
                <a:latin typeface="Arial"/>
                <a:ea typeface="Arial"/>
                <a:cs typeface="Arial"/>
                <a:sym typeface="Arial"/>
              </a:rPr>
              <a:t>Serve both State (Governor) and Federal (President) missions; know as “Citizen Soldiers”</a:t>
            </a:r>
            <a:endParaRPr/>
          </a:p>
          <a:p>
            <a:pPr indent="0" lvl="0" marL="0" rtl="0" algn="l">
              <a:lnSpc>
                <a:spcPct val="100000"/>
              </a:lnSpc>
              <a:spcBef>
                <a:spcPts val="1000"/>
              </a:spcBef>
              <a:spcAft>
                <a:spcPts val="0"/>
              </a:spcAft>
              <a:buClr>
                <a:schemeClr val="dk1"/>
              </a:buClr>
              <a:buSzPts val="2400"/>
              <a:buNone/>
            </a:pPr>
            <a:r>
              <a:rPr b="1" lang="en-US" sz="2400">
                <a:latin typeface="Arial"/>
                <a:ea typeface="Arial"/>
                <a:cs typeface="Arial"/>
                <a:sym typeface="Arial"/>
              </a:rPr>
              <a:t>Reserves:</a:t>
            </a:r>
            <a:r>
              <a:rPr lang="en-US" sz="2400">
                <a:latin typeface="Arial"/>
                <a:ea typeface="Arial"/>
                <a:cs typeface="Arial"/>
                <a:sym typeface="Arial"/>
              </a:rPr>
              <a:t> </a:t>
            </a:r>
            <a:r>
              <a:rPr b="0" lang="en-US" sz="2400">
                <a:latin typeface="Arial"/>
                <a:ea typeface="Arial"/>
                <a:cs typeface="Arial"/>
                <a:sym typeface="Arial"/>
              </a:rPr>
              <a:t>each branch of service has a reserve component, mobilized during wartime or national emergencies; meet monthly for training</a:t>
            </a:r>
            <a:endParaRPr/>
          </a:p>
          <a:p>
            <a:pPr indent="0" lvl="0" marL="0" rtl="0" algn="l">
              <a:lnSpc>
                <a:spcPct val="100000"/>
              </a:lnSpc>
              <a:spcBef>
                <a:spcPts val="1000"/>
              </a:spcBef>
              <a:spcAft>
                <a:spcPts val="0"/>
              </a:spcAft>
              <a:buClr>
                <a:schemeClr val="dk1"/>
              </a:buClr>
              <a:buSzPts val="2400"/>
              <a:buNone/>
            </a:pPr>
            <a:r>
              <a:rPr b="1" lang="en-US" sz="2400">
                <a:latin typeface="Arial"/>
                <a:ea typeface="Arial"/>
                <a:cs typeface="Arial"/>
                <a:sym typeface="Arial"/>
              </a:rPr>
              <a:t>Veteran:</a:t>
            </a:r>
            <a:r>
              <a:rPr lang="en-US" sz="2400">
                <a:latin typeface="Arial"/>
                <a:ea typeface="Arial"/>
                <a:cs typeface="Arial"/>
                <a:sym typeface="Arial"/>
              </a:rPr>
              <a:t> </a:t>
            </a:r>
            <a:r>
              <a:rPr b="0" lang="en-US" sz="2400">
                <a:latin typeface="Arial"/>
                <a:ea typeface="Arial"/>
                <a:cs typeface="Arial"/>
                <a:sym typeface="Arial"/>
              </a:rPr>
              <a:t>anyone who has served in the military</a:t>
            </a:r>
            <a:endParaRPr/>
          </a:p>
          <a:p>
            <a:pPr indent="0" lvl="0" marL="0" rtl="0" algn="l">
              <a:lnSpc>
                <a:spcPct val="100000"/>
              </a:lnSpc>
              <a:spcBef>
                <a:spcPts val="1000"/>
              </a:spcBef>
              <a:spcAft>
                <a:spcPts val="0"/>
              </a:spcAft>
              <a:buClr>
                <a:schemeClr val="dk1"/>
              </a:buClr>
              <a:buSzPts val="2400"/>
              <a:buNone/>
            </a:pPr>
            <a:r>
              <a:rPr b="1" lang="en-US" sz="2400">
                <a:latin typeface="Arial"/>
                <a:ea typeface="Arial"/>
                <a:cs typeface="Arial"/>
                <a:sym typeface="Arial"/>
              </a:rPr>
              <a:t>Branch Specific Service Member Terms: </a:t>
            </a:r>
            <a:r>
              <a:rPr b="0" lang="en-US" sz="2400">
                <a:latin typeface="Arial"/>
                <a:ea typeface="Arial"/>
                <a:cs typeface="Arial"/>
                <a:sym typeface="Arial"/>
              </a:rPr>
              <a:t>Soldiers (Army), Sailors (Navy), Airmen (Air Force), Guardians (Space Force), Marines, Coast Guardsman</a:t>
            </a:r>
            <a:endParaRPr/>
          </a:p>
          <a:p>
            <a:pPr indent="0" lvl="0" marL="0" rtl="0" algn="l">
              <a:lnSpc>
                <a:spcPct val="100000"/>
              </a:lnSpc>
              <a:spcBef>
                <a:spcPts val="1000"/>
              </a:spcBef>
              <a:spcAft>
                <a:spcPts val="0"/>
              </a:spcAft>
              <a:buClr>
                <a:schemeClr val="dk1"/>
              </a:buClr>
              <a:buSzPts val="1800"/>
              <a:buNone/>
            </a:pPr>
            <a:r>
              <a:t/>
            </a:r>
            <a:endParaRPr b="0"/>
          </a:p>
          <a:p>
            <a:pPr indent="0" lvl="0" marL="0" rtl="0" algn="l">
              <a:lnSpc>
                <a:spcPct val="100000"/>
              </a:lnSpc>
              <a:spcBef>
                <a:spcPts val="1000"/>
              </a:spcBef>
              <a:spcAft>
                <a:spcPts val="0"/>
              </a:spcAft>
              <a:buClr>
                <a:schemeClr val="dk1"/>
              </a:buClr>
              <a:buSzPts val="1800"/>
              <a:buNone/>
            </a:pPr>
            <a:r>
              <a:t/>
            </a:r>
            <a:endParaRPr b="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39"/>
          <p:cNvSpPr txBox="1"/>
          <p:nvPr>
            <p:ph type="title"/>
          </p:nvPr>
        </p:nvSpPr>
        <p:spPr>
          <a:xfrm>
            <a:off x="762000" y="715964"/>
            <a:ext cx="10591800" cy="646332"/>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accent2"/>
              </a:buClr>
              <a:buSzPct val="100000"/>
              <a:buFont typeface="Arial"/>
              <a:buNone/>
            </a:pPr>
            <a:r>
              <a:rPr lang="en-US" sz="4400">
                <a:solidFill>
                  <a:schemeClr val="accent2"/>
                </a:solidFill>
                <a:latin typeface="Arial"/>
                <a:ea typeface="Arial"/>
                <a:cs typeface="Arial"/>
                <a:sym typeface="Arial"/>
              </a:rPr>
              <a:t>Resource: Common Terms for Transitions</a:t>
            </a:r>
            <a:br>
              <a:rPr lang="en-US"/>
            </a:br>
            <a:endParaRPr/>
          </a:p>
        </p:txBody>
      </p:sp>
      <p:sp>
        <p:nvSpPr>
          <p:cNvPr id="351" name="Google Shape;351;p39"/>
          <p:cNvSpPr txBox="1"/>
          <p:nvPr>
            <p:ph idx="1" type="body"/>
          </p:nvPr>
        </p:nvSpPr>
        <p:spPr>
          <a:xfrm>
            <a:off x="762000" y="1432563"/>
            <a:ext cx="10667999" cy="21335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400"/>
              <a:buNone/>
            </a:pPr>
            <a:r>
              <a:rPr b="1" lang="en-US" sz="2400">
                <a:latin typeface="Arial"/>
                <a:ea typeface="Arial"/>
                <a:cs typeface="Arial"/>
                <a:sym typeface="Arial"/>
              </a:rPr>
              <a:t>Deployment: l</a:t>
            </a:r>
            <a:r>
              <a:rPr b="0" lang="en-US" sz="2400">
                <a:latin typeface="Arial"/>
                <a:ea typeface="Arial"/>
                <a:cs typeface="Arial"/>
                <a:sym typeface="Arial"/>
              </a:rPr>
              <a:t>ong term absences (combat/non-combat)</a:t>
            </a:r>
            <a:endParaRPr/>
          </a:p>
          <a:p>
            <a:pPr indent="0" lvl="0" marL="0" rtl="0" algn="l">
              <a:lnSpc>
                <a:spcPct val="100000"/>
              </a:lnSpc>
              <a:spcBef>
                <a:spcPts val="1000"/>
              </a:spcBef>
              <a:spcAft>
                <a:spcPts val="0"/>
              </a:spcAft>
              <a:buClr>
                <a:schemeClr val="dk1"/>
              </a:buClr>
              <a:buSzPts val="2400"/>
              <a:buNone/>
            </a:pPr>
            <a:r>
              <a:rPr b="1" lang="en-US" sz="2400">
                <a:latin typeface="Arial"/>
                <a:ea typeface="Arial"/>
                <a:cs typeface="Arial"/>
                <a:sym typeface="Arial"/>
              </a:rPr>
              <a:t>Training Rotations:</a:t>
            </a:r>
            <a:r>
              <a:rPr lang="en-US" sz="2400">
                <a:latin typeface="Arial"/>
                <a:ea typeface="Arial"/>
                <a:cs typeface="Arial"/>
                <a:sym typeface="Arial"/>
              </a:rPr>
              <a:t> </a:t>
            </a:r>
            <a:r>
              <a:rPr b="0" lang="en-US" sz="2400">
                <a:latin typeface="Arial"/>
                <a:ea typeface="Arial"/>
                <a:cs typeface="Arial"/>
                <a:sym typeface="Arial"/>
              </a:rPr>
              <a:t>short-to-mid-term absences </a:t>
            </a:r>
            <a:endParaRPr/>
          </a:p>
          <a:p>
            <a:pPr indent="0" lvl="0" marL="0" rtl="0" algn="l">
              <a:lnSpc>
                <a:spcPct val="100000"/>
              </a:lnSpc>
              <a:spcBef>
                <a:spcPts val="1000"/>
              </a:spcBef>
              <a:spcAft>
                <a:spcPts val="0"/>
              </a:spcAft>
              <a:buClr>
                <a:schemeClr val="dk1"/>
              </a:buClr>
              <a:buSzPts val="2400"/>
              <a:buNone/>
            </a:pPr>
            <a:r>
              <a:rPr b="1" lang="en-US" sz="2400">
                <a:latin typeface="Arial"/>
                <a:ea typeface="Arial"/>
                <a:cs typeface="Arial"/>
                <a:sym typeface="Arial"/>
              </a:rPr>
              <a:t>PCS: </a:t>
            </a:r>
            <a:r>
              <a:rPr b="0" lang="en-US" sz="2400">
                <a:latin typeface="Arial"/>
                <a:ea typeface="Arial"/>
                <a:cs typeface="Arial"/>
                <a:sym typeface="Arial"/>
              </a:rPr>
              <a:t>Permanent Change of Station; moving every 2-3 years</a:t>
            </a:r>
            <a:endParaRPr/>
          </a:p>
          <a:p>
            <a:pPr indent="0" lvl="0" marL="0" rtl="0" algn="l">
              <a:lnSpc>
                <a:spcPct val="100000"/>
              </a:lnSpc>
              <a:spcBef>
                <a:spcPts val="1000"/>
              </a:spcBef>
              <a:spcAft>
                <a:spcPts val="0"/>
              </a:spcAft>
              <a:buClr>
                <a:schemeClr val="dk1"/>
              </a:buClr>
              <a:buSzPts val="2400"/>
              <a:buNone/>
            </a:pPr>
            <a:r>
              <a:rPr b="1" lang="en-US" sz="2400">
                <a:latin typeface="Arial"/>
                <a:ea typeface="Arial"/>
                <a:cs typeface="Arial"/>
                <a:sym typeface="Arial"/>
              </a:rPr>
              <a:t>OCONUS:</a:t>
            </a:r>
            <a:r>
              <a:rPr b="0" lang="en-US" sz="2400">
                <a:latin typeface="Arial"/>
                <a:ea typeface="Arial"/>
                <a:cs typeface="Arial"/>
                <a:sym typeface="Arial"/>
              </a:rPr>
              <a:t> Outside Continental US</a:t>
            </a:r>
            <a:endParaRPr/>
          </a:p>
          <a:p>
            <a:pPr indent="0" lvl="0" marL="0" rtl="0" algn="l">
              <a:lnSpc>
                <a:spcPct val="100000"/>
              </a:lnSpc>
              <a:spcBef>
                <a:spcPts val="1000"/>
              </a:spcBef>
              <a:spcAft>
                <a:spcPts val="0"/>
              </a:spcAft>
              <a:buClr>
                <a:schemeClr val="dk1"/>
              </a:buClr>
              <a:buSzPts val="2400"/>
              <a:buNone/>
            </a:pPr>
            <a:r>
              <a:rPr b="1" lang="en-US" sz="2400">
                <a:latin typeface="Arial"/>
                <a:ea typeface="Arial"/>
                <a:cs typeface="Arial"/>
                <a:sym typeface="Arial"/>
              </a:rPr>
              <a:t>CONUS: </a:t>
            </a:r>
            <a:r>
              <a:rPr b="0" lang="en-US" sz="2400">
                <a:latin typeface="Arial"/>
                <a:ea typeface="Arial"/>
                <a:cs typeface="Arial"/>
                <a:sym typeface="Arial"/>
              </a:rPr>
              <a:t>Inside Continental US</a:t>
            </a:r>
            <a:endParaRPr/>
          </a:p>
          <a:p>
            <a:pPr indent="0" lvl="0" marL="0" rtl="0" algn="l">
              <a:lnSpc>
                <a:spcPct val="100000"/>
              </a:lnSpc>
              <a:spcBef>
                <a:spcPts val="1000"/>
              </a:spcBef>
              <a:spcAft>
                <a:spcPts val="0"/>
              </a:spcAft>
              <a:buClr>
                <a:schemeClr val="dk1"/>
              </a:buClr>
              <a:buSzPts val="2400"/>
              <a:buNone/>
            </a:pPr>
            <a:r>
              <a:rPr b="1" lang="en-US" sz="2400">
                <a:latin typeface="Arial"/>
                <a:ea typeface="Arial"/>
                <a:cs typeface="Arial"/>
                <a:sym typeface="Arial"/>
              </a:rPr>
              <a:t>Other Transitions:</a:t>
            </a:r>
            <a:r>
              <a:rPr lang="en-US" sz="2400">
                <a:latin typeface="Arial"/>
                <a:ea typeface="Arial"/>
                <a:cs typeface="Arial"/>
                <a:sym typeface="Arial"/>
              </a:rPr>
              <a:t> ETS </a:t>
            </a:r>
            <a:r>
              <a:rPr b="0" lang="en-US" sz="2400">
                <a:latin typeface="Arial"/>
                <a:ea typeface="Arial"/>
                <a:cs typeface="Arial"/>
                <a:sym typeface="Arial"/>
              </a:rPr>
              <a:t>(End of Service), retirement (after 20 years or more); returning to civilian life</a:t>
            </a:r>
            <a:endParaRPr/>
          </a:p>
          <a:p>
            <a:pPr indent="0" lvl="0" marL="0" rtl="0" algn="l">
              <a:lnSpc>
                <a:spcPct val="100000"/>
              </a:lnSpc>
              <a:spcBef>
                <a:spcPts val="1000"/>
              </a:spcBef>
              <a:spcAft>
                <a:spcPts val="0"/>
              </a:spcAft>
              <a:buClr>
                <a:schemeClr val="dk1"/>
              </a:buClr>
              <a:buSzPts val="1800"/>
              <a:buNone/>
            </a:pPr>
            <a:r>
              <a:t/>
            </a:r>
            <a:endParaRPr b="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762000" y="715964"/>
            <a:ext cx="10591800" cy="64633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Arial"/>
              <a:buNone/>
            </a:pPr>
            <a:r>
              <a:rPr lang="en-US" sz="4400">
                <a:solidFill>
                  <a:schemeClr val="accent1"/>
                </a:solidFill>
                <a:latin typeface="Arial"/>
                <a:ea typeface="Arial"/>
                <a:cs typeface="Arial"/>
                <a:sym typeface="Arial"/>
              </a:rPr>
              <a:t>Meet the Student - Alex</a:t>
            </a:r>
            <a:endParaRPr/>
          </a:p>
        </p:txBody>
      </p:sp>
      <p:sp>
        <p:nvSpPr>
          <p:cNvPr id="77" name="Google Shape;77;p15"/>
          <p:cNvSpPr txBox="1"/>
          <p:nvPr>
            <p:ph idx="1" type="body"/>
          </p:nvPr>
        </p:nvSpPr>
        <p:spPr>
          <a:xfrm>
            <a:off x="762000" y="1432562"/>
            <a:ext cx="10667999" cy="927425"/>
          </a:xfrm>
          <a:prstGeom prst="rect">
            <a:avLst/>
          </a:prstGeom>
          <a:noFill/>
          <a:ln>
            <a:noFill/>
          </a:ln>
        </p:spPr>
        <p:txBody>
          <a:bodyPr anchorCtr="0" anchor="t" bIns="45700" lIns="91425" spcFirstLastPara="1" rIns="91425" wrap="square" tIns="45700">
            <a:noAutofit/>
          </a:bodyPr>
          <a:lstStyle/>
          <a:p>
            <a:pPr indent="-285750" lvl="0" marL="285750" rtl="0" algn="l">
              <a:lnSpc>
                <a:spcPct val="100000"/>
              </a:lnSpc>
              <a:spcBef>
                <a:spcPts val="0"/>
              </a:spcBef>
              <a:spcAft>
                <a:spcPts val="0"/>
              </a:spcAft>
              <a:buClr>
                <a:schemeClr val="dk1"/>
              </a:buClr>
              <a:buSzPts val="2000"/>
              <a:buFont typeface="Noto Sans Symbols"/>
              <a:buChar char="❖"/>
            </a:pPr>
            <a:r>
              <a:rPr b="0" lang="en-US" sz="2000">
                <a:latin typeface="Arial"/>
                <a:ea typeface="Arial"/>
                <a:cs typeface="Arial"/>
                <a:sym typeface="Arial"/>
              </a:rPr>
              <a:t>2</a:t>
            </a:r>
            <a:r>
              <a:rPr b="0" baseline="30000" lang="en-US" sz="2000">
                <a:latin typeface="Arial"/>
                <a:ea typeface="Arial"/>
                <a:cs typeface="Arial"/>
                <a:sym typeface="Arial"/>
              </a:rPr>
              <a:t>nd</a:t>
            </a:r>
            <a:r>
              <a:rPr b="0" lang="en-US" sz="2000">
                <a:latin typeface="Arial"/>
                <a:ea typeface="Arial"/>
                <a:cs typeface="Arial"/>
                <a:sym typeface="Arial"/>
              </a:rPr>
              <a:t> grader</a:t>
            </a:r>
            <a:endParaRPr/>
          </a:p>
          <a:p>
            <a:pPr indent="-285750" lvl="0" marL="285750" rtl="0" algn="l">
              <a:lnSpc>
                <a:spcPct val="100000"/>
              </a:lnSpc>
              <a:spcBef>
                <a:spcPts val="1000"/>
              </a:spcBef>
              <a:spcAft>
                <a:spcPts val="0"/>
              </a:spcAft>
              <a:buClr>
                <a:schemeClr val="dk1"/>
              </a:buClr>
              <a:buSzPts val="2000"/>
              <a:buFont typeface="Noto Sans Symbols"/>
              <a:buChar char="❖"/>
            </a:pPr>
            <a:r>
              <a:rPr b="0" lang="en-US" sz="2000">
                <a:latin typeface="Arial"/>
                <a:ea typeface="Arial"/>
                <a:cs typeface="Arial"/>
                <a:sym typeface="Arial"/>
              </a:rPr>
              <a:t>Military-connected family (active-duty parent)</a:t>
            </a:r>
            <a:endParaRPr/>
          </a:p>
          <a:p>
            <a:pPr indent="-285750" lvl="0" marL="285750" rtl="0" algn="l">
              <a:lnSpc>
                <a:spcPct val="100000"/>
              </a:lnSpc>
              <a:spcBef>
                <a:spcPts val="1000"/>
              </a:spcBef>
              <a:spcAft>
                <a:spcPts val="0"/>
              </a:spcAft>
              <a:buClr>
                <a:schemeClr val="dk1"/>
              </a:buClr>
              <a:buSzPts val="2000"/>
              <a:buFont typeface="Noto Sans Symbols"/>
              <a:buChar char="❖"/>
            </a:pPr>
            <a:r>
              <a:rPr b="0" lang="en-US" sz="2000">
                <a:latin typeface="Arial"/>
                <a:ea typeface="Arial"/>
                <a:cs typeface="Arial"/>
                <a:sym typeface="Arial"/>
              </a:rPr>
              <a:t>Has moved schools multiple times</a:t>
            </a:r>
            <a:endParaRPr/>
          </a:p>
          <a:p>
            <a:pPr indent="-285750" lvl="0" marL="285750" rtl="0" algn="l">
              <a:lnSpc>
                <a:spcPct val="100000"/>
              </a:lnSpc>
              <a:spcBef>
                <a:spcPts val="1000"/>
              </a:spcBef>
              <a:spcAft>
                <a:spcPts val="0"/>
              </a:spcAft>
              <a:buClr>
                <a:schemeClr val="dk1"/>
              </a:buClr>
              <a:buSzPts val="2000"/>
              <a:buFont typeface="Noto Sans Symbols"/>
              <a:buChar char="❖"/>
            </a:pPr>
            <a:r>
              <a:rPr b="0" lang="en-US" sz="2000">
                <a:latin typeface="Arial"/>
                <a:ea typeface="Arial"/>
                <a:cs typeface="Arial"/>
                <a:sym typeface="Arial"/>
              </a:rPr>
              <a:t>Has an IEP for speech and learning support</a:t>
            </a:r>
            <a:endParaRPr/>
          </a:p>
          <a:p>
            <a:pPr indent="-285750" lvl="0" marL="285750" rtl="0" algn="l">
              <a:lnSpc>
                <a:spcPct val="100000"/>
              </a:lnSpc>
              <a:spcBef>
                <a:spcPts val="1000"/>
              </a:spcBef>
              <a:spcAft>
                <a:spcPts val="0"/>
              </a:spcAft>
              <a:buClr>
                <a:schemeClr val="dk1"/>
              </a:buClr>
              <a:buSzPts val="2000"/>
              <a:buFont typeface="Noto Sans Symbols"/>
              <a:buChar char="❖"/>
            </a:pPr>
            <a:r>
              <a:rPr b="0" lang="en-US" sz="2000">
                <a:latin typeface="Arial"/>
                <a:ea typeface="Arial"/>
                <a:cs typeface="Arial"/>
                <a:sym typeface="Arial"/>
              </a:rPr>
              <a:t>Friendly, curious, loves science, and hands-on activities</a:t>
            </a:r>
            <a:endParaRPr/>
          </a:p>
          <a:p>
            <a:pPr indent="-285750" lvl="0" marL="285750" rtl="0" algn="l">
              <a:lnSpc>
                <a:spcPct val="100000"/>
              </a:lnSpc>
              <a:spcBef>
                <a:spcPts val="1000"/>
              </a:spcBef>
              <a:spcAft>
                <a:spcPts val="0"/>
              </a:spcAft>
              <a:buClr>
                <a:schemeClr val="dk1"/>
              </a:buClr>
              <a:buSzPts val="2000"/>
              <a:buFont typeface="Noto Sans Symbols"/>
              <a:buChar char="❖"/>
            </a:pPr>
            <a:r>
              <a:rPr b="0" lang="en-US" sz="2000">
                <a:latin typeface="Arial"/>
                <a:ea typeface="Arial"/>
                <a:cs typeface="Arial"/>
                <a:sym typeface="Arial"/>
              </a:rPr>
              <a:t>Trying to make new friends</a:t>
            </a:r>
            <a:endParaRPr/>
          </a:p>
        </p:txBody>
      </p:sp>
      <p:sp>
        <p:nvSpPr>
          <p:cNvPr id="78" name="Google Shape;78;p15"/>
          <p:cNvSpPr txBox="1"/>
          <p:nvPr/>
        </p:nvSpPr>
        <p:spPr>
          <a:xfrm>
            <a:off x="5464519" y="3857105"/>
            <a:ext cx="6297990" cy="18774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600" u="none" cap="none" strike="noStrike">
                <a:solidFill>
                  <a:schemeClr val="accent1"/>
                </a:solidFill>
                <a:latin typeface="Arial"/>
                <a:ea typeface="Arial"/>
                <a:cs typeface="Arial"/>
                <a:sym typeface="Arial"/>
              </a:rPr>
              <a:t>Think and Reflect</a:t>
            </a:r>
            <a:endParaRPr/>
          </a:p>
          <a:p>
            <a:pPr indent="-285750" lvl="0" marL="285750" marR="0" rtl="0" algn="l">
              <a:spcBef>
                <a:spcPts val="0"/>
              </a:spcBef>
              <a:spcAft>
                <a:spcPts val="0"/>
              </a:spcAft>
              <a:buClr>
                <a:schemeClr val="dk1"/>
              </a:buClr>
              <a:buSzPts val="2000"/>
              <a:buFont typeface="Noto Sans Symbols"/>
              <a:buChar char="❖"/>
            </a:pPr>
            <a:r>
              <a:rPr b="0" i="0" lang="en-US" sz="2000" u="none" cap="none" strike="noStrike">
                <a:solidFill>
                  <a:schemeClr val="dk1"/>
                </a:solidFill>
                <a:latin typeface="Arial"/>
                <a:ea typeface="Arial"/>
                <a:cs typeface="Arial"/>
                <a:sym typeface="Arial"/>
              </a:rPr>
              <a:t>What might feel confusing  or stressful for Alex?</a:t>
            </a:r>
            <a:endParaRPr/>
          </a:p>
          <a:p>
            <a:pPr indent="-285750" lvl="0" marL="285750" marR="0" rtl="0" algn="l">
              <a:spcBef>
                <a:spcPts val="0"/>
              </a:spcBef>
              <a:spcAft>
                <a:spcPts val="0"/>
              </a:spcAft>
              <a:buClr>
                <a:schemeClr val="dk1"/>
              </a:buClr>
              <a:buSzPts val="2000"/>
              <a:buFont typeface="Noto Sans Symbols"/>
              <a:buChar char="❖"/>
            </a:pPr>
            <a:r>
              <a:rPr b="0" i="0" lang="en-US" sz="2000" u="none" cap="none" strike="noStrike">
                <a:solidFill>
                  <a:schemeClr val="dk1"/>
                </a:solidFill>
                <a:latin typeface="Arial"/>
                <a:ea typeface="Arial"/>
                <a:cs typeface="Arial"/>
                <a:sym typeface="Arial"/>
              </a:rPr>
              <a:t>What strengths might Alex bring to the classroom?</a:t>
            </a:r>
            <a:endParaRPr/>
          </a:p>
          <a:p>
            <a:pPr indent="-285750" lvl="0" marL="285750" marR="0" rtl="0" algn="l">
              <a:spcBef>
                <a:spcPts val="0"/>
              </a:spcBef>
              <a:spcAft>
                <a:spcPts val="0"/>
              </a:spcAft>
              <a:buClr>
                <a:schemeClr val="dk1"/>
              </a:buClr>
              <a:buSzPts val="2000"/>
              <a:buFont typeface="Noto Sans Symbols"/>
              <a:buChar char="❖"/>
            </a:pPr>
            <a:r>
              <a:rPr b="0" i="0" lang="en-US" sz="2000" u="none" cap="none" strike="noStrike">
                <a:solidFill>
                  <a:schemeClr val="dk1"/>
                </a:solidFill>
                <a:latin typeface="Arial"/>
                <a:ea typeface="Arial"/>
                <a:cs typeface="Arial"/>
                <a:sym typeface="Arial"/>
              </a:rPr>
              <a:t>What support would make him feel safe and included?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3059085" y="1213658"/>
            <a:ext cx="7607614" cy="847898"/>
          </a:xfrm>
          <a:prstGeom prst="rect">
            <a:avLst/>
          </a:prstGeom>
          <a:noFill/>
          <a:ln>
            <a:noFill/>
          </a:ln>
        </p:spPr>
        <p:txBody>
          <a:bodyPr anchorCtr="0" anchor="b" bIns="0" lIns="0" spcFirstLastPara="1" rIns="0" wrap="square" tIns="0">
            <a:spAutoFit/>
          </a:bodyPr>
          <a:lstStyle/>
          <a:p>
            <a:pPr indent="0" lvl="0" marL="0" rtl="0" algn="l">
              <a:lnSpc>
                <a:spcPct val="100000"/>
              </a:lnSpc>
              <a:spcBef>
                <a:spcPts val="0"/>
              </a:spcBef>
              <a:spcAft>
                <a:spcPts val="0"/>
              </a:spcAft>
              <a:buClr>
                <a:schemeClr val="lt1"/>
              </a:buClr>
              <a:buSzPts val="4400"/>
              <a:buFont typeface="Arial"/>
              <a:buNone/>
            </a:pPr>
            <a:r>
              <a:rPr lang="en-US" sz="4400">
                <a:latin typeface="Arial"/>
                <a:ea typeface="Arial"/>
                <a:cs typeface="Arial"/>
                <a:sym typeface="Arial"/>
              </a:rPr>
              <a:t>Objectives</a:t>
            </a:r>
            <a:endParaRPr/>
          </a:p>
        </p:txBody>
      </p:sp>
      <p:grpSp>
        <p:nvGrpSpPr>
          <p:cNvPr id="85" name="Google Shape;85;p16"/>
          <p:cNvGrpSpPr/>
          <p:nvPr/>
        </p:nvGrpSpPr>
        <p:grpSpPr>
          <a:xfrm>
            <a:off x="-476683" y="1998923"/>
            <a:ext cx="10589971" cy="4751508"/>
            <a:chOff x="-3987137" y="-612097"/>
            <a:chExt cx="10589971" cy="4751508"/>
          </a:xfrm>
        </p:grpSpPr>
        <p:sp>
          <p:nvSpPr>
            <p:cNvPr id="86" name="Google Shape;86;p16"/>
            <p:cNvSpPr/>
            <p:nvPr/>
          </p:nvSpPr>
          <p:spPr>
            <a:xfrm>
              <a:off x="-3987137" y="-612097"/>
              <a:ext cx="4751508" cy="4751508"/>
            </a:xfrm>
            <a:prstGeom prst="blockArc">
              <a:avLst>
                <a:gd fmla="val 18900000" name="adj1"/>
                <a:gd fmla="val 2700000" name="adj2"/>
                <a:gd fmla="val 455" name="adj3"/>
              </a:avLst>
            </a:prstGeom>
            <a:noFill/>
            <a:ln cap="flat" cmpd="sng" w="12700">
              <a:solidFill>
                <a:srgbClr val="B3233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6"/>
            <p:cNvSpPr/>
            <p:nvPr/>
          </p:nvSpPr>
          <p:spPr>
            <a:xfrm>
              <a:off x="368797" y="290291"/>
              <a:ext cx="6202281" cy="542641"/>
            </a:xfrm>
            <a:prstGeom prst="rect">
              <a:avLst/>
            </a:prstGeom>
            <a:solidFill>
              <a:srgbClr val="DF304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6"/>
            <p:cNvSpPr txBox="1"/>
            <p:nvPr/>
          </p:nvSpPr>
          <p:spPr>
            <a:xfrm>
              <a:off x="368797" y="290291"/>
              <a:ext cx="6202281" cy="542641"/>
            </a:xfrm>
            <a:prstGeom prst="rect">
              <a:avLst/>
            </a:prstGeom>
            <a:noFill/>
            <a:ln>
              <a:noFill/>
            </a:ln>
          </p:spPr>
          <p:txBody>
            <a:bodyPr anchorCtr="0" anchor="ctr" bIns="40625" lIns="430700" spcFirstLastPara="1" rIns="40625" wrap="square" tIns="40625">
              <a:noAutofit/>
            </a:bodyPr>
            <a:lstStyle/>
            <a:p>
              <a:pPr indent="0" lvl="0" marL="0" marR="0" rtl="0" algn="l">
                <a:lnSpc>
                  <a:spcPct val="9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Learn about military-connected children, including those with disabilities</a:t>
              </a:r>
              <a:endParaRPr b="0" i="0" sz="1600" u="none" cap="none" strike="noStrike">
                <a:solidFill>
                  <a:schemeClr val="lt1"/>
                </a:solidFill>
                <a:highlight>
                  <a:srgbClr val="00FF00"/>
                </a:highlight>
                <a:latin typeface="Arial"/>
                <a:ea typeface="Arial"/>
                <a:cs typeface="Arial"/>
                <a:sym typeface="Arial"/>
              </a:endParaRPr>
            </a:p>
          </p:txBody>
        </p:sp>
        <p:sp>
          <p:nvSpPr>
            <p:cNvPr id="89" name="Google Shape;89;p16"/>
            <p:cNvSpPr/>
            <p:nvPr/>
          </p:nvSpPr>
          <p:spPr>
            <a:xfrm>
              <a:off x="61401" y="203349"/>
              <a:ext cx="678302" cy="678302"/>
            </a:xfrm>
            <a:prstGeom prst="ellipse">
              <a:avLst/>
            </a:prstGeom>
            <a:solidFill>
              <a:schemeClr val="lt1"/>
            </a:solidFill>
            <a:ln cap="flat" cmpd="sng" w="12700">
              <a:solidFill>
                <a:srgbClr val="DF304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6"/>
            <p:cNvSpPr/>
            <p:nvPr/>
          </p:nvSpPr>
          <p:spPr>
            <a:xfrm>
              <a:off x="711662" y="1085283"/>
              <a:ext cx="5891172" cy="542641"/>
            </a:xfrm>
            <a:prstGeom prst="rect">
              <a:avLst/>
            </a:prstGeom>
            <a:solidFill>
              <a:srgbClr val="DF304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6"/>
            <p:cNvSpPr txBox="1"/>
            <p:nvPr/>
          </p:nvSpPr>
          <p:spPr>
            <a:xfrm>
              <a:off x="711662" y="1085283"/>
              <a:ext cx="5891172" cy="542641"/>
            </a:xfrm>
            <a:prstGeom prst="rect">
              <a:avLst/>
            </a:prstGeom>
            <a:noFill/>
            <a:ln>
              <a:noFill/>
            </a:ln>
          </p:spPr>
          <p:txBody>
            <a:bodyPr anchorCtr="0" anchor="ctr" bIns="40625" lIns="430700" spcFirstLastPara="1" rIns="40625" wrap="square" tIns="40625">
              <a:noAutofit/>
            </a:bodyPr>
            <a:lstStyle/>
            <a:p>
              <a:pPr indent="0" lvl="0" marL="0" marR="0" rtl="0" algn="l">
                <a:lnSpc>
                  <a:spcPct val="9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Understand military family life and how it affects children</a:t>
              </a:r>
              <a:endParaRPr/>
            </a:p>
          </p:txBody>
        </p:sp>
        <p:sp>
          <p:nvSpPr>
            <p:cNvPr id="92" name="Google Shape;92;p16"/>
            <p:cNvSpPr/>
            <p:nvPr/>
          </p:nvSpPr>
          <p:spPr>
            <a:xfrm>
              <a:off x="372510" y="1017453"/>
              <a:ext cx="678302" cy="678302"/>
            </a:xfrm>
            <a:prstGeom prst="ellipse">
              <a:avLst/>
            </a:prstGeom>
            <a:solidFill>
              <a:schemeClr val="lt1"/>
            </a:solidFill>
            <a:ln cap="flat" cmpd="sng" w="12700">
              <a:solidFill>
                <a:srgbClr val="DF304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6"/>
            <p:cNvSpPr/>
            <p:nvPr/>
          </p:nvSpPr>
          <p:spPr>
            <a:xfrm>
              <a:off x="711662" y="1899387"/>
              <a:ext cx="5891172" cy="542641"/>
            </a:xfrm>
            <a:prstGeom prst="rect">
              <a:avLst/>
            </a:prstGeom>
            <a:solidFill>
              <a:srgbClr val="DF304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6"/>
            <p:cNvSpPr txBox="1"/>
            <p:nvPr/>
          </p:nvSpPr>
          <p:spPr>
            <a:xfrm>
              <a:off x="711662" y="1899387"/>
              <a:ext cx="5891172" cy="542641"/>
            </a:xfrm>
            <a:prstGeom prst="rect">
              <a:avLst/>
            </a:prstGeom>
            <a:noFill/>
            <a:ln>
              <a:noFill/>
            </a:ln>
          </p:spPr>
          <p:txBody>
            <a:bodyPr anchorCtr="0" anchor="ctr" bIns="40625" lIns="430700" spcFirstLastPara="1" rIns="40625" wrap="square" tIns="40625">
              <a:noAutofit/>
            </a:bodyPr>
            <a:lstStyle/>
            <a:p>
              <a:pPr indent="0" lvl="0" marL="0" marR="0" rtl="0" algn="l">
                <a:lnSpc>
                  <a:spcPct val="9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Discovery helpful resources to support families and schools</a:t>
              </a:r>
              <a:endParaRPr/>
            </a:p>
          </p:txBody>
        </p:sp>
        <p:sp>
          <p:nvSpPr>
            <p:cNvPr id="95" name="Google Shape;95;p16"/>
            <p:cNvSpPr/>
            <p:nvPr/>
          </p:nvSpPr>
          <p:spPr>
            <a:xfrm>
              <a:off x="372510" y="1831557"/>
              <a:ext cx="678302" cy="678302"/>
            </a:xfrm>
            <a:prstGeom prst="ellipse">
              <a:avLst/>
            </a:prstGeom>
            <a:solidFill>
              <a:schemeClr val="lt1"/>
            </a:solidFill>
            <a:ln cap="flat" cmpd="sng" w="12700">
              <a:solidFill>
                <a:srgbClr val="DF304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6"/>
            <p:cNvSpPr/>
            <p:nvPr/>
          </p:nvSpPr>
          <p:spPr>
            <a:xfrm>
              <a:off x="400553" y="2713491"/>
              <a:ext cx="6202281" cy="542641"/>
            </a:xfrm>
            <a:prstGeom prst="rect">
              <a:avLst/>
            </a:prstGeom>
            <a:solidFill>
              <a:srgbClr val="DF304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6"/>
            <p:cNvSpPr txBox="1"/>
            <p:nvPr/>
          </p:nvSpPr>
          <p:spPr>
            <a:xfrm>
              <a:off x="400553" y="2713491"/>
              <a:ext cx="6202281" cy="542641"/>
            </a:xfrm>
            <a:prstGeom prst="rect">
              <a:avLst/>
            </a:prstGeom>
            <a:noFill/>
            <a:ln>
              <a:noFill/>
            </a:ln>
          </p:spPr>
          <p:txBody>
            <a:bodyPr anchorCtr="0" anchor="ctr" bIns="40625" lIns="430700" spcFirstLastPara="1" rIns="40625" wrap="square" tIns="40625">
              <a:noAutofit/>
            </a:bodyPr>
            <a:lstStyle/>
            <a:p>
              <a:pPr indent="0" lvl="0" marL="0" marR="0" rtl="0" algn="l">
                <a:lnSpc>
                  <a:spcPct val="9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Learn practical ways to help students feel safe and supported</a:t>
              </a:r>
              <a:endParaRPr/>
            </a:p>
          </p:txBody>
        </p:sp>
        <p:sp>
          <p:nvSpPr>
            <p:cNvPr id="98" name="Google Shape;98;p16"/>
            <p:cNvSpPr/>
            <p:nvPr/>
          </p:nvSpPr>
          <p:spPr>
            <a:xfrm>
              <a:off x="61401" y="2645661"/>
              <a:ext cx="678302" cy="678302"/>
            </a:xfrm>
            <a:prstGeom prst="ellipse">
              <a:avLst/>
            </a:prstGeom>
            <a:solidFill>
              <a:schemeClr val="lt1"/>
            </a:solidFill>
            <a:ln cap="flat" cmpd="sng" w="12700">
              <a:solidFill>
                <a:srgbClr val="DF304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7"/>
          <p:cNvSpPr txBox="1"/>
          <p:nvPr>
            <p:ph type="title"/>
          </p:nvPr>
        </p:nvSpPr>
        <p:spPr>
          <a:xfrm>
            <a:off x="761999" y="715963"/>
            <a:ext cx="6403571" cy="11890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2"/>
              </a:buClr>
              <a:buSzPts val="4400"/>
              <a:buFont typeface="Arial"/>
              <a:buNone/>
            </a:pPr>
            <a:r>
              <a:rPr lang="en-US" sz="4400">
                <a:latin typeface="Arial"/>
                <a:ea typeface="Arial"/>
                <a:cs typeface="Arial"/>
                <a:sym typeface="Arial"/>
              </a:rPr>
              <a:t>Who are Military-Connected Students?</a:t>
            </a:r>
            <a:endParaRPr/>
          </a:p>
        </p:txBody>
      </p:sp>
      <p:sp>
        <p:nvSpPr>
          <p:cNvPr id="105" name="Google Shape;105;p17"/>
          <p:cNvSpPr txBox="1"/>
          <p:nvPr>
            <p:ph idx="1" type="body"/>
          </p:nvPr>
        </p:nvSpPr>
        <p:spPr>
          <a:xfrm>
            <a:off x="762000" y="1905000"/>
            <a:ext cx="5334000" cy="3276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t/>
            </a:r>
            <a:endParaRPr/>
          </a:p>
          <a:p>
            <a:pPr indent="0" lvl="0" marL="0" rtl="0" algn="l">
              <a:lnSpc>
                <a:spcPct val="100000"/>
              </a:lnSpc>
              <a:spcBef>
                <a:spcPts val="1000"/>
              </a:spcBef>
              <a:spcAft>
                <a:spcPts val="0"/>
              </a:spcAft>
              <a:buClr>
                <a:schemeClr val="dk1"/>
              </a:buClr>
              <a:buSzPts val="1800"/>
              <a:buNone/>
            </a:pPr>
            <a:r>
              <a:t/>
            </a:r>
            <a:endParaRPr/>
          </a:p>
        </p:txBody>
      </p:sp>
      <p:sp>
        <p:nvSpPr>
          <p:cNvPr id="106" name="Google Shape;106;p17"/>
          <p:cNvSpPr txBox="1"/>
          <p:nvPr/>
        </p:nvSpPr>
        <p:spPr>
          <a:xfrm>
            <a:off x="908850" y="2503300"/>
            <a:ext cx="10831500" cy="3694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rgbClr val="000000"/>
                </a:solidFill>
                <a:latin typeface="Arial"/>
                <a:ea typeface="Arial"/>
                <a:cs typeface="Arial"/>
                <a:sym typeface="Arial"/>
              </a:rPr>
              <a:t>Under </a:t>
            </a:r>
            <a:r>
              <a:rPr b="1" i="0" lang="en-US" sz="2400" u="none" cap="none" strike="noStrike">
                <a:solidFill>
                  <a:srgbClr val="000000"/>
                </a:solidFill>
                <a:latin typeface="Arial"/>
                <a:ea typeface="Arial"/>
                <a:cs typeface="Arial"/>
                <a:sym typeface="Arial"/>
              </a:rPr>
              <a:t>Virginia Code § 22.1-287.04</a:t>
            </a:r>
            <a:r>
              <a:rPr b="0" i="0" lang="en-US" sz="2400" u="none" cap="none" strike="noStrike">
                <a:solidFill>
                  <a:srgbClr val="000000"/>
                </a:solidFill>
                <a:latin typeface="Arial"/>
                <a:ea typeface="Arial"/>
                <a:cs typeface="Arial"/>
                <a:sym typeface="Arial"/>
              </a:rPr>
              <a:t>, a </a:t>
            </a:r>
            <a:r>
              <a:rPr b="1" i="0" lang="en-US" sz="2400" u="none" cap="none" strike="noStrike">
                <a:solidFill>
                  <a:srgbClr val="000000"/>
                </a:solidFill>
                <a:latin typeface="Arial"/>
                <a:ea typeface="Arial"/>
                <a:cs typeface="Arial"/>
                <a:sym typeface="Arial"/>
              </a:rPr>
              <a:t>uniformed services-connected student</a:t>
            </a:r>
            <a:r>
              <a:rPr b="0" i="0" lang="en-US" sz="2400" u="none" cap="none" strike="noStrike">
                <a:solidFill>
                  <a:srgbClr val="000000"/>
                </a:solidFill>
                <a:latin typeface="Arial"/>
                <a:ea typeface="Arial"/>
                <a:cs typeface="Arial"/>
                <a:sym typeface="Arial"/>
              </a:rPr>
              <a:t> (military connected children) is defined “as a student enrolled in a public school </a:t>
            </a:r>
            <a:r>
              <a:rPr b="1" i="0" lang="en-US" sz="2400" u="none" cap="none" strike="noStrike">
                <a:solidFill>
                  <a:srgbClr val="000000"/>
                </a:solidFill>
                <a:latin typeface="Arial"/>
                <a:ea typeface="Arial"/>
                <a:cs typeface="Arial"/>
                <a:sym typeface="Arial"/>
              </a:rPr>
              <a:t>whose parent is serving in either</a:t>
            </a:r>
            <a:r>
              <a:rPr b="0" i="0" lang="en-US" sz="2400" u="none" cap="none" strike="noStrike">
                <a:solidFill>
                  <a:srgbClr val="000000"/>
                </a:solidFill>
                <a:latin typeface="Arial"/>
                <a:ea typeface="Arial"/>
                <a:cs typeface="Arial"/>
                <a:sym typeface="Arial"/>
              </a:rPr>
              <a:t>:</a:t>
            </a:r>
            <a:endParaRPr/>
          </a:p>
          <a:p>
            <a:pPr indent="-152400" lvl="0" marL="0" marR="0" rtl="0" algn="l">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the </a:t>
            </a:r>
            <a:r>
              <a:rPr b="1" i="0" lang="en-US" sz="2400" u="none" cap="none" strike="noStrike">
                <a:solidFill>
                  <a:srgbClr val="000000"/>
                </a:solidFill>
                <a:latin typeface="Arial"/>
                <a:ea typeface="Arial"/>
                <a:cs typeface="Arial"/>
                <a:sym typeface="Arial"/>
              </a:rPr>
              <a:t>active component</a:t>
            </a:r>
            <a:r>
              <a:rPr b="0" i="0" lang="en-US" sz="2400" u="none" cap="none" strike="noStrike">
                <a:solidFill>
                  <a:srgbClr val="000000"/>
                </a:solidFill>
                <a:latin typeface="Arial"/>
                <a:ea typeface="Arial"/>
                <a:cs typeface="Arial"/>
                <a:sym typeface="Arial"/>
              </a:rPr>
              <a:t> of the U.S. Army, Navy, Air Force, Marine Corps, Coast Guard, Space Force, National Guard, the Commissioned Corps of the National Oceanic and Atmospheric Administration, or the Commissioned Corps of the U.S. Public Health Service; </a:t>
            </a:r>
            <a:r>
              <a:rPr b="1" i="0" lang="en-US" sz="2400" u="none" cap="none" strike="noStrike">
                <a:solidFill>
                  <a:srgbClr val="000000"/>
                </a:solidFill>
                <a:latin typeface="Arial"/>
                <a:ea typeface="Arial"/>
                <a:cs typeface="Arial"/>
                <a:sym typeface="Arial"/>
              </a:rPr>
              <a:t>or</a:t>
            </a:r>
            <a:endParaRPr b="0" i="0" sz="2400" u="none" cap="none" strike="noStrike">
              <a:solidFill>
                <a:srgbClr val="000000"/>
              </a:solidFill>
              <a:latin typeface="Arial"/>
              <a:ea typeface="Arial"/>
              <a:cs typeface="Arial"/>
              <a:sym typeface="Arial"/>
            </a:endParaRPr>
          </a:p>
          <a:p>
            <a:pPr indent="-152400" lvl="0" marL="0" marR="0" rtl="0" algn="l">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the </a:t>
            </a:r>
            <a:r>
              <a:rPr b="1" i="0" lang="en-US" sz="2400" u="none" cap="none" strike="noStrike">
                <a:solidFill>
                  <a:srgbClr val="000000"/>
                </a:solidFill>
                <a:latin typeface="Arial"/>
                <a:ea typeface="Arial"/>
                <a:cs typeface="Arial"/>
                <a:sym typeface="Arial"/>
              </a:rPr>
              <a:t>reserve component</a:t>
            </a:r>
            <a:r>
              <a:rPr b="0" i="0" lang="en-US" sz="2400" u="none" cap="none" strike="noStrike">
                <a:solidFill>
                  <a:srgbClr val="000000"/>
                </a:solidFill>
                <a:latin typeface="Arial"/>
                <a:ea typeface="Arial"/>
                <a:cs typeface="Arial"/>
                <a:sym typeface="Arial"/>
              </a:rPr>
              <a:t> of the U.S. Army, Navy, Air Force, Marine Corps, Coast Guard, Space Force, or National Guard.”</a:t>
            </a:r>
            <a:endParaRPr/>
          </a:p>
          <a:p>
            <a:pPr indent="0" lvl="0" marL="0" marR="0" rtl="0" algn="l">
              <a:spcBef>
                <a:spcPts val="0"/>
              </a:spcBef>
              <a:spcAft>
                <a:spcPts val="0"/>
              </a:spcAft>
              <a:buNone/>
            </a:pPr>
            <a:r>
              <a:rPr b="0" i="0" lang="en-US" sz="1800" u="none" cap="none" strike="noStrike">
                <a:solidFill>
                  <a:srgbClr val="000000"/>
                </a:solidFill>
                <a:latin typeface="Arial"/>
                <a:ea typeface="Arial"/>
                <a:cs typeface="Arial"/>
                <a:sym typeface="Arial"/>
              </a:rPr>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8"/>
          <p:cNvSpPr txBox="1"/>
          <p:nvPr>
            <p:ph type="title"/>
          </p:nvPr>
        </p:nvSpPr>
        <p:spPr>
          <a:xfrm>
            <a:off x="762000" y="715963"/>
            <a:ext cx="10591800" cy="9274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939393"/>
              </a:buClr>
              <a:buSzPts val="4400"/>
              <a:buFont typeface="Arial"/>
              <a:buNone/>
            </a:pPr>
            <a:r>
              <a:rPr lang="en-US" sz="4400">
                <a:latin typeface="Arial"/>
                <a:ea typeface="Arial"/>
                <a:cs typeface="Arial"/>
                <a:sym typeface="Arial"/>
              </a:rPr>
              <a:t>Military Connected Students: By the Numbers</a:t>
            </a:r>
            <a:endParaRPr/>
          </a:p>
        </p:txBody>
      </p:sp>
      <p:sp>
        <p:nvSpPr>
          <p:cNvPr id="113" name="Google Shape;113;p18"/>
          <p:cNvSpPr/>
          <p:nvPr>
            <p:ph idx="2" type="dgm"/>
          </p:nvPr>
        </p:nvSpPr>
        <p:spPr>
          <a:xfrm>
            <a:off x="762001" y="2369130"/>
            <a:ext cx="10667998" cy="2272144"/>
          </a:xfrm>
          <a:prstGeom prst="rect">
            <a:avLst/>
          </a:prstGeom>
          <a:noFill/>
          <a:ln>
            <a:noFill/>
          </a:ln>
        </p:spPr>
        <p:txBody>
          <a:bodyPr anchorCtr="0" anchor="t" bIns="45700" lIns="91425" spcFirstLastPara="1" rIns="91425" wrap="square" tIns="45700">
            <a:noAutofit/>
          </a:bodyPr>
          <a:lstStyle/>
          <a:p>
            <a:pPr indent="-285750" lvl="0" marL="285750" marR="0" rtl="0" algn="l">
              <a:lnSpc>
                <a:spcPct val="90000"/>
              </a:lnSpc>
              <a:spcBef>
                <a:spcPts val="0"/>
              </a:spcBef>
              <a:spcAft>
                <a:spcPts val="0"/>
              </a:spcAft>
              <a:buClr>
                <a:schemeClr val="dk1"/>
              </a:buClr>
              <a:buSzPts val="2000"/>
              <a:buFont typeface="Noto Sans Symbols"/>
              <a:buChar char="❖"/>
            </a:pPr>
            <a:r>
              <a:rPr b="0" i="0" lang="en-US" sz="2000" u="none" cap="none" strike="noStrike">
                <a:solidFill>
                  <a:schemeClr val="dk1"/>
                </a:solidFill>
                <a:latin typeface="Arial"/>
                <a:ea typeface="Arial"/>
                <a:cs typeface="Arial"/>
                <a:sym typeface="Arial"/>
              </a:rPr>
              <a:t>Nearly 1.5 million military connected student in the U.S.</a:t>
            </a:r>
            <a:endParaRPr/>
          </a:p>
          <a:p>
            <a:pPr indent="-285750" lvl="0" marL="285750" marR="0" rtl="0" algn="l">
              <a:lnSpc>
                <a:spcPct val="90000"/>
              </a:lnSpc>
              <a:spcBef>
                <a:spcPts val="1000"/>
              </a:spcBef>
              <a:spcAft>
                <a:spcPts val="0"/>
              </a:spcAft>
              <a:buClr>
                <a:schemeClr val="dk1"/>
              </a:buClr>
              <a:buSzPts val="2000"/>
              <a:buFont typeface="Noto Sans Symbols"/>
              <a:buChar char="❖"/>
            </a:pPr>
            <a:r>
              <a:rPr b="0" i="0" lang="en-US" sz="2000" u="none" cap="none" strike="noStrike">
                <a:solidFill>
                  <a:schemeClr val="dk1"/>
                </a:solidFill>
                <a:latin typeface="Arial"/>
                <a:ea typeface="Arial"/>
                <a:cs typeface="Arial"/>
                <a:sym typeface="Arial"/>
              </a:rPr>
              <a:t>Virginia public schools educate 77,000 military-connected students</a:t>
            </a:r>
            <a:endParaRPr/>
          </a:p>
          <a:p>
            <a:pPr indent="-285750" lvl="0" marL="285750" marR="0" rtl="0" algn="l">
              <a:lnSpc>
                <a:spcPct val="90000"/>
              </a:lnSpc>
              <a:spcBef>
                <a:spcPts val="1000"/>
              </a:spcBef>
              <a:spcAft>
                <a:spcPts val="0"/>
              </a:spcAft>
              <a:buClr>
                <a:schemeClr val="dk1"/>
              </a:buClr>
              <a:buSzPts val="2000"/>
              <a:buFont typeface="Noto Sans Symbols"/>
              <a:buChar char="❖"/>
            </a:pPr>
            <a:r>
              <a:rPr b="0" i="0" lang="en-US" sz="2000" u="none" cap="none" strike="noStrike">
                <a:solidFill>
                  <a:schemeClr val="dk1"/>
                </a:solidFill>
                <a:latin typeface="Arial"/>
                <a:ea typeface="Arial"/>
                <a:cs typeface="Arial"/>
                <a:sym typeface="Arial"/>
              </a:rPr>
              <a:t>Virginia ranks #1 in the nation for the number of military installations or bases</a:t>
            </a:r>
            <a:endParaRPr/>
          </a:p>
          <a:p>
            <a:pPr indent="-285750" lvl="0" marL="285750" marR="0" rtl="0" algn="l">
              <a:lnSpc>
                <a:spcPct val="90000"/>
              </a:lnSpc>
              <a:spcBef>
                <a:spcPts val="1000"/>
              </a:spcBef>
              <a:spcAft>
                <a:spcPts val="0"/>
              </a:spcAft>
              <a:buClr>
                <a:schemeClr val="dk1"/>
              </a:buClr>
              <a:buSzPts val="2000"/>
              <a:buFont typeface="Noto Sans Symbols"/>
              <a:buChar char="❖"/>
            </a:pPr>
            <a:r>
              <a:rPr b="0" i="0" lang="en-US" sz="2000" u="none" cap="none" strike="noStrike">
                <a:solidFill>
                  <a:schemeClr val="dk1"/>
                </a:solidFill>
                <a:latin typeface="Arial"/>
                <a:ea typeface="Arial"/>
                <a:cs typeface="Arial"/>
                <a:sym typeface="Arial"/>
              </a:rPr>
              <a:t>About 10-15% of military-connected students receive special education services</a:t>
            </a:r>
            <a:endParaRPr/>
          </a:p>
          <a:p>
            <a:pPr indent="-285750" lvl="0" marL="285750" marR="0" rtl="0" algn="l">
              <a:lnSpc>
                <a:spcPct val="90000"/>
              </a:lnSpc>
              <a:spcBef>
                <a:spcPts val="1000"/>
              </a:spcBef>
              <a:spcAft>
                <a:spcPts val="0"/>
              </a:spcAft>
              <a:buClr>
                <a:schemeClr val="dk1"/>
              </a:buClr>
              <a:buSzPts val="2000"/>
              <a:buFont typeface="Noto Sans Symbols"/>
              <a:buChar char="❖"/>
            </a:pPr>
            <a:r>
              <a:rPr b="0" i="0" lang="en-US" sz="2000" u="none" cap="none" strike="noStrike">
                <a:solidFill>
                  <a:schemeClr val="dk1"/>
                </a:solidFill>
                <a:latin typeface="Arial"/>
                <a:ea typeface="Arial"/>
                <a:cs typeface="Arial"/>
                <a:sym typeface="Arial"/>
              </a:rPr>
              <a:t>About 23-28% of military connected children have special health care needs, which includes chronic illness, developmental disabilities, and/or behavioral health conditions. </a:t>
            </a:r>
            <a:endParaRPr/>
          </a:p>
          <a:p>
            <a:pPr indent="0" lvl="0" marL="0" marR="0" rtl="0" algn="l">
              <a:lnSpc>
                <a:spcPct val="90000"/>
              </a:lnSpc>
              <a:spcBef>
                <a:spcPts val="100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158750" lvl="0" marL="285750" marR="0" rtl="0" algn="l">
              <a:lnSpc>
                <a:spcPct val="90000"/>
              </a:lnSpc>
              <a:spcBef>
                <a:spcPts val="1000"/>
              </a:spcBef>
              <a:spcAft>
                <a:spcPts val="0"/>
              </a:spcAft>
              <a:buClr>
                <a:schemeClr val="dk1"/>
              </a:buClr>
              <a:buSzPts val="2000"/>
              <a:buFont typeface="Noto Sans Symbols"/>
              <a:buNone/>
            </a:pPr>
            <a:r>
              <a:t/>
            </a:r>
            <a:endParaRPr b="0" i="0" sz="2000" u="none" cap="none" strike="noStrike">
              <a:solidFill>
                <a:schemeClr val="dk1"/>
              </a:solidFill>
              <a:latin typeface="Arial"/>
              <a:ea typeface="Arial"/>
              <a:cs typeface="Arial"/>
              <a:sym typeface="Arial"/>
            </a:endParaRPr>
          </a:p>
          <a:p>
            <a:pPr indent="-285750" lvl="0" marL="285750" marR="0" rtl="0" algn="l">
              <a:lnSpc>
                <a:spcPct val="90000"/>
              </a:lnSpc>
              <a:spcBef>
                <a:spcPts val="1000"/>
              </a:spcBef>
              <a:spcAft>
                <a:spcPts val="0"/>
              </a:spcAft>
              <a:buClr>
                <a:schemeClr val="dk1"/>
              </a:buClr>
              <a:buSzPts val="2000"/>
              <a:buFont typeface="Noto Sans Symbols"/>
              <a:buChar char="❖"/>
            </a:pPr>
            <a:r>
              <a:rPr b="0" i="0" lang="en-US" sz="2000" u="none" cap="none" strike="noStrike">
                <a:solidFill>
                  <a:schemeClr val="dk1"/>
                </a:solidFill>
                <a:latin typeface="Arial"/>
                <a:ea typeface="Arial"/>
                <a:cs typeface="Arial"/>
                <a:sym typeface="Arial"/>
              </a:rPr>
              <a:t>(Goodale, 2022), (Jowers, 2019), (Perkins et al., 2026)</a:t>
            </a:r>
            <a:endParaRPr/>
          </a:p>
          <a:p>
            <a:pPr indent="-158750" lvl="0" marL="285750" marR="0" rtl="0" algn="l">
              <a:lnSpc>
                <a:spcPct val="90000"/>
              </a:lnSpc>
              <a:spcBef>
                <a:spcPts val="1000"/>
              </a:spcBef>
              <a:spcAft>
                <a:spcPts val="0"/>
              </a:spcAft>
              <a:buClr>
                <a:schemeClr val="dk1"/>
              </a:buClr>
              <a:buSzPts val="2000"/>
              <a:buFont typeface="Noto Sans Symbols"/>
              <a:buNone/>
            </a:pPr>
            <a:r>
              <a:t/>
            </a:r>
            <a:endParaRPr b="0" i="0" sz="2000" u="none" cap="none" strike="noStrike">
              <a:solidFill>
                <a:schemeClr val="dk1"/>
              </a:solidFill>
              <a:latin typeface="Arial"/>
              <a:ea typeface="Arial"/>
              <a:cs typeface="Arial"/>
              <a:sym typeface="Arial"/>
            </a:endParaRPr>
          </a:p>
          <a:p>
            <a:pPr indent="-171450" lvl="0" marL="285750" marR="0" rtl="0" algn="l">
              <a:lnSpc>
                <a:spcPct val="90000"/>
              </a:lnSpc>
              <a:spcBef>
                <a:spcPts val="1000"/>
              </a:spcBef>
              <a:spcAft>
                <a:spcPts val="0"/>
              </a:spcAft>
              <a:buClr>
                <a:schemeClr val="dk1"/>
              </a:buClr>
              <a:buSzPts val="1800"/>
              <a:buFont typeface="Noto Sans Symbols"/>
              <a:buNone/>
            </a:pPr>
            <a:r>
              <a:t/>
            </a:r>
            <a:endParaRPr b="0" i="0" sz="1800" u="none" cap="none" strike="noStrik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9"/>
          <p:cNvSpPr txBox="1"/>
          <p:nvPr>
            <p:ph type="title"/>
          </p:nvPr>
        </p:nvSpPr>
        <p:spPr>
          <a:xfrm>
            <a:off x="762000" y="715964"/>
            <a:ext cx="10591800" cy="64633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2"/>
              </a:buClr>
              <a:buSzPts val="3600"/>
              <a:buFont typeface="Arial"/>
              <a:buNone/>
            </a:pPr>
            <a:r>
              <a:rPr lang="en-US" sz="3600">
                <a:latin typeface="Arial"/>
                <a:ea typeface="Arial"/>
                <a:cs typeface="Arial"/>
                <a:sym typeface="Arial"/>
              </a:rPr>
              <a:t>Getting to Know Military-Connected Students</a:t>
            </a:r>
            <a:endParaRPr/>
          </a:p>
        </p:txBody>
      </p:sp>
      <p:grpSp>
        <p:nvGrpSpPr>
          <p:cNvPr id="120" name="Google Shape;120;p19"/>
          <p:cNvGrpSpPr/>
          <p:nvPr/>
        </p:nvGrpSpPr>
        <p:grpSpPr>
          <a:xfrm>
            <a:off x="758683" y="1978800"/>
            <a:ext cx="10665394" cy="3047255"/>
            <a:chOff x="1302" y="399382"/>
            <a:chExt cx="10665394" cy="3047255"/>
          </a:xfrm>
        </p:grpSpPr>
        <p:sp>
          <p:nvSpPr>
            <p:cNvPr id="121" name="Google Shape;121;p19"/>
            <p:cNvSpPr/>
            <p:nvPr/>
          </p:nvSpPr>
          <p:spPr>
            <a:xfrm>
              <a:off x="1302" y="399382"/>
              <a:ext cx="5078759" cy="3047255"/>
            </a:xfrm>
            <a:prstGeom prst="rect">
              <a:avLst/>
            </a:prstGeom>
            <a:solidFill>
              <a:srgbClr val="3278A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9"/>
            <p:cNvSpPr txBox="1"/>
            <p:nvPr/>
          </p:nvSpPr>
          <p:spPr>
            <a:xfrm>
              <a:off x="1302" y="399382"/>
              <a:ext cx="5078759" cy="3047255"/>
            </a:xfrm>
            <a:prstGeom prst="rect">
              <a:avLst/>
            </a:prstGeom>
            <a:noFill/>
            <a:ln>
              <a:noFill/>
            </a:ln>
          </p:spPr>
          <p:txBody>
            <a:bodyPr anchorCtr="0" anchor="t" bIns="118100" lIns="118100" spcFirstLastPara="1" rIns="118100" wrap="square" tIns="118100">
              <a:noAutofit/>
            </a:bodyPr>
            <a:lstStyle/>
            <a:p>
              <a:pPr indent="0" lvl="0" marL="0" marR="0" rtl="0" algn="l">
                <a:lnSpc>
                  <a:spcPct val="90000"/>
                </a:lnSpc>
                <a:spcBef>
                  <a:spcPts val="0"/>
                </a:spcBef>
                <a:spcAft>
                  <a:spcPts val="0"/>
                </a:spcAft>
                <a:buClr>
                  <a:schemeClr val="lt1"/>
                </a:buClr>
                <a:buSzPts val="3100"/>
                <a:buFont typeface="Arial"/>
                <a:buNone/>
              </a:pPr>
              <a:r>
                <a:rPr b="1" i="0" lang="en-US" sz="3100" u="sng" cap="none" strike="noStrike">
                  <a:solidFill>
                    <a:schemeClr val="lt1"/>
                  </a:solidFill>
                  <a:latin typeface="Arial"/>
                  <a:ea typeface="Arial"/>
                  <a:cs typeface="Arial"/>
                  <a:sym typeface="Arial"/>
                </a:rPr>
                <a:t>Family Strengths</a:t>
              </a:r>
              <a:endParaRPr/>
            </a:p>
            <a:p>
              <a:pPr indent="-228600" lvl="1" marL="228600" marR="0" rtl="0" algn="l">
                <a:lnSpc>
                  <a:spcPct val="90000"/>
                </a:lnSpc>
                <a:spcBef>
                  <a:spcPts val="1085"/>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Resilience and adaptability</a:t>
              </a:r>
              <a:endParaRPr b="0" i="0" sz="2400" u="none" cap="none" strike="noStrike">
                <a:solidFill>
                  <a:schemeClr val="lt1"/>
                </a:solidFill>
                <a:latin typeface="Arial"/>
                <a:ea typeface="Arial"/>
                <a:cs typeface="Arial"/>
                <a:sym typeface="Arial"/>
              </a:endParaRPr>
            </a:p>
            <a:p>
              <a:pPr indent="-228600" lvl="1" marL="228600" marR="0" rtl="0" algn="l">
                <a:lnSpc>
                  <a:spcPct val="90000"/>
                </a:lnSpc>
                <a:spcBef>
                  <a:spcPts val="36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Strong community bonds</a:t>
              </a:r>
              <a:endParaRPr b="0" i="0" sz="2400" u="none" cap="none" strike="noStrike">
                <a:solidFill>
                  <a:schemeClr val="lt1"/>
                </a:solidFill>
                <a:latin typeface="Arial"/>
                <a:ea typeface="Arial"/>
                <a:cs typeface="Arial"/>
                <a:sym typeface="Arial"/>
              </a:endParaRPr>
            </a:p>
            <a:p>
              <a:pPr indent="-228600" lvl="1" marL="228600" marR="0" rtl="0" algn="l">
                <a:lnSpc>
                  <a:spcPct val="90000"/>
                </a:lnSpc>
                <a:spcBef>
                  <a:spcPts val="36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Cultural competence</a:t>
              </a:r>
              <a:endParaRPr b="0" i="0" sz="2400" u="none" cap="none" strike="noStrike">
                <a:solidFill>
                  <a:schemeClr val="lt1"/>
                </a:solidFill>
                <a:latin typeface="Arial"/>
                <a:ea typeface="Arial"/>
                <a:cs typeface="Arial"/>
                <a:sym typeface="Arial"/>
              </a:endParaRPr>
            </a:p>
            <a:p>
              <a:pPr indent="-228600" lvl="1" marL="228600" marR="0" rtl="0" algn="l">
                <a:lnSpc>
                  <a:spcPct val="90000"/>
                </a:lnSpc>
                <a:spcBef>
                  <a:spcPts val="36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High level of discipline</a:t>
              </a:r>
              <a:endParaRPr b="0" i="0" sz="2400" u="none" cap="none" strike="noStrike">
                <a:solidFill>
                  <a:schemeClr val="lt1"/>
                </a:solidFill>
                <a:latin typeface="Arial"/>
                <a:ea typeface="Arial"/>
                <a:cs typeface="Arial"/>
                <a:sym typeface="Arial"/>
              </a:endParaRPr>
            </a:p>
          </p:txBody>
        </p:sp>
        <p:sp>
          <p:nvSpPr>
            <p:cNvPr id="123" name="Google Shape;123;p19"/>
            <p:cNvSpPr/>
            <p:nvPr/>
          </p:nvSpPr>
          <p:spPr>
            <a:xfrm>
              <a:off x="5587937" y="399382"/>
              <a:ext cx="5078759" cy="3047255"/>
            </a:xfrm>
            <a:prstGeom prst="rect">
              <a:avLst/>
            </a:prstGeom>
            <a:solidFill>
              <a:srgbClr val="3278A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9"/>
            <p:cNvSpPr txBox="1"/>
            <p:nvPr/>
          </p:nvSpPr>
          <p:spPr>
            <a:xfrm>
              <a:off x="5587937" y="399382"/>
              <a:ext cx="5078759" cy="3047255"/>
            </a:xfrm>
            <a:prstGeom prst="rect">
              <a:avLst/>
            </a:prstGeom>
            <a:noFill/>
            <a:ln>
              <a:noFill/>
            </a:ln>
          </p:spPr>
          <p:txBody>
            <a:bodyPr anchorCtr="0" anchor="t" bIns="118100" lIns="118100" spcFirstLastPara="1" rIns="118100" wrap="square" tIns="118100">
              <a:noAutofit/>
            </a:bodyPr>
            <a:lstStyle/>
            <a:p>
              <a:pPr indent="0" lvl="0" marL="0" marR="0" rtl="0" algn="l">
                <a:lnSpc>
                  <a:spcPct val="90000"/>
                </a:lnSpc>
                <a:spcBef>
                  <a:spcPts val="0"/>
                </a:spcBef>
                <a:spcAft>
                  <a:spcPts val="0"/>
                </a:spcAft>
                <a:buClr>
                  <a:schemeClr val="lt1"/>
                </a:buClr>
                <a:buSzPts val="3100"/>
                <a:buFont typeface="Arial"/>
                <a:buNone/>
              </a:pPr>
              <a:r>
                <a:rPr b="1" i="0" lang="en-US" sz="3100" u="sng" cap="none" strike="noStrike">
                  <a:solidFill>
                    <a:schemeClr val="lt1"/>
                  </a:solidFill>
                  <a:latin typeface="Arial"/>
                  <a:ea typeface="Arial"/>
                  <a:cs typeface="Arial"/>
                  <a:sym typeface="Arial"/>
                </a:rPr>
                <a:t>Family Needs</a:t>
              </a:r>
              <a:endParaRPr/>
            </a:p>
            <a:p>
              <a:pPr indent="-228600" lvl="1" marL="228600" marR="0" rtl="0" algn="l">
                <a:lnSpc>
                  <a:spcPct val="90000"/>
                </a:lnSpc>
                <a:spcBef>
                  <a:spcPts val="1085"/>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Consistent childcare</a:t>
              </a:r>
              <a:endParaRPr b="0" i="0" sz="2400" u="none" cap="none" strike="noStrike">
                <a:solidFill>
                  <a:schemeClr val="lt1"/>
                </a:solidFill>
                <a:latin typeface="Arial"/>
                <a:ea typeface="Arial"/>
                <a:cs typeface="Arial"/>
                <a:sym typeface="Arial"/>
              </a:endParaRPr>
            </a:p>
            <a:p>
              <a:pPr indent="-228600" lvl="1" marL="228600" marR="0" rtl="0" algn="l">
                <a:lnSpc>
                  <a:spcPct val="90000"/>
                </a:lnSpc>
                <a:spcBef>
                  <a:spcPts val="36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Timely educational support for children</a:t>
              </a:r>
              <a:endParaRPr b="0" i="0" sz="2400" u="none" cap="none" strike="noStrike">
                <a:solidFill>
                  <a:schemeClr val="lt1"/>
                </a:solidFill>
                <a:latin typeface="Arial"/>
                <a:ea typeface="Arial"/>
                <a:cs typeface="Arial"/>
                <a:sym typeface="Arial"/>
              </a:endParaRPr>
            </a:p>
            <a:p>
              <a:pPr indent="-228600" lvl="1" marL="228600" marR="0" rtl="0" algn="l">
                <a:lnSpc>
                  <a:spcPct val="90000"/>
                </a:lnSpc>
                <a:spcBef>
                  <a:spcPts val="36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Employment opportunities for spouses</a:t>
              </a:r>
              <a:endParaRPr b="0" i="0" sz="2400" u="none" cap="none" strike="noStrike">
                <a:solidFill>
                  <a:schemeClr val="lt1"/>
                </a:solidFill>
                <a:latin typeface="Arial"/>
                <a:ea typeface="Arial"/>
                <a:cs typeface="Arial"/>
                <a:sym typeface="Arial"/>
              </a:endParaRPr>
            </a:p>
            <a:p>
              <a:pPr indent="-228600" lvl="1" marL="228600" marR="0" rtl="0" algn="l">
                <a:lnSpc>
                  <a:spcPct val="90000"/>
                </a:lnSpc>
                <a:spcBef>
                  <a:spcPts val="36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Establish a reliable support system</a:t>
              </a:r>
              <a:endParaRPr b="0" i="0" sz="2400" u="none" cap="none" strike="noStrike">
                <a:solidFill>
                  <a:schemeClr val="lt1"/>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0"/>
          <p:cNvSpPr txBox="1"/>
          <p:nvPr>
            <p:ph type="title"/>
          </p:nvPr>
        </p:nvSpPr>
        <p:spPr>
          <a:xfrm>
            <a:off x="762000" y="715964"/>
            <a:ext cx="10591800" cy="64633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939393"/>
              </a:buClr>
              <a:buSzPts val="4400"/>
              <a:buFont typeface="Arial"/>
              <a:buNone/>
            </a:pPr>
            <a:r>
              <a:rPr lang="en-US" sz="4400">
                <a:latin typeface="Arial"/>
                <a:ea typeface="Arial"/>
                <a:cs typeface="Arial"/>
                <a:sym typeface="Arial"/>
              </a:rPr>
              <a:t>Military Supports Can Look Different</a:t>
            </a:r>
            <a:endParaRPr/>
          </a:p>
        </p:txBody>
      </p:sp>
      <p:sp>
        <p:nvSpPr>
          <p:cNvPr id="131" name="Google Shape;131;p20"/>
          <p:cNvSpPr/>
          <p:nvPr/>
        </p:nvSpPr>
        <p:spPr>
          <a:xfrm>
            <a:off x="2679123" y="432262"/>
            <a:ext cx="6833754" cy="6858000"/>
          </a:xfrm>
          <a:prstGeom prst="rect">
            <a:avLst/>
          </a:prstGeom>
          <a:solidFill>
            <a:srgbClr val="FFFFFF"/>
          </a:solid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1"/>
          <p:cNvSpPr txBox="1"/>
          <p:nvPr>
            <p:ph type="title"/>
          </p:nvPr>
        </p:nvSpPr>
        <p:spPr>
          <a:xfrm>
            <a:off x="1525301" y="1933912"/>
            <a:ext cx="9141397" cy="677108"/>
          </a:xfrm>
          <a:prstGeom prst="rect">
            <a:avLst/>
          </a:prstGeom>
          <a:noFill/>
          <a:ln>
            <a:noFill/>
          </a:ln>
        </p:spPr>
        <p:txBody>
          <a:bodyPr anchorCtr="0" anchor="b" bIns="0" lIns="0" spcFirstLastPara="1" rIns="0" wrap="square" tIns="0">
            <a:spAutoFit/>
          </a:bodyPr>
          <a:lstStyle/>
          <a:p>
            <a:pPr indent="0" lvl="0" marL="0" rtl="0" algn="ctr">
              <a:lnSpc>
                <a:spcPct val="100000"/>
              </a:lnSpc>
              <a:spcBef>
                <a:spcPts val="0"/>
              </a:spcBef>
              <a:spcAft>
                <a:spcPts val="0"/>
              </a:spcAft>
              <a:buClr>
                <a:schemeClr val="lt1"/>
              </a:buClr>
              <a:buSzPts val="4400"/>
              <a:buFont typeface="Arial"/>
              <a:buNone/>
            </a:pPr>
            <a:r>
              <a:rPr lang="en-US" sz="4400">
                <a:latin typeface="Arial"/>
                <a:ea typeface="Arial"/>
                <a:cs typeface="Arial"/>
                <a:sym typeface="Arial"/>
              </a:rPr>
              <a:t>Transitions</a:t>
            </a:r>
            <a:endParaRPr/>
          </a:p>
        </p:txBody>
      </p:sp>
      <p:pic>
        <p:nvPicPr>
          <p:cNvPr descr="Potted plant on cardboard box" id="138" name="Google Shape;138;p21"/>
          <p:cNvPicPr preferRelativeResize="0"/>
          <p:nvPr/>
        </p:nvPicPr>
        <p:blipFill rotWithShape="1">
          <a:blip r:embed="rId3">
            <a:alphaModFix/>
          </a:blip>
          <a:srcRect b="0" l="0" r="0" t="0"/>
          <a:stretch/>
        </p:blipFill>
        <p:spPr>
          <a:xfrm>
            <a:off x="1525301" y="2805257"/>
            <a:ext cx="2628900" cy="1752600"/>
          </a:xfrm>
          <a:prstGeom prst="rect">
            <a:avLst/>
          </a:prstGeom>
          <a:noFill/>
          <a:ln>
            <a:noFill/>
          </a:ln>
        </p:spPr>
      </p:pic>
      <p:pic>
        <p:nvPicPr>
          <p:cNvPr descr="Person in military uniform tying boot" id="139" name="Google Shape;139;p21"/>
          <p:cNvPicPr preferRelativeResize="0"/>
          <p:nvPr/>
        </p:nvPicPr>
        <p:blipFill rotWithShape="1">
          <a:blip r:embed="rId4">
            <a:alphaModFix/>
          </a:blip>
          <a:srcRect b="0" l="0" r="0" t="0"/>
          <a:stretch/>
        </p:blipFill>
        <p:spPr>
          <a:xfrm>
            <a:off x="4564492" y="2805257"/>
            <a:ext cx="2849810" cy="1896104"/>
          </a:xfrm>
          <a:prstGeom prst="rect">
            <a:avLst/>
          </a:prstGeom>
          <a:noFill/>
          <a:ln>
            <a:noFill/>
          </a:ln>
        </p:spPr>
      </p:pic>
      <p:pic>
        <p:nvPicPr>
          <p:cNvPr id="140" name="Google Shape;140;p21"/>
          <p:cNvPicPr preferRelativeResize="0"/>
          <p:nvPr/>
        </p:nvPicPr>
        <p:blipFill rotWithShape="1">
          <a:blip r:embed="rId5">
            <a:alphaModFix/>
          </a:blip>
          <a:srcRect b="0" l="0" r="0" t="0"/>
          <a:stretch/>
        </p:blipFill>
        <p:spPr>
          <a:xfrm>
            <a:off x="7824593" y="2812747"/>
            <a:ext cx="2847002" cy="189610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Custom 117">
      <a:dk1>
        <a:srgbClr val="000000"/>
      </a:dk1>
      <a:lt1>
        <a:srgbClr val="FFFFFF"/>
      </a:lt1>
      <a:dk2>
        <a:srgbClr val="44546A"/>
      </a:dk2>
      <a:lt2>
        <a:srgbClr val="E7E6E6"/>
      </a:lt2>
      <a:accent1>
        <a:srgbClr val="E23042"/>
      </a:accent1>
      <a:accent2>
        <a:srgbClr val="3578AF"/>
      </a:accent2>
      <a:accent3>
        <a:srgbClr val="C4C4C4"/>
      </a:accent3>
      <a:accent4>
        <a:srgbClr val="A80B22"/>
      </a:accent4>
      <a:accent5>
        <a:srgbClr val="E2E2E2"/>
      </a:accent5>
      <a:accent6>
        <a:srgbClr val="2A618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