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3"/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858000" cy="9144000"/>
  <p:embeddedFontLst>
    <p:embeddedFont>
      <p:font typeface="Century Gothic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bold.fntdata"/><Relationship Id="rId10" Type="http://schemas.openxmlformats.org/officeDocument/2006/relationships/font" Target="fonts/CenturyGothic-regular.fntdata"/><Relationship Id="rId13" Type="http://schemas.openxmlformats.org/officeDocument/2006/relationships/font" Target="fonts/CenturyGothic-boldItalic.fntdata"/><Relationship Id="rId12" Type="http://schemas.openxmlformats.org/officeDocument/2006/relationships/font" Target="fonts/CenturyGothic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37"/>
              </a:srgbClr>
            </a:outerShdw>
          </a:effectLst>
        </p:spPr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4" name="Google Shape;84;p1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0" name="Google Shape;90;p13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1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5" name="Google Shape;105;p15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6" name="Google Shape;106;p15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7" name="Google Shape;107;p15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8" name="Google Shape;108;p15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15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0" name="Google Shape;110;p1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1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8" name="Google Shape;118;p16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37"/>
              </a:srgbClr>
            </a:outerShdw>
          </a:effectLst>
        </p:spPr>
      </p:sp>
      <p:sp>
        <p:nvSpPr>
          <p:cNvPr id="119" name="Google Shape;119;p16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0" name="Google Shape;120;p16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1" name="Google Shape;121;p16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37"/>
              </a:srgbClr>
            </a:outerShdw>
          </a:effectLst>
        </p:spPr>
      </p:sp>
      <p:sp>
        <p:nvSpPr>
          <p:cNvPr id="122" name="Google Shape;122;p16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3" name="Google Shape;123;p16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4" name="Google Shape;124;p16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37"/>
              </a:srgbClr>
            </a:outerShdw>
          </a:effectLst>
        </p:spPr>
      </p:sp>
      <p:sp>
        <p:nvSpPr>
          <p:cNvPr id="125" name="Google Shape;125;p16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26" name="Google Shape;126;p1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1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40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40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40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40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40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1" type="body"/>
          </p:nvPr>
        </p:nvSpPr>
        <p:spPr>
          <a:xfrm rot="5400000">
            <a:off x="1679576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40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40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40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40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40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0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40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40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40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40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40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58" name="Google Shape;158;p2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3137"/>
              </a:srgbClr>
            </a:outerShdw>
          </a:effectLst>
        </p:spPr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27" name="Google Shape;27;p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40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40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40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40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40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20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60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60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5" name="Google Shape;45;p6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20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60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60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2" name="Google Shape;52;p7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20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60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60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3" name="Google Shape;53;p7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86D1D8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4" name="Google Shape;54;p7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20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60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60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55" name="Google Shape;55;p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20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70" name="Google Shape;70;p10"/>
          <p:cNvSpPr txBox="1"/>
          <p:nvPr>
            <p:ph idx="2" type="body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3.xml"/><Relationship Id="rId1" Type="http://schemas.openxmlformats.org/officeDocument/2006/relationships/image" Target="../media/image11.pn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8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7058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4">
            <a:alphaModFix/>
          </a:blip>
          <a:srcRect b="0" l="0" r="0"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5098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2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9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F3F3F3">
                  <a:alpha val="7058"/>
                </a:srgbClr>
              </a:gs>
              <a:gs pos="36000">
                <a:srgbClr val="F3F3F3">
                  <a:alpha val="5882"/>
                </a:srgbClr>
              </a:gs>
              <a:gs pos="69000">
                <a:srgbClr val="F3F3F3">
                  <a:alpha val="0"/>
                </a:srgbClr>
              </a:gs>
              <a:gs pos="100000">
                <a:srgbClr val="F3F3F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7" name="Google Shape;147;p19"/>
          <p:cNvPicPr preferRelativeResize="0"/>
          <p:nvPr/>
        </p:nvPicPr>
        <p:blipFill rotWithShape="1">
          <a:blip r:embed="rId4">
            <a:alphaModFix/>
          </a:blip>
          <a:srcRect b="0" l="0" r="0"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5098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p1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1" name="Google Shape;151;p19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2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3" name="Google Shape;153;p1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4" name="Google Shape;154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13.png"/><Relationship Id="rId7" Type="http://schemas.openxmlformats.org/officeDocument/2006/relationships/image" Target="../media/image4.pn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9.jpg"/><Relationship Id="rId5" Type="http://schemas.openxmlformats.org/officeDocument/2006/relationships/hyperlink" Target="https://militaryfamilymuseumstories.wordpress.com/coming-home/" TargetMode="External"/><Relationship Id="rId6" Type="http://schemas.openxmlformats.org/officeDocument/2006/relationships/hyperlink" Target="https://creativecommons.org/licenses/by/3.0/" TargetMode="External"/><Relationship Id="rId7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5" Type="http://schemas.openxmlformats.org/officeDocument/2006/relationships/image" Target="../media/image2.png"/><Relationship Id="rId6" Type="http://schemas.openxmlformats.org/officeDocument/2006/relationships/image" Target="../media/image13.png"/><Relationship Id="rId7" Type="http://schemas.openxmlformats.org/officeDocument/2006/relationships/image" Target="../media/image4.png"/><Relationship Id="rId8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</a:pPr>
            <a:r>
              <a:rPr lang="en-US" sz="6000">
                <a:latin typeface="Arial"/>
                <a:ea typeface="Arial"/>
                <a:cs typeface="Arial"/>
                <a:sym typeface="Arial"/>
              </a:rPr>
              <a:t>VA LEND Leadership Project</a:t>
            </a:r>
            <a:endParaRPr/>
          </a:p>
        </p:txBody>
      </p:sp>
      <p:sp>
        <p:nvSpPr>
          <p:cNvPr id="166" name="Google Shape;166;p21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CHRISTINA M. ESCALANTE, M.A.ED.</a:t>
            </a:r>
            <a:endParaRPr/>
          </a:p>
        </p:txBody>
      </p:sp>
      <p:pic>
        <p:nvPicPr>
          <p:cNvPr id="167" name="Google Shape;16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26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2"/>
          <p:cNvPicPr preferRelativeResize="0"/>
          <p:nvPr/>
        </p:nvPicPr>
        <p:blipFill rotWithShape="1">
          <a:blip r:embed="rId4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2"/>
          <p:cNvPicPr preferRelativeResize="0"/>
          <p:nvPr/>
        </p:nvPicPr>
        <p:blipFill rotWithShape="1">
          <a:blip r:embed="rId5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7058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2"/>
          <p:cNvPicPr preferRelativeResize="0"/>
          <p:nvPr/>
        </p:nvPicPr>
        <p:blipFill rotWithShape="1">
          <a:blip r:embed="rId6">
            <a:alphaModFix/>
          </a:blip>
          <a:srcRect b="0" l="0" r="0"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/>
          <p:cNvPicPr preferRelativeResize="0"/>
          <p:nvPr/>
        </p:nvPicPr>
        <p:blipFill rotWithShape="1">
          <a:blip r:embed="rId7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5098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22"/>
          <p:cNvSpPr txBox="1"/>
          <p:nvPr/>
        </p:nvSpPr>
        <p:spPr>
          <a:xfrm>
            <a:off x="648930" y="629266"/>
            <a:ext cx="9252154" cy="1223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Introduction and Background</a:t>
            </a:r>
            <a:endParaRPr/>
          </a:p>
        </p:txBody>
      </p:sp>
      <p:pic>
        <p:nvPicPr>
          <p:cNvPr id="179" name="Google Shape;179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2216" y="1853249"/>
            <a:ext cx="4196185" cy="4196185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3137"/>
              </a:srgbClr>
            </a:outerShdw>
          </a:effectLst>
        </p:spPr>
      </p:pic>
      <p:sp>
        <p:nvSpPr>
          <p:cNvPr id="180" name="Google Shape;180;p22"/>
          <p:cNvSpPr txBox="1"/>
          <p:nvPr>
            <p:ph idx="1" type="body"/>
          </p:nvPr>
        </p:nvSpPr>
        <p:spPr>
          <a:xfrm>
            <a:off x="6575729" y="2052214"/>
            <a:ext cx="4415293" cy="4196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►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Christina M. Escalante – VA LEND Trainee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►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Project: </a:t>
            </a:r>
            <a:r>
              <a:rPr b="1" lang="en-US" sz="2000">
                <a:latin typeface="Arial"/>
                <a:ea typeface="Arial"/>
                <a:cs typeface="Arial"/>
                <a:sym typeface="Arial"/>
              </a:rPr>
              <a:t>“Strong Families, Strong Supports: Uplifting Military Children with Disabilities”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►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Education and Psychology Lens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►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Most educators will have a military-connected student</a:t>
            </a:r>
            <a:endParaRPr/>
          </a:p>
        </p:txBody>
      </p:sp>
      <p:pic>
        <p:nvPicPr>
          <p:cNvPr id="181" name="Google Shape;181;p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226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23"/>
          <p:cNvSpPr txBox="1"/>
          <p:nvPr>
            <p:ph type="title"/>
          </p:nvPr>
        </p:nvSpPr>
        <p:spPr>
          <a:xfrm>
            <a:off x="648931" y="629266"/>
            <a:ext cx="4166510" cy="1622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BEBEB"/>
              </a:buClr>
              <a:buSzPts val="4200"/>
              <a:buFont typeface="Arial"/>
              <a:buNone/>
            </a:pPr>
            <a:r>
              <a:rPr b="1" lang="en-US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Why It Matters</a:t>
            </a:r>
            <a:endParaRPr/>
          </a:p>
        </p:txBody>
      </p:sp>
      <p:sp>
        <p:nvSpPr>
          <p:cNvPr id="188" name="Google Shape;188;p23"/>
          <p:cNvSpPr/>
          <p:nvPr/>
        </p:nvSpPr>
        <p:spPr>
          <a:xfrm>
            <a:off x="4994020" y="-1"/>
            <a:ext cx="559472" cy="3709642"/>
          </a:xfrm>
          <a:custGeom>
            <a:rect b="b" l="l" r="r" t="t"/>
            <a:pathLst>
              <a:path extrusionOk="0" h="3709642" w="55947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3"/>
          <p:cNvSpPr/>
          <p:nvPr/>
        </p:nvSpPr>
        <p:spPr>
          <a:xfrm rot="-5400000">
            <a:off x="5270819" y="-63600"/>
            <a:ext cx="6858001" cy="6985200"/>
          </a:xfrm>
          <a:custGeom>
            <a:rect b="b" l="l" r="r" t="t"/>
            <a:pathLst>
              <a:path extrusionOk="0" h="6985200" w="685800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Child's drawing of a soldier and a family&#10;&#10;Description automatically generated" id="190" name="Google Shape;19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3992" y="1501100"/>
            <a:ext cx="5449889" cy="3855796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3"/>
          <p:cNvSpPr/>
          <p:nvPr/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5098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3"/>
          <p:cNvSpPr txBox="1"/>
          <p:nvPr>
            <p:ph idx="1" type="body"/>
          </p:nvPr>
        </p:nvSpPr>
        <p:spPr>
          <a:xfrm>
            <a:off x="648931" y="2438400"/>
            <a:ext cx="4166509" cy="3785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lang="en-US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77,000 military-connected children in Virginia’s public schools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lang="en-US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About 10% receives special education services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lang="en-US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About 20% have special health care needs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❑"/>
            </a:pPr>
            <a:r>
              <a:rPr lang="en-US">
                <a:solidFill>
                  <a:srgbClr val="EBEBEB"/>
                </a:solidFill>
                <a:latin typeface="Arial"/>
                <a:ea typeface="Arial"/>
                <a:cs typeface="Arial"/>
                <a:sym typeface="Arial"/>
              </a:rPr>
              <a:t>Moves, deployments, transitions impact learning and well-being</a:t>
            </a:r>
            <a:endParaRPr/>
          </a:p>
        </p:txBody>
      </p:sp>
      <p:sp>
        <p:nvSpPr>
          <p:cNvPr id="193" name="Google Shape;193;p23"/>
          <p:cNvSpPr txBox="1"/>
          <p:nvPr/>
        </p:nvSpPr>
        <p:spPr>
          <a:xfrm>
            <a:off x="9004404" y="5156841"/>
            <a:ext cx="2539477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Unknown Author is licensed under </a:t>
            </a:r>
            <a:r>
              <a:rPr lang="en-US" sz="7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CC BY</a:t>
            </a:r>
            <a:endParaRPr sz="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226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24"/>
          <p:cNvPicPr preferRelativeResize="0"/>
          <p:nvPr/>
        </p:nvPicPr>
        <p:blipFill rotWithShape="1">
          <a:blip r:embed="rId4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4"/>
          <p:cNvPicPr preferRelativeResize="0"/>
          <p:nvPr/>
        </p:nvPicPr>
        <p:blipFill rotWithShape="1">
          <a:blip r:embed="rId5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4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7058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2" name="Google Shape;202;p24"/>
          <p:cNvPicPr preferRelativeResize="0"/>
          <p:nvPr/>
        </p:nvPicPr>
        <p:blipFill rotWithShape="1">
          <a:blip r:embed="rId6">
            <a:alphaModFix/>
          </a:blip>
          <a:srcRect b="0" l="0" r="0"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4"/>
          <p:cNvPicPr preferRelativeResize="0"/>
          <p:nvPr/>
        </p:nvPicPr>
        <p:blipFill rotWithShape="1">
          <a:blip r:embed="rId7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5098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4"/>
          <p:cNvSpPr txBox="1"/>
          <p:nvPr/>
        </p:nvSpPr>
        <p:spPr>
          <a:xfrm>
            <a:off x="5411931" y="452718"/>
            <a:ext cx="463890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Project Goals &amp; Impact</a:t>
            </a:r>
            <a:endParaRPr/>
          </a:p>
        </p:txBody>
      </p:sp>
      <p:sp>
        <p:nvSpPr>
          <p:cNvPr id="207" name="Google Shape;207;p24"/>
          <p:cNvSpPr/>
          <p:nvPr/>
        </p:nvSpPr>
        <p:spPr>
          <a:xfrm flipH="1">
            <a:off x="4628375" y="-1573"/>
            <a:ext cx="559472" cy="3709642"/>
          </a:xfrm>
          <a:custGeom>
            <a:rect b="b" l="l" r="r" t="t"/>
            <a:pathLst>
              <a:path extrusionOk="0" h="3709642" w="55947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Paper chain people and their shadows" id="208" name="Google Shape;208;p24"/>
          <p:cNvPicPr preferRelativeResize="0"/>
          <p:nvPr/>
        </p:nvPicPr>
        <p:blipFill rotWithShape="1">
          <a:blip r:embed="rId8">
            <a:alphaModFix/>
          </a:blip>
          <a:srcRect b="-1" l="21812" r="29784" t="0"/>
          <a:stretch/>
        </p:blipFill>
        <p:spPr>
          <a:xfrm>
            <a:off x="3" y="10"/>
            <a:ext cx="4973099" cy="6857991"/>
          </a:xfrm>
          <a:custGeom>
            <a:rect b="b" l="l" r="r" t="t"/>
            <a:pathLst>
              <a:path extrusionOk="0" h="6858001" w="4973099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09" name="Google Shape;209;p24"/>
          <p:cNvSpPr/>
          <p:nvPr/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5098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4"/>
          <p:cNvSpPr txBox="1"/>
          <p:nvPr>
            <p:ph idx="1" type="body"/>
          </p:nvPr>
        </p:nvSpPr>
        <p:spPr>
          <a:xfrm>
            <a:off x="5410950" y="2052918"/>
            <a:ext cx="4638903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►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Case studies show real stories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►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Concrete strategies for educators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►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Build inclusive, supportive classrooms</a:t>
            </a:r>
            <a:endParaRPr/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SzPts val="1600"/>
              <a:buFont typeface="Noto Sans Symbols"/>
              <a:buChar char="►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Help every child thrive academically and socially</a:t>
            </a:r>
            <a:endParaRPr/>
          </a:p>
        </p:txBody>
      </p:sp>
      <p:pic>
        <p:nvPicPr>
          <p:cNvPr id="211" name="Google Shape;211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226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