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9144000" cx="9144000"/>
  <p:notesSz cx="6858000" cy="9144000"/>
  <p:embeddedFontLst>
    <p:embeddedFont>
      <p:font typeface="Play"/>
      <p:regular r:id="rId13"/>
      <p:bold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8BEC13C-136D-4491-9D67-02E84F7243F6}">
  <a:tblStyle styleId="{48BEC13C-136D-4491-9D67-02E84F7243F6}" styleName="Table_0">
    <a:wholeTbl>
      <a:tcTxStyle b="off" i="off">
        <a:font>
          <a:latin typeface="Aptos"/>
          <a:ea typeface="Aptos"/>
          <a:cs typeface="Apto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9EC"/>
          </a:solidFill>
        </a:fill>
      </a:tcStyle>
    </a:wholeTbl>
    <a:band1H>
      <a:tcTxStyle/>
      <a:tcStyle>
        <a:fill>
          <a:solidFill>
            <a:srgbClr val="CAD1D8"/>
          </a:solidFill>
        </a:fill>
      </a:tcStyle>
    </a:band1H>
    <a:band2H>
      <a:tcTxStyle/>
    </a:band2H>
    <a:band1V>
      <a:tcTxStyle/>
      <a:tcStyle>
        <a:fill>
          <a:solidFill>
            <a:srgbClr val="CAD1D8"/>
          </a:solidFill>
        </a:fill>
      </a:tcStyle>
    </a:band1V>
    <a:band2V>
      <a:tcTxStyle/>
    </a:band2V>
    <a:lastCol>
      <a:tcTxStyle b="on" i="off">
        <a:font>
          <a:latin typeface="Aptos"/>
          <a:ea typeface="Aptos"/>
          <a:cs typeface="Aptos"/>
        </a:font>
        <a:schemeClr val="lt1"/>
      </a:tcTxStyle>
      <a:tcStyle>
        <a:fill>
          <a:solidFill>
            <a:schemeClr val="accent1"/>
          </a:solidFill>
        </a:fill>
      </a:tcStyle>
    </a:lastCol>
    <a:firstCol>
      <a:tcTxStyle b="on" i="off">
        <a:font>
          <a:latin typeface="Aptos"/>
          <a:ea typeface="Aptos"/>
          <a:cs typeface="Aptos"/>
        </a:font>
        <a:schemeClr val="lt1"/>
      </a:tcTxStyle>
      <a:tcStyle>
        <a:fill>
          <a:solidFill>
            <a:schemeClr val="accent1"/>
          </a:solidFill>
        </a:fill>
      </a:tcStyle>
    </a:firstCol>
    <a:lastRow>
      <a:tcTxStyle b="on" i="off">
        <a:font>
          <a:latin typeface="Aptos"/>
          <a:ea typeface="Aptos"/>
          <a:cs typeface="Apto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ptos"/>
          <a:ea typeface="Aptos"/>
          <a:cs typeface="Apto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8259BDC0-381A-4BA0-A648-85EDA6615785}" styleName="Table_1">
    <a:wholeTbl>
      <a:tcTxStyle b="off" i="off">
        <a:font>
          <a:latin typeface="Aptos"/>
          <a:ea typeface="Aptos"/>
          <a:cs typeface="Apto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E7EE"/>
          </a:solidFill>
        </a:fill>
      </a:tcStyle>
    </a:wholeTbl>
    <a:band1H>
      <a:tcTxStyle/>
      <a:tcStyle>
        <a:fill>
          <a:solidFill>
            <a:srgbClr val="DFCBDB"/>
          </a:solidFill>
        </a:fill>
      </a:tcStyle>
    </a:band1H>
    <a:band2H>
      <a:tcTxStyle/>
    </a:band2H>
    <a:band1V>
      <a:tcTxStyle/>
      <a:tcStyle>
        <a:fill>
          <a:solidFill>
            <a:srgbClr val="DFCBDB"/>
          </a:solidFill>
        </a:fill>
      </a:tcStyle>
    </a:band1V>
    <a:band2V>
      <a:tcTxStyle/>
    </a:band2V>
    <a:lastCol>
      <a:tcTxStyle b="on" i="off">
        <a:font>
          <a:latin typeface="Aptos"/>
          <a:ea typeface="Aptos"/>
          <a:cs typeface="Aptos"/>
        </a:font>
        <a:schemeClr val="lt1"/>
      </a:tcTxStyle>
      <a:tcStyle>
        <a:fill>
          <a:solidFill>
            <a:schemeClr val="accent5"/>
          </a:solidFill>
        </a:fill>
      </a:tcStyle>
    </a:lastCol>
    <a:firstCol>
      <a:tcTxStyle b="on" i="off">
        <a:font>
          <a:latin typeface="Aptos"/>
          <a:ea typeface="Aptos"/>
          <a:cs typeface="Aptos"/>
        </a:font>
        <a:schemeClr val="lt1"/>
      </a:tcTxStyle>
      <a:tcStyle>
        <a:fill>
          <a:solidFill>
            <a:schemeClr val="accent5"/>
          </a:solidFill>
        </a:fill>
      </a:tcStyle>
    </a:firstCol>
    <a:lastRow>
      <a:tcTxStyle b="on" i="off">
        <a:font>
          <a:latin typeface="Aptos"/>
          <a:ea typeface="Aptos"/>
          <a:cs typeface="Aptos"/>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a:seCell>
    <a:swCell>
      <a:tcTxStyle/>
    </a:swCell>
    <a:firstRow>
      <a:tcTxStyle b="on" i="off">
        <a:font>
          <a:latin typeface="Aptos"/>
          <a:ea typeface="Aptos"/>
          <a:cs typeface="Aptos"/>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a:neCell>
    <a:nwCell>
      <a:tcTxStyle/>
    </a:nwCell>
  </a:tblStyle>
  <a:tblStyle styleId="{23C95D0B-C831-4A15-ABB4-6DDE3084879E}"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lay-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Play-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885950" y="1143000"/>
            <a:ext cx="30861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901"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901"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901"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901"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901"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901"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901"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901"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901"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885950" y="1143000"/>
            <a:ext cx="30861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885950" y="1143000"/>
            <a:ext cx="30861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885950" y="1143000"/>
            <a:ext cx="30861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4:notes"/>
          <p:cNvSpPr/>
          <p:nvPr>
            <p:ph idx="2" type="sldImg"/>
          </p:nvPr>
        </p:nvSpPr>
        <p:spPr>
          <a:xfrm>
            <a:off x="1885950" y="1143000"/>
            <a:ext cx="30861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5:notes"/>
          <p:cNvSpPr/>
          <p:nvPr>
            <p:ph idx="2" type="sldImg"/>
          </p:nvPr>
        </p:nvSpPr>
        <p:spPr>
          <a:xfrm>
            <a:off x="1885950" y="1143000"/>
            <a:ext cx="30861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6:notes"/>
          <p:cNvSpPr/>
          <p:nvPr>
            <p:ph idx="2" type="sldImg"/>
          </p:nvPr>
        </p:nvSpPr>
        <p:spPr>
          <a:xfrm>
            <a:off x="1885950" y="1143000"/>
            <a:ext cx="30861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7:notes"/>
          <p:cNvSpPr/>
          <p:nvPr>
            <p:ph idx="2" type="sldImg"/>
          </p:nvPr>
        </p:nvSpPr>
        <p:spPr>
          <a:xfrm>
            <a:off x="1885950" y="1143000"/>
            <a:ext cx="30861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1496484"/>
            <a:ext cx="7772400" cy="318346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143000" y="4802717"/>
            <a:ext cx="6858000" cy="220768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628650" y="8475136"/>
            <a:ext cx="205740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028950" y="8475136"/>
            <a:ext cx="3086100"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457950" y="8475136"/>
            <a:ext cx="205740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28650" y="486836"/>
            <a:ext cx="7886700"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1671108" y="1391709"/>
            <a:ext cx="580178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628650" y="8475136"/>
            <a:ext cx="205740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028950" y="8475136"/>
            <a:ext cx="3086100"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457950" y="8475136"/>
            <a:ext cx="205740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3654955" y="3375555"/>
            <a:ext cx="7749117"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345545" y="1461030"/>
            <a:ext cx="7749117"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628650" y="8475136"/>
            <a:ext cx="205740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028950" y="8475136"/>
            <a:ext cx="3086100"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457950" y="8475136"/>
            <a:ext cx="205740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 name="Shape 21"/>
        <p:cNvGrpSpPr/>
        <p:nvPr/>
      </p:nvGrpSpPr>
      <p:grpSpPr>
        <a:xfrm>
          <a:off x="0" y="0"/>
          <a:ext cx="0" cy="0"/>
          <a:chOff x="0" y="0"/>
          <a:chExt cx="0" cy="0"/>
        </a:xfrm>
      </p:grpSpPr>
      <p:sp>
        <p:nvSpPr>
          <p:cNvPr id="22" name="Google Shape;22;p3"/>
          <p:cNvSpPr txBox="1"/>
          <p:nvPr>
            <p:ph type="title"/>
          </p:nvPr>
        </p:nvSpPr>
        <p:spPr>
          <a:xfrm>
            <a:off x="629841" y="486836"/>
            <a:ext cx="7886700"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629842" y="2241551"/>
            <a:ext cx="3868340" cy="109854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 name="Google Shape;24;p3"/>
          <p:cNvSpPr txBox="1"/>
          <p:nvPr>
            <p:ph idx="2" type="body"/>
          </p:nvPr>
        </p:nvSpPr>
        <p:spPr>
          <a:xfrm>
            <a:off x="629842" y="3340100"/>
            <a:ext cx="3868340" cy="4912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
          <p:cNvSpPr txBox="1"/>
          <p:nvPr>
            <p:ph idx="3" type="body"/>
          </p:nvPr>
        </p:nvSpPr>
        <p:spPr>
          <a:xfrm>
            <a:off x="4629151" y="2241551"/>
            <a:ext cx="3887391" cy="109854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 name="Google Shape;26;p3"/>
          <p:cNvSpPr txBox="1"/>
          <p:nvPr>
            <p:ph idx="4" type="body"/>
          </p:nvPr>
        </p:nvSpPr>
        <p:spPr>
          <a:xfrm>
            <a:off x="4629151" y="3340100"/>
            <a:ext cx="3887391" cy="4912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3"/>
          <p:cNvSpPr txBox="1"/>
          <p:nvPr>
            <p:ph idx="10" type="dt"/>
          </p:nvPr>
        </p:nvSpPr>
        <p:spPr>
          <a:xfrm>
            <a:off x="628650" y="8475136"/>
            <a:ext cx="205740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1" type="ftr"/>
          </p:nvPr>
        </p:nvSpPr>
        <p:spPr>
          <a:xfrm>
            <a:off x="3028950" y="8475136"/>
            <a:ext cx="3086100"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2" type="sldNum"/>
          </p:nvPr>
        </p:nvSpPr>
        <p:spPr>
          <a:xfrm>
            <a:off x="6457950" y="8475136"/>
            <a:ext cx="205740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4"/>
          <p:cNvSpPr txBox="1"/>
          <p:nvPr>
            <p:ph type="title"/>
          </p:nvPr>
        </p:nvSpPr>
        <p:spPr>
          <a:xfrm>
            <a:off x="628650" y="486836"/>
            <a:ext cx="7886700"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
          <p:cNvSpPr txBox="1"/>
          <p:nvPr>
            <p:ph idx="1" type="body"/>
          </p:nvPr>
        </p:nvSpPr>
        <p:spPr>
          <a:xfrm>
            <a:off x="628650" y="2434167"/>
            <a:ext cx="7886700" cy="5801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4"/>
          <p:cNvSpPr txBox="1"/>
          <p:nvPr>
            <p:ph idx="10" type="dt"/>
          </p:nvPr>
        </p:nvSpPr>
        <p:spPr>
          <a:xfrm>
            <a:off x="628650" y="8475136"/>
            <a:ext cx="205740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1" type="ftr"/>
          </p:nvPr>
        </p:nvSpPr>
        <p:spPr>
          <a:xfrm>
            <a:off x="3028950" y="8475136"/>
            <a:ext cx="3086100"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2" type="sldNum"/>
          </p:nvPr>
        </p:nvSpPr>
        <p:spPr>
          <a:xfrm>
            <a:off x="6457950" y="8475136"/>
            <a:ext cx="205740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5"/>
          <p:cNvSpPr txBox="1"/>
          <p:nvPr>
            <p:ph type="title"/>
          </p:nvPr>
        </p:nvSpPr>
        <p:spPr>
          <a:xfrm>
            <a:off x="623888" y="2279653"/>
            <a:ext cx="7886700" cy="380364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5"/>
          <p:cNvSpPr txBox="1"/>
          <p:nvPr>
            <p:ph idx="1" type="body"/>
          </p:nvPr>
        </p:nvSpPr>
        <p:spPr>
          <a:xfrm>
            <a:off x="623888" y="6119286"/>
            <a:ext cx="7886700" cy="200024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9" name="Google Shape;39;p5"/>
          <p:cNvSpPr txBox="1"/>
          <p:nvPr>
            <p:ph idx="10" type="dt"/>
          </p:nvPr>
        </p:nvSpPr>
        <p:spPr>
          <a:xfrm>
            <a:off x="628650" y="8475136"/>
            <a:ext cx="205740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1" type="ftr"/>
          </p:nvPr>
        </p:nvSpPr>
        <p:spPr>
          <a:xfrm>
            <a:off x="3028950" y="8475136"/>
            <a:ext cx="3086100"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2" type="sldNum"/>
          </p:nvPr>
        </p:nvSpPr>
        <p:spPr>
          <a:xfrm>
            <a:off x="6457950" y="8475136"/>
            <a:ext cx="205740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6"/>
          <p:cNvSpPr txBox="1"/>
          <p:nvPr>
            <p:ph type="title"/>
          </p:nvPr>
        </p:nvSpPr>
        <p:spPr>
          <a:xfrm>
            <a:off x="628650" y="486836"/>
            <a:ext cx="7886700"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6"/>
          <p:cNvSpPr txBox="1"/>
          <p:nvPr>
            <p:ph idx="1" type="body"/>
          </p:nvPr>
        </p:nvSpPr>
        <p:spPr>
          <a:xfrm>
            <a:off x="628650" y="2434167"/>
            <a:ext cx="3886200" cy="5801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6"/>
          <p:cNvSpPr txBox="1"/>
          <p:nvPr>
            <p:ph idx="2" type="body"/>
          </p:nvPr>
        </p:nvSpPr>
        <p:spPr>
          <a:xfrm>
            <a:off x="4629150" y="2434167"/>
            <a:ext cx="3886200" cy="5801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628650" y="8475136"/>
            <a:ext cx="205740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3028950" y="8475136"/>
            <a:ext cx="3086100"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6457950" y="8475136"/>
            <a:ext cx="205740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628650" y="486836"/>
            <a:ext cx="7886700"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628650" y="8475136"/>
            <a:ext cx="205740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3028950" y="8475136"/>
            <a:ext cx="3086100"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6457950" y="8475136"/>
            <a:ext cx="205740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628650" y="8475136"/>
            <a:ext cx="205740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028950" y="8475136"/>
            <a:ext cx="3086100"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457950" y="8475136"/>
            <a:ext cx="205740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629841" y="609600"/>
            <a:ext cx="2949178" cy="2133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887391" y="1316569"/>
            <a:ext cx="4629150" cy="6498167"/>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629841" y="2743200"/>
            <a:ext cx="2949178" cy="50821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628650" y="8475136"/>
            <a:ext cx="205740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028950" y="8475136"/>
            <a:ext cx="3086100"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457950" y="8475136"/>
            <a:ext cx="205740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629841" y="609600"/>
            <a:ext cx="2949178" cy="2133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3887391" y="1316569"/>
            <a:ext cx="4629150" cy="6498167"/>
          </a:xfrm>
          <a:prstGeom prst="rect">
            <a:avLst/>
          </a:prstGeom>
          <a:noFill/>
          <a:ln>
            <a:noFill/>
          </a:ln>
        </p:spPr>
      </p:sp>
      <p:sp>
        <p:nvSpPr>
          <p:cNvPr id="68" name="Google Shape;68;p10"/>
          <p:cNvSpPr txBox="1"/>
          <p:nvPr>
            <p:ph idx="1" type="body"/>
          </p:nvPr>
        </p:nvSpPr>
        <p:spPr>
          <a:xfrm>
            <a:off x="629841" y="2743200"/>
            <a:ext cx="2949178" cy="50821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628650" y="8475136"/>
            <a:ext cx="205740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028950" y="8475136"/>
            <a:ext cx="3086100"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457950" y="8475136"/>
            <a:ext cx="205740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486836"/>
            <a:ext cx="7886700" cy="1767417"/>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2434167"/>
            <a:ext cx="7886700" cy="5801784"/>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628650" y="8475136"/>
            <a:ext cx="205740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028950" y="8475136"/>
            <a:ext cx="3086100"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457950" y="8475136"/>
            <a:ext cx="205740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vacourts.gov/courtadmin/aoc/djs/programs/afapo/home"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ww.vacourts.gov/courtadmin/aoc/djs/programs/afapo/home"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hyperlink" Target="https://www.vacourts.gov/courts/ada/hom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3"/>
          <p:cNvSpPr/>
          <p:nvPr/>
        </p:nvSpPr>
        <p:spPr>
          <a:xfrm>
            <a:off x="0" y="0"/>
            <a:ext cx="9141714" cy="9144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9" name="Google Shape;89;p13"/>
          <p:cNvSpPr txBox="1"/>
          <p:nvPr>
            <p:ph type="ctrTitle"/>
          </p:nvPr>
        </p:nvSpPr>
        <p:spPr>
          <a:xfrm>
            <a:off x="3493008" y="853440"/>
            <a:ext cx="5648705" cy="475488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600"/>
              <a:buFont typeface="Play"/>
              <a:buNone/>
            </a:pPr>
            <a:r>
              <a:rPr lang="en-US" sz="5600"/>
              <a:t>Protective Orders for Survivors with Disabilities</a:t>
            </a:r>
            <a:br>
              <a:rPr lang="en-US" sz="5600"/>
            </a:br>
            <a:endParaRPr sz="5600"/>
          </a:p>
        </p:txBody>
      </p:sp>
      <p:sp>
        <p:nvSpPr>
          <p:cNvPr id="90" name="Google Shape;90;p13"/>
          <p:cNvSpPr txBox="1"/>
          <p:nvPr>
            <p:ph idx="1" type="subTitle"/>
          </p:nvPr>
        </p:nvSpPr>
        <p:spPr>
          <a:xfrm>
            <a:off x="3973320" y="6181344"/>
            <a:ext cx="4688333" cy="209702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sz="2000"/>
              <a:t>Amira Eldridge, PBSF, QMHP-T</a:t>
            </a:r>
            <a:endParaRPr/>
          </a:p>
          <a:p>
            <a:pPr indent="0" lvl="0" marL="0" rtl="0" algn="l">
              <a:lnSpc>
                <a:spcPct val="90000"/>
              </a:lnSpc>
              <a:spcBef>
                <a:spcPts val="1000"/>
              </a:spcBef>
              <a:spcAft>
                <a:spcPts val="0"/>
              </a:spcAft>
              <a:buClr>
                <a:schemeClr val="dk1"/>
              </a:buClr>
              <a:buSzPts val="2000"/>
              <a:buNone/>
            </a:pPr>
            <a:r>
              <a:rPr lang="en-US" sz="2000"/>
              <a:t>LEND Long Term Academic Trainee</a:t>
            </a:r>
            <a:endParaRPr/>
          </a:p>
          <a:p>
            <a:pPr indent="0" lvl="0" marL="0" rtl="0" algn="l">
              <a:lnSpc>
                <a:spcPct val="90000"/>
              </a:lnSpc>
              <a:spcBef>
                <a:spcPts val="1000"/>
              </a:spcBef>
              <a:spcAft>
                <a:spcPts val="0"/>
              </a:spcAft>
              <a:buClr>
                <a:schemeClr val="dk1"/>
              </a:buClr>
              <a:buSzPts val="2000"/>
              <a:buNone/>
            </a:pPr>
            <a:r>
              <a:rPr lang="en-US" sz="2000"/>
              <a:t>Self Advocate Discipline</a:t>
            </a:r>
            <a:endParaRPr/>
          </a:p>
          <a:p>
            <a:pPr indent="0" lvl="0" marL="0" rtl="0" algn="l">
              <a:lnSpc>
                <a:spcPct val="90000"/>
              </a:lnSpc>
              <a:spcBef>
                <a:spcPts val="1000"/>
              </a:spcBef>
              <a:spcAft>
                <a:spcPts val="0"/>
              </a:spcAft>
              <a:buClr>
                <a:schemeClr val="dk1"/>
              </a:buClr>
              <a:buSzPts val="2000"/>
              <a:buNone/>
            </a:pPr>
            <a:r>
              <a:rPr lang="en-US" sz="2000"/>
              <a:t>April 2026</a:t>
            </a:r>
            <a:endParaRPr/>
          </a:p>
        </p:txBody>
      </p:sp>
      <p:pic>
        <p:nvPicPr>
          <p:cNvPr descr="Light on a wheelchair" id="91" name="Google Shape;91;p13"/>
          <p:cNvPicPr preferRelativeResize="0"/>
          <p:nvPr/>
        </p:nvPicPr>
        <p:blipFill rotWithShape="1">
          <a:blip r:embed="rId3">
            <a:alphaModFix/>
          </a:blip>
          <a:srcRect b="0" l="45169" r="29332" t="0"/>
          <a:stretch/>
        </p:blipFill>
        <p:spPr>
          <a:xfrm>
            <a:off x="20" y="10"/>
            <a:ext cx="3492988" cy="9143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92" name="Google Shape;92;p13"/>
          <p:cNvSpPr/>
          <p:nvPr/>
        </p:nvSpPr>
        <p:spPr>
          <a:xfrm>
            <a:off x="4059646" y="5879022"/>
            <a:ext cx="3182692" cy="24384"/>
          </a:xfrm>
          <a:custGeom>
            <a:rect b="b" l="l" r="r" t="t"/>
            <a:pathLst>
              <a:path extrusionOk="0" fill="none" h="24384" w="3182692">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3507" y="7889"/>
                  <a:pt x="3182584" y="17447"/>
                  <a:pt x="3182692" y="24384"/>
                </a:cubicBezTo>
                <a:cubicBezTo>
                  <a:pt x="2998421" y="27838"/>
                  <a:pt x="2675038" y="25110"/>
                  <a:pt x="2482500" y="24384"/>
                </a:cubicBezTo>
                <a:cubicBezTo>
                  <a:pt x="2289962" y="23658"/>
                  <a:pt x="1930644" y="12930"/>
                  <a:pt x="1782308" y="24384"/>
                </a:cubicBezTo>
                <a:cubicBezTo>
                  <a:pt x="1633972" y="35838"/>
                  <a:pt x="1287388" y="4104"/>
                  <a:pt x="1145769" y="24384"/>
                </a:cubicBezTo>
                <a:cubicBezTo>
                  <a:pt x="1004150" y="44664"/>
                  <a:pt x="256377" y="-31342"/>
                  <a:pt x="0" y="24384"/>
                </a:cubicBezTo>
                <a:cubicBezTo>
                  <a:pt x="-961" y="14124"/>
                  <a:pt x="711" y="10893"/>
                  <a:pt x="0" y="0"/>
                </a:cubicBezTo>
                <a:close/>
              </a:path>
              <a:path extrusionOk="0" h="24384" w="3182692">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1514" y="8398"/>
                  <a:pt x="3183381" y="13648"/>
                  <a:pt x="3182692" y="24384"/>
                </a:cubicBezTo>
                <a:cubicBezTo>
                  <a:pt x="3039109" y="-6605"/>
                  <a:pt x="2823860" y="19944"/>
                  <a:pt x="2546154" y="24384"/>
                </a:cubicBezTo>
                <a:cubicBezTo>
                  <a:pt x="2268448" y="28824"/>
                  <a:pt x="2098674" y="11387"/>
                  <a:pt x="1845961" y="24384"/>
                </a:cubicBezTo>
                <a:cubicBezTo>
                  <a:pt x="1593248" y="37381"/>
                  <a:pt x="1456743" y="33656"/>
                  <a:pt x="1304904" y="24384"/>
                </a:cubicBezTo>
                <a:cubicBezTo>
                  <a:pt x="1153065" y="15112"/>
                  <a:pt x="947204" y="17222"/>
                  <a:pt x="668365" y="24384"/>
                </a:cubicBezTo>
                <a:cubicBezTo>
                  <a:pt x="389526" y="31546"/>
                  <a:pt x="288244" y="1468"/>
                  <a:pt x="0" y="24384"/>
                </a:cubicBezTo>
                <a:cubicBezTo>
                  <a:pt x="-681" y="15172"/>
                  <a:pt x="-543" y="11064"/>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p:nvPr/>
        </p:nvSpPr>
        <p:spPr>
          <a:xfrm>
            <a:off x="4629150" y="5584369"/>
            <a:ext cx="4018360" cy="2988129"/>
          </a:xfrm>
          <a:prstGeom prst="roundRect">
            <a:avLst>
              <a:gd fmla="val 16667" name="adj"/>
            </a:avLst>
          </a:prstGeom>
          <a:gradFill>
            <a:gsLst>
              <a:gs pos="0">
                <a:srgbClr val="94ABC0"/>
              </a:gs>
              <a:gs pos="50000">
                <a:srgbClr val="BECBD7"/>
              </a:gs>
              <a:gs pos="100000">
                <a:srgbClr val="DFE4EB"/>
              </a:gs>
            </a:gsLst>
            <a:lin ang="8100000" scaled="0"/>
          </a:gra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8" name="Google Shape;98;p14"/>
          <p:cNvSpPr/>
          <p:nvPr/>
        </p:nvSpPr>
        <p:spPr>
          <a:xfrm>
            <a:off x="4572000" y="3151413"/>
            <a:ext cx="4075510" cy="2432957"/>
          </a:xfrm>
          <a:prstGeom prst="roundRect">
            <a:avLst>
              <a:gd fmla="val 16667" name="adj"/>
            </a:avLst>
          </a:prstGeom>
          <a:gradFill>
            <a:gsLst>
              <a:gs pos="0">
                <a:srgbClr val="94ABC0"/>
              </a:gs>
              <a:gs pos="50000">
                <a:srgbClr val="BECBD7"/>
              </a:gs>
              <a:gs pos="100000">
                <a:srgbClr val="DFE4EB"/>
              </a:gs>
            </a:gsLst>
            <a:lin ang="8100000" scaled="0"/>
          </a:gra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9" name="Google Shape;99;p14"/>
          <p:cNvSpPr/>
          <p:nvPr/>
        </p:nvSpPr>
        <p:spPr>
          <a:xfrm>
            <a:off x="434068" y="5584369"/>
            <a:ext cx="3999309" cy="2988129"/>
          </a:xfrm>
          <a:prstGeom prst="roundRect">
            <a:avLst>
              <a:gd fmla="val 16667" name="adj"/>
            </a:avLst>
          </a:prstGeom>
          <a:gradFill>
            <a:gsLst>
              <a:gs pos="0">
                <a:srgbClr val="94ABC0"/>
              </a:gs>
              <a:gs pos="50000">
                <a:srgbClr val="BECBD7"/>
              </a:gs>
              <a:gs pos="100000">
                <a:srgbClr val="DFE4EB"/>
              </a:gs>
            </a:gsLst>
            <a:lin ang="8100000" scaled="0"/>
          </a:gra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0" name="Google Shape;100;p14"/>
          <p:cNvSpPr/>
          <p:nvPr/>
        </p:nvSpPr>
        <p:spPr>
          <a:xfrm>
            <a:off x="352595" y="3151413"/>
            <a:ext cx="3942159" cy="2432957"/>
          </a:xfrm>
          <a:prstGeom prst="roundRect">
            <a:avLst>
              <a:gd fmla="val 16667" name="adj"/>
            </a:avLst>
          </a:prstGeom>
          <a:gradFill>
            <a:gsLst>
              <a:gs pos="0">
                <a:srgbClr val="94ABC0"/>
              </a:gs>
              <a:gs pos="50000">
                <a:srgbClr val="BECBD7"/>
              </a:gs>
              <a:gs pos="100000">
                <a:srgbClr val="DFE4EB"/>
              </a:gs>
            </a:gsLst>
            <a:lin ang="8100000" scaled="0"/>
          </a:gra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1" name="Google Shape;101;p14"/>
          <p:cNvSpPr txBox="1"/>
          <p:nvPr>
            <p:ph type="title"/>
          </p:nvPr>
        </p:nvSpPr>
        <p:spPr>
          <a:xfrm>
            <a:off x="629841" y="486836"/>
            <a:ext cx="7886700" cy="176741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n-US"/>
              <a:t>Protective Orders for Survivors with Disabilities</a:t>
            </a:r>
            <a:endParaRPr/>
          </a:p>
        </p:txBody>
      </p:sp>
      <p:sp>
        <p:nvSpPr>
          <p:cNvPr id="102" name="Google Shape;102;p14"/>
          <p:cNvSpPr txBox="1"/>
          <p:nvPr>
            <p:ph idx="1" type="body"/>
          </p:nvPr>
        </p:nvSpPr>
        <p:spPr>
          <a:xfrm>
            <a:off x="352595" y="1733249"/>
            <a:ext cx="3868340" cy="109854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What I did for my project:</a:t>
            </a:r>
            <a:endParaRPr/>
          </a:p>
        </p:txBody>
      </p:sp>
      <p:sp>
        <p:nvSpPr>
          <p:cNvPr id="103" name="Google Shape;103;p14"/>
          <p:cNvSpPr txBox="1"/>
          <p:nvPr>
            <p:ph idx="2" type="body"/>
          </p:nvPr>
        </p:nvSpPr>
        <p:spPr>
          <a:xfrm>
            <a:off x="751114" y="3332843"/>
            <a:ext cx="3372615" cy="4912784"/>
          </a:xfrm>
          <a:prstGeom prst="rect">
            <a:avLst/>
          </a:prstGeom>
          <a:noFill/>
          <a:ln>
            <a:noFill/>
          </a:ln>
        </p:spPr>
        <p:txBody>
          <a:bodyPr anchorCtr="0" anchor="t" bIns="45700" lIns="91425" spcFirstLastPara="1" rIns="91425" wrap="square" tIns="45700">
            <a:normAutofit fontScale="85000" lnSpcReduction="20000"/>
          </a:bodyPr>
          <a:lstStyle/>
          <a:p>
            <a:pPr indent="-77470" lvl="0" marL="22860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Collaborated with the LOTUS project to develop a series of one pagers based on their larger protective order resource</a:t>
            </a:r>
            <a:endParaRPr/>
          </a:p>
          <a:p>
            <a:pPr indent="-77470" lvl="0" marL="22860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Assisted the LOTUS project with developing a training curriculum based on their research study focused on consent for people with disabilities </a:t>
            </a:r>
            <a:endParaRPr/>
          </a:p>
        </p:txBody>
      </p:sp>
      <p:sp>
        <p:nvSpPr>
          <p:cNvPr id="104" name="Google Shape;104;p14"/>
          <p:cNvSpPr txBox="1"/>
          <p:nvPr>
            <p:ph idx="3" type="body"/>
          </p:nvPr>
        </p:nvSpPr>
        <p:spPr>
          <a:xfrm>
            <a:off x="4760119" y="1842110"/>
            <a:ext cx="3887391" cy="109854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Why I chose this project:</a:t>
            </a:r>
            <a:endParaRPr/>
          </a:p>
        </p:txBody>
      </p:sp>
      <p:sp>
        <p:nvSpPr>
          <p:cNvPr id="105" name="Google Shape;105;p14"/>
          <p:cNvSpPr txBox="1"/>
          <p:nvPr>
            <p:ph idx="4" type="body"/>
          </p:nvPr>
        </p:nvSpPr>
        <p:spPr>
          <a:xfrm>
            <a:off x="4862002" y="3209170"/>
            <a:ext cx="3552656" cy="5036457"/>
          </a:xfrm>
          <a:prstGeom prst="rect">
            <a:avLst/>
          </a:prstGeom>
          <a:noFill/>
          <a:ln>
            <a:noFill/>
          </a:ln>
        </p:spPr>
        <p:txBody>
          <a:bodyPr anchorCtr="0" anchor="t" bIns="45700" lIns="91425" spcFirstLastPara="1" rIns="91425" wrap="square" tIns="45700">
            <a:normAutofit fontScale="85000" lnSpcReduction="20000"/>
          </a:bodyPr>
          <a:lstStyle/>
          <a:p>
            <a:pPr indent="-77470" lvl="0" marL="22860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To contribute to the LOTUS project’s mission of making the criminal justice system more accessible to people with disabilities</a:t>
            </a:r>
            <a:endParaRPr/>
          </a:p>
          <a:p>
            <a:pPr indent="-77470" lvl="0" marL="22860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I was inspired by my experience working with people with disabilities within a domestic and sexual violence organization compared to disability-specific settings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5"/>
          <p:cNvSpPr/>
          <p:nvPr/>
        </p:nvSpPr>
        <p:spPr>
          <a:xfrm>
            <a:off x="115628" y="6406877"/>
            <a:ext cx="8881415" cy="267788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stack of papers with a yellow label&#10;&#10;AI-generated content may be incorrect." id="111" name="Google Shape;111;p15"/>
          <p:cNvPicPr preferRelativeResize="0"/>
          <p:nvPr/>
        </p:nvPicPr>
        <p:blipFill rotWithShape="1">
          <a:blip r:embed="rId3">
            <a:alphaModFix/>
          </a:blip>
          <a:srcRect b="0" l="0" r="0" t="0"/>
          <a:stretch/>
        </p:blipFill>
        <p:spPr>
          <a:xfrm>
            <a:off x="352499" y="4025605"/>
            <a:ext cx="2551526" cy="2282487"/>
          </a:xfrm>
          <a:prstGeom prst="rect">
            <a:avLst/>
          </a:prstGeom>
          <a:noFill/>
          <a:ln>
            <a:noFill/>
          </a:ln>
        </p:spPr>
      </p:pic>
      <p:sp>
        <p:nvSpPr>
          <p:cNvPr id="112" name="Google Shape;112;p15"/>
          <p:cNvSpPr/>
          <p:nvPr/>
        </p:nvSpPr>
        <p:spPr>
          <a:xfrm rot="-5400000">
            <a:off x="3246534" y="7353935"/>
            <a:ext cx="3420836" cy="783771"/>
          </a:xfrm>
          <a:prstGeom prst="mathMinus">
            <a:avLst>
              <a:gd fmla="val 23520" name="adj1"/>
            </a:avLst>
          </a:prstGeom>
          <a:solidFill>
            <a:schemeClr val="dk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13" name="Google Shape;113;p15"/>
          <p:cNvPicPr preferRelativeResize="0"/>
          <p:nvPr/>
        </p:nvPicPr>
        <p:blipFill rotWithShape="1">
          <a:blip r:embed="rId4">
            <a:alphaModFix/>
          </a:blip>
          <a:srcRect b="0" l="0" r="0" t="0"/>
          <a:stretch/>
        </p:blipFill>
        <p:spPr>
          <a:xfrm>
            <a:off x="5870668" y="6611843"/>
            <a:ext cx="1974663" cy="2267954"/>
          </a:xfrm>
          <a:prstGeom prst="rect">
            <a:avLst/>
          </a:prstGeom>
          <a:noFill/>
          <a:ln>
            <a:noFill/>
          </a:ln>
        </p:spPr>
      </p:pic>
      <p:sp>
        <p:nvSpPr>
          <p:cNvPr id="114" name="Google Shape;114;p15"/>
          <p:cNvSpPr txBox="1"/>
          <p:nvPr/>
        </p:nvSpPr>
        <p:spPr>
          <a:xfrm>
            <a:off x="195943" y="6892857"/>
            <a:ext cx="5012871"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Scan here to view the full “Understanding Protective Orders in Richmond, VA”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booklet developed by Project LOTUS </a:t>
            </a:r>
            <a:endParaRPr/>
          </a:p>
          <a:p>
            <a:pPr indent="0" lvl="0" marL="0" marR="0" rtl="0" algn="l">
              <a:spcBef>
                <a:spcPts val="0"/>
              </a:spcBef>
              <a:spcAft>
                <a:spcPts val="0"/>
              </a:spcAft>
              <a:buNone/>
            </a:pPr>
            <a:r>
              <a:rPr i="1" lang="en-US" sz="1800">
                <a:solidFill>
                  <a:schemeClr val="dk1"/>
                </a:solidFill>
                <a:latin typeface="Arial"/>
                <a:ea typeface="Arial"/>
                <a:cs typeface="Arial"/>
                <a:sym typeface="Arial"/>
              </a:rPr>
              <a:t>Linking Outreach, Trust, Understanding and Safety for People with Disabilities </a:t>
            </a:r>
            <a:endParaRPr/>
          </a:p>
        </p:txBody>
      </p:sp>
      <p:sp>
        <p:nvSpPr>
          <p:cNvPr id="115" name="Google Shape;115;p15"/>
          <p:cNvSpPr txBox="1"/>
          <p:nvPr/>
        </p:nvSpPr>
        <p:spPr>
          <a:xfrm>
            <a:off x="7021286" y="2220686"/>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116" name="Google Shape;116;p15"/>
          <p:cNvCxnSpPr/>
          <p:nvPr/>
        </p:nvCxnSpPr>
        <p:spPr>
          <a:xfrm>
            <a:off x="-11016" y="6308092"/>
            <a:ext cx="9152164" cy="0"/>
          </a:xfrm>
          <a:prstGeom prst="straightConnector1">
            <a:avLst/>
          </a:prstGeom>
          <a:noFill/>
          <a:ln cap="flat" cmpd="sng" w="31750">
            <a:solidFill>
              <a:schemeClr val="dk1"/>
            </a:solidFill>
            <a:prstDash val="dot"/>
            <a:miter lim="800000"/>
            <a:headEnd len="sm" w="sm" type="none"/>
            <a:tailEnd len="sm" w="sm" type="none"/>
          </a:ln>
        </p:spPr>
      </p:cxnSp>
      <p:cxnSp>
        <p:nvCxnSpPr>
          <p:cNvPr id="117" name="Google Shape;117;p15"/>
          <p:cNvCxnSpPr/>
          <p:nvPr/>
        </p:nvCxnSpPr>
        <p:spPr>
          <a:xfrm>
            <a:off x="3184071" y="0"/>
            <a:ext cx="0" cy="6335485"/>
          </a:xfrm>
          <a:prstGeom prst="straightConnector1">
            <a:avLst/>
          </a:prstGeom>
          <a:noFill/>
          <a:ln>
            <a:noFill/>
          </a:ln>
        </p:spPr>
      </p:cxnSp>
      <p:cxnSp>
        <p:nvCxnSpPr>
          <p:cNvPr id="118" name="Google Shape;118;p15"/>
          <p:cNvCxnSpPr/>
          <p:nvPr/>
        </p:nvCxnSpPr>
        <p:spPr>
          <a:xfrm>
            <a:off x="8163" y="2253343"/>
            <a:ext cx="3184071" cy="0"/>
          </a:xfrm>
          <a:prstGeom prst="straightConnector1">
            <a:avLst/>
          </a:prstGeom>
          <a:noFill/>
          <a:ln cap="flat" cmpd="sng" w="28575">
            <a:solidFill>
              <a:schemeClr val="dk1"/>
            </a:solidFill>
            <a:prstDash val="dot"/>
            <a:miter lim="800000"/>
            <a:headEnd len="sm" w="sm" type="none"/>
            <a:tailEnd len="sm" w="sm" type="none"/>
          </a:ln>
        </p:spPr>
      </p:cxnSp>
      <p:sp>
        <p:nvSpPr>
          <p:cNvPr id="119" name="Google Shape;119;p15"/>
          <p:cNvSpPr txBox="1"/>
          <p:nvPr/>
        </p:nvSpPr>
        <p:spPr>
          <a:xfrm>
            <a:off x="80510" y="169527"/>
            <a:ext cx="3060264"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Arial"/>
                <a:ea typeface="Arial"/>
                <a:cs typeface="Arial"/>
                <a:sym typeface="Arial"/>
              </a:rPr>
              <a:t>Protective</a:t>
            </a:r>
            <a:endParaRPr/>
          </a:p>
          <a:p>
            <a:pPr indent="0" lvl="0" marL="0" marR="0" rtl="0" algn="ctr">
              <a:spcBef>
                <a:spcPts val="0"/>
              </a:spcBef>
              <a:spcAft>
                <a:spcPts val="0"/>
              </a:spcAft>
              <a:buNone/>
            </a:pPr>
            <a:r>
              <a:rPr b="1" lang="en-US" sz="4000">
                <a:solidFill>
                  <a:schemeClr val="dk1"/>
                </a:solidFill>
                <a:latin typeface="Arial"/>
                <a:ea typeface="Arial"/>
                <a:cs typeface="Arial"/>
                <a:sym typeface="Arial"/>
              </a:rPr>
              <a:t> Orders:</a:t>
            </a:r>
            <a:endParaRPr/>
          </a:p>
          <a:p>
            <a:pPr indent="0" lvl="0" marL="0" marR="0" rtl="0" algn="ctr">
              <a:spcBef>
                <a:spcPts val="0"/>
              </a:spcBef>
              <a:spcAft>
                <a:spcPts val="0"/>
              </a:spcAft>
              <a:buNone/>
            </a:pPr>
            <a:r>
              <a:rPr b="1" lang="en-US" sz="4000">
                <a:solidFill>
                  <a:schemeClr val="dk1"/>
                </a:solidFill>
                <a:latin typeface="Arial"/>
                <a:ea typeface="Arial"/>
                <a:cs typeface="Arial"/>
                <a:sym typeface="Arial"/>
              </a:rPr>
              <a:t>The Basics</a:t>
            </a:r>
            <a:endParaRPr/>
          </a:p>
        </p:txBody>
      </p:sp>
      <p:sp>
        <p:nvSpPr>
          <p:cNvPr id="120" name="Google Shape;120;p15"/>
          <p:cNvSpPr txBox="1"/>
          <p:nvPr/>
        </p:nvSpPr>
        <p:spPr>
          <a:xfrm>
            <a:off x="115628" y="2479995"/>
            <a:ext cx="2952813"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 protective order is a piece of paper signed by a judge that is meant to protect you from someone who is hurting you or threatening to hurt you</a:t>
            </a:r>
            <a:endParaRPr/>
          </a:p>
        </p:txBody>
      </p:sp>
      <p:sp>
        <p:nvSpPr>
          <p:cNvPr id="121" name="Google Shape;121;p15"/>
          <p:cNvSpPr/>
          <p:nvPr/>
        </p:nvSpPr>
        <p:spPr>
          <a:xfrm>
            <a:off x="3192235" y="454061"/>
            <a:ext cx="5948913" cy="1645920"/>
          </a:xfrm>
          <a:prstGeom prst="rect">
            <a:avLst/>
          </a:prstGeom>
          <a:gradFill>
            <a:gsLst>
              <a:gs pos="0">
                <a:srgbClr val="E35E18"/>
              </a:gs>
              <a:gs pos="23000">
                <a:srgbClr val="E35E18"/>
              </a:gs>
              <a:gs pos="69000">
                <a:srgbClr val="BF4F14"/>
              </a:gs>
              <a:gs pos="97000">
                <a:srgbClr val="B24A13"/>
              </a:gs>
              <a:gs pos="100000">
                <a:srgbClr val="B24A13"/>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2000">
                <a:solidFill>
                  <a:schemeClr val="lt1"/>
                </a:solidFill>
                <a:latin typeface="Arial"/>
                <a:ea typeface="Arial"/>
                <a:cs typeface="Arial"/>
                <a:sym typeface="Arial"/>
              </a:rPr>
              <a:t>Emergency Protective Order</a:t>
            </a:r>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Lasts for </a:t>
            </a:r>
            <a:r>
              <a:rPr lang="en-US" sz="1800" u="sng">
                <a:solidFill>
                  <a:schemeClr val="lt1"/>
                </a:solidFill>
                <a:latin typeface="Arial"/>
                <a:ea typeface="Arial"/>
                <a:cs typeface="Arial"/>
                <a:sym typeface="Arial"/>
              </a:rPr>
              <a:t>3 business days</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Granted by the magistrate when the court is closed, such as at night and on holidays and weekends</a:t>
            </a:r>
            <a:endParaRPr/>
          </a:p>
        </p:txBody>
      </p:sp>
      <p:sp>
        <p:nvSpPr>
          <p:cNvPr id="122" name="Google Shape;122;p15"/>
          <p:cNvSpPr/>
          <p:nvPr/>
        </p:nvSpPr>
        <p:spPr>
          <a:xfrm>
            <a:off x="3192234" y="2431983"/>
            <a:ext cx="5959930" cy="1645920"/>
          </a:xfrm>
          <a:prstGeom prst="rect">
            <a:avLst/>
          </a:prstGeom>
          <a:gradFill>
            <a:gsLst>
              <a:gs pos="0">
                <a:srgbClr val="E35E18"/>
              </a:gs>
              <a:gs pos="23000">
                <a:srgbClr val="E35E18"/>
              </a:gs>
              <a:gs pos="69000">
                <a:srgbClr val="BF4F14"/>
              </a:gs>
              <a:gs pos="97000">
                <a:srgbClr val="B24A13"/>
              </a:gs>
              <a:gs pos="100000">
                <a:srgbClr val="B24A13"/>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rPr i="1" lang="en-US" sz="2000">
                <a:solidFill>
                  <a:schemeClr val="lt1"/>
                </a:solidFill>
                <a:latin typeface="Arial"/>
                <a:ea typeface="Arial"/>
                <a:cs typeface="Arial"/>
                <a:sym typeface="Arial"/>
              </a:rPr>
              <a:t>Preliminary Protective Order</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Lasts for </a:t>
            </a:r>
            <a:r>
              <a:rPr lang="en-US" sz="1800" u="sng">
                <a:solidFill>
                  <a:schemeClr val="lt1"/>
                </a:solidFill>
                <a:latin typeface="Arial"/>
                <a:ea typeface="Arial"/>
                <a:cs typeface="Arial"/>
                <a:sym typeface="Arial"/>
              </a:rPr>
              <a:t>15 days </a:t>
            </a:r>
            <a:r>
              <a:rPr lang="en-US" sz="1800">
                <a:solidFill>
                  <a:schemeClr val="lt1"/>
                </a:solidFill>
                <a:latin typeface="Arial"/>
                <a:ea typeface="Arial"/>
                <a:cs typeface="Arial"/>
                <a:sym typeface="Arial"/>
              </a:rPr>
              <a:t>but can be extended up to 6 months</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Can be issued before or after the hearing for the “full” protective order</a:t>
            </a:r>
            <a:endParaRPr/>
          </a:p>
          <a:p>
            <a:pPr indent="-171450" lvl="0" marL="285750" marR="0" rtl="0" algn="ctr">
              <a:spcBef>
                <a:spcPts val="0"/>
              </a:spcBef>
              <a:spcAft>
                <a:spcPts val="0"/>
              </a:spcAft>
              <a:buClr>
                <a:schemeClr val="dk1"/>
              </a:buClr>
              <a:buSzPts val="1800"/>
              <a:buFont typeface="Arial"/>
              <a:buNone/>
            </a:pPr>
            <a:r>
              <a:t/>
            </a:r>
            <a:endParaRPr sz="1800">
              <a:solidFill>
                <a:schemeClr val="lt1"/>
              </a:solidFill>
              <a:latin typeface="Arial"/>
              <a:ea typeface="Arial"/>
              <a:cs typeface="Arial"/>
              <a:sym typeface="Arial"/>
            </a:endParaRPr>
          </a:p>
        </p:txBody>
      </p:sp>
      <p:sp>
        <p:nvSpPr>
          <p:cNvPr id="123" name="Google Shape;123;p15"/>
          <p:cNvSpPr/>
          <p:nvPr/>
        </p:nvSpPr>
        <p:spPr>
          <a:xfrm>
            <a:off x="3192234" y="4475004"/>
            <a:ext cx="5951765" cy="1649185"/>
          </a:xfrm>
          <a:prstGeom prst="rect">
            <a:avLst/>
          </a:prstGeom>
          <a:gradFill>
            <a:gsLst>
              <a:gs pos="0">
                <a:srgbClr val="E35E18"/>
              </a:gs>
              <a:gs pos="23000">
                <a:srgbClr val="E35E18"/>
              </a:gs>
              <a:gs pos="69000">
                <a:srgbClr val="BF4F14"/>
              </a:gs>
              <a:gs pos="97000">
                <a:srgbClr val="B24A13"/>
              </a:gs>
              <a:gs pos="100000">
                <a:srgbClr val="B24A13"/>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2000">
                <a:solidFill>
                  <a:schemeClr val="lt1"/>
                </a:solidFill>
                <a:latin typeface="Arial"/>
                <a:ea typeface="Arial"/>
                <a:cs typeface="Arial"/>
                <a:sym typeface="Arial"/>
              </a:rPr>
              <a:t>Full Protective Order</a:t>
            </a:r>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Lasts for </a:t>
            </a:r>
            <a:r>
              <a:rPr lang="en-US" sz="1800" u="sng">
                <a:solidFill>
                  <a:schemeClr val="lt1"/>
                </a:solidFill>
                <a:latin typeface="Arial"/>
                <a:ea typeface="Arial"/>
                <a:cs typeface="Arial"/>
                <a:sym typeface="Arial"/>
              </a:rPr>
              <a:t>2 years </a:t>
            </a:r>
            <a:r>
              <a:rPr lang="en-US" sz="1800">
                <a:solidFill>
                  <a:schemeClr val="lt1"/>
                </a:solidFill>
                <a:latin typeface="Arial"/>
                <a:ea typeface="Arial"/>
                <a:cs typeface="Arial"/>
                <a:sym typeface="Arial"/>
              </a:rPr>
              <a:t>or until the judge says it expires</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Can be extended if you request another hearing before it expires</a:t>
            </a:r>
            <a:endParaRPr/>
          </a:p>
        </p:txBody>
      </p:sp>
      <p:sp>
        <p:nvSpPr>
          <p:cNvPr id="124" name="Google Shape;124;p15"/>
          <p:cNvSpPr txBox="1"/>
          <p:nvPr/>
        </p:nvSpPr>
        <p:spPr>
          <a:xfrm>
            <a:off x="4227681" y="56960"/>
            <a:ext cx="433522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Different Types of Protective Orders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6"/>
          <p:cNvSpPr/>
          <p:nvPr/>
        </p:nvSpPr>
        <p:spPr>
          <a:xfrm>
            <a:off x="115628" y="6406877"/>
            <a:ext cx="8881415" cy="267788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0" name="Google Shape;130;p16"/>
          <p:cNvSpPr/>
          <p:nvPr/>
        </p:nvSpPr>
        <p:spPr>
          <a:xfrm rot="-5400000">
            <a:off x="3087417" y="7483845"/>
            <a:ext cx="3080492" cy="783771"/>
          </a:xfrm>
          <a:prstGeom prst="mathMinus">
            <a:avLst>
              <a:gd fmla="val 23520" name="adj1"/>
            </a:avLst>
          </a:prstGeom>
          <a:solidFill>
            <a:schemeClr val="dk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1" name="Google Shape;131;p16"/>
          <p:cNvSpPr txBox="1"/>
          <p:nvPr/>
        </p:nvSpPr>
        <p:spPr>
          <a:xfrm>
            <a:off x="366155" y="6797856"/>
            <a:ext cx="3799587"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Scan here to view the necessary paperwork for requesting for a protective order.  Additional iCAN! Virginia Resources and the form can be found at the following website:</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https://www.vacourts.gov/courtadmin/aoc/djs/programs/afapo/home</a:t>
            </a:r>
            <a:endParaRPr/>
          </a:p>
        </p:txBody>
      </p:sp>
      <p:sp>
        <p:nvSpPr>
          <p:cNvPr id="132" name="Google Shape;132;p16"/>
          <p:cNvSpPr txBox="1"/>
          <p:nvPr/>
        </p:nvSpPr>
        <p:spPr>
          <a:xfrm>
            <a:off x="7021286" y="2220686"/>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133" name="Google Shape;133;p16"/>
          <p:cNvCxnSpPr/>
          <p:nvPr/>
        </p:nvCxnSpPr>
        <p:spPr>
          <a:xfrm>
            <a:off x="-19747" y="6566509"/>
            <a:ext cx="9152164" cy="0"/>
          </a:xfrm>
          <a:prstGeom prst="straightConnector1">
            <a:avLst/>
          </a:prstGeom>
          <a:noFill/>
          <a:ln cap="flat" cmpd="sng" w="31750">
            <a:solidFill>
              <a:schemeClr val="dk1"/>
            </a:solidFill>
            <a:prstDash val="dot"/>
            <a:miter lim="800000"/>
            <a:headEnd len="sm" w="sm" type="none"/>
            <a:tailEnd len="sm" w="sm" type="none"/>
          </a:ln>
        </p:spPr>
      </p:cxnSp>
      <p:cxnSp>
        <p:nvCxnSpPr>
          <p:cNvPr id="134" name="Google Shape;134;p16"/>
          <p:cNvCxnSpPr/>
          <p:nvPr/>
        </p:nvCxnSpPr>
        <p:spPr>
          <a:xfrm>
            <a:off x="3184071" y="0"/>
            <a:ext cx="0" cy="6335485"/>
          </a:xfrm>
          <a:prstGeom prst="straightConnector1">
            <a:avLst/>
          </a:prstGeom>
          <a:noFill/>
          <a:ln>
            <a:noFill/>
          </a:ln>
        </p:spPr>
      </p:cxnSp>
      <p:sp>
        <p:nvSpPr>
          <p:cNvPr id="135" name="Google Shape;135;p16"/>
          <p:cNvSpPr txBox="1"/>
          <p:nvPr/>
        </p:nvSpPr>
        <p:spPr>
          <a:xfrm>
            <a:off x="2482187" y="122478"/>
            <a:ext cx="457182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Family Abuse Protective Orders</a:t>
            </a:r>
            <a:endParaRPr/>
          </a:p>
        </p:txBody>
      </p:sp>
      <p:graphicFrame>
        <p:nvGraphicFramePr>
          <p:cNvPr id="136" name="Google Shape;136;p16"/>
          <p:cNvGraphicFramePr/>
          <p:nvPr/>
        </p:nvGraphicFramePr>
        <p:xfrm>
          <a:off x="195943" y="633951"/>
          <a:ext cx="3000000" cy="3000000"/>
        </p:xfrm>
        <a:graphic>
          <a:graphicData uri="http://schemas.openxmlformats.org/drawingml/2006/table">
            <a:tbl>
              <a:tblPr bandRow="1" firstRow="1">
                <a:noFill/>
                <a:tableStyleId>{48BEC13C-136D-4491-9D67-02E84F7243F6}</a:tableStyleId>
              </a:tblPr>
              <a:tblGrid>
                <a:gridCol w="2100975"/>
                <a:gridCol w="2100975"/>
                <a:gridCol w="2100975"/>
              </a:tblGrid>
              <a:tr h="466075">
                <a:tc gridSpan="3">
                  <a:txBody>
                    <a:bodyPr/>
                    <a:lstStyle/>
                    <a:p>
                      <a:pPr indent="0" lvl="0" marL="0" marR="0" rtl="0" algn="l">
                        <a:spcBef>
                          <a:spcPts val="0"/>
                        </a:spcBef>
                        <a:spcAft>
                          <a:spcPts val="0"/>
                        </a:spcAft>
                        <a:buNone/>
                      </a:pPr>
                      <a:r>
                        <a:rPr lang="en-US" sz="1800" u="none" cap="none" strike="noStrike"/>
                        <a:t>Who can you be protected from? </a:t>
                      </a:r>
                      <a:endParaRPr/>
                    </a:p>
                  </a:txBody>
                  <a:tcPr marT="45725" marB="45725" marR="91450" marL="91450"/>
                </a:tc>
                <a:tc hMerge="1"/>
                <a:tc hMerge="1"/>
              </a:tr>
              <a:tr h="486250">
                <a:tc>
                  <a:txBody>
                    <a:bodyPr/>
                    <a:lstStyle/>
                    <a:p>
                      <a:pPr indent="0" lvl="0" marL="0" marR="0" rtl="0" algn="l">
                        <a:spcBef>
                          <a:spcPts val="0"/>
                        </a:spcBef>
                        <a:spcAft>
                          <a:spcPts val="0"/>
                        </a:spcAft>
                        <a:buNone/>
                      </a:pPr>
                      <a:r>
                        <a:rPr lang="en-US" sz="1800"/>
                        <a:t>Someone you share a child with</a:t>
                      </a:r>
                      <a:endParaRPr/>
                    </a:p>
                  </a:txBody>
                  <a:tcPr marT="45725" marB="45725" marR="91450" marL="91450"/>
                </a:tc>
                <a:tc>
                  <a:txBody>
                    <a:bodyPr/>
                    <a:lstStyle/>
                    <a:p>
                      <a:pPr indent="0" lvl="0" marL="0" marR="0" rtl="0" algn="l">
                        <a:spcBef>
                          <a:spcPts val="0"/>
                        </a:spcBef>
                        <a:spcAft>
                          <a:spcPts val="0"/>
                        </a:spcAft>
                        <a:buNone/>
                      </a:pPr>
                      <a:r>
                        <a:rPr lang="en-US" sz="1800"/>
                        <a:t>Your siblings, including half and step</a:t>
                      </a:r>
                      <a:endParaRPr/>
                    </a:p>
                  </a:txBody>
                  <a:tcPr marT="45725" marB="45725" marR="91450" marL="91450"/>
                </a:tc>
                <a:tc>
                  <a:txBody>
                    <a:bodyPr/>
                    <a:lstStyle/>
                    <a:p>
                      <a:pPr indent="0" lvl="0" marL="0" marR="0" rtl="0" algn="l">
                        <a:spcBef>
                          <a:spcPts val="0"/>
                        </a:spcBef>
                        <a:spcAft>
                          <a:spcPts val="0"/>
                        </a:spcAft>
                        <a:buNone/>
                      </a:pPr>
                      <a:r>
                        <a:rPr lang="en-US" sz="1800"/>
                        <a:t>Your boyfriend or girlfriend you lived with in the last year</a:t>
                      </a:r>
                      <a:endParaRPr/>
                    </a:p>
                  </a:txBody>
                  <a:tcPr marT="45725" marB="45725" marR="91450" marL="91450"/>
                </a:tc>
              </a:tr>
              <a:tr h="486250">
                <a:tc>
                  <a:txBody>
                    <a:bodyPr/>
                    <a:lstStyle/>
                    <a:p>
                      <a:pPr indent="0" lvl="0" marL="0" marR="0" rtl="0" algn="l">
                        <a:spcBef>
                          <a:spcPts val="0"/>
                        </a:spcBef>
                        <a:spcAft>
                          <a:spcPts val="0"/>
                        </a:spcAft>
                        <a:buNone/>
                      </a:pPr>
                      <a:r>
                        <a:rPr lang="en-US" sz="1800"/>
                        <a:t>Spouse, including ex’s</a:t>
                      </a:r>
                      <a:endParaRPr/>
                    </a:p>
                  </a:txBody>
                  <a:tcPr marT="45725" marB="45725" marR="91450" marL="91450"/>
                </a:tc>
                <a:tc>
                  <a:txBody>
                    <a:bodyPr/>
                    <a:lstStyle/>
                    <a:p>
                      <a:pPr indent="0" lvl="0" marL="0" marR="0" rtl="0" algn="l">
                        <a:spcBef>
                          <a:spcPts val="0"/>
                        </a:spcBef>
                        <a:spcAft>
                          <a:spcPts val="0"/>
                        </a:spcAft>
                        <a:buNone/>
                      </a:pPr>
                      <a:r>
                        <a:rPr lang="en-US" sz="1800"/>
                        <a:t>Your grandparents and grandchildren</a:t>
                      </a:r>
                      <a:endParaRPr/>
                    </a:p>
                  </a:txBody>
                  <a:tcPr marT="45725" marB="45725" marR="91450" marL="91450"/>
                </a:tc>
                <a:tc>
                  <a:txBody>
                    <a:bodyPr/>
                    <a:lstStyle/>
                    <a:p>
                      <a:pPr indent="0" lvl="0" marL="0" marR="0" rtl="0" algn="l">
                        <a:spcBef>
                          <a:spcPts val="0"/>
                        </a:spcBef>
                        <a:spcAft>
                          <a:spcPts val="0"/>
                        </a:spcAft>
                        <a:buNone/>
                      </a:pPr>
                      <a:r>
                        <a:rPr lang="en-US" sz="1800"/>
                        <a:t>The children of your boyfriend or girlfriend</a:t>
                      </a:r>
                      <a:endParaRPr/>
                    </a:p>
                  </a:txBody>
                  <a:tcPr marT="45725" marB="45725" marR="91450" marL="91450"/>
                </a:tc>
              </a:tr>
              <a:tr h="486250">
                <a:tc>
                  <a:txBody>
                    <a:bodyPr/>
                    <a:lstStyle/>
                    <a:p>
                      <a:pPr indent="0" lvl="0" marL="0" marR="0" rtl="0" algn="l">
                        <a:spcBef>
                          <a:spcPts val="0"/>
                        </a:spcBef>
                        <a:spcAft>
                          <a:spcPts val="0"/>
                        </a:spcAft>
                        <a:buNone/>
                      </a:pPr>
                      <a:r>
                        <a:rPr lang="en-US" sz="1800"/>
                        <a:t>Your parents or stepparents</a:t>
                      </a:r>
                      <a:endParaRPr/>
                    </a:p>
                  </a:txBody>
                  <a:tcPr marT="45725" marB="45725" marR="91450" marL="91450"/>
                </a:tc>
                <a:tc>
                  <a:txBody>
                    <a:bodyPr/>
                    <a:lstStyle/>
                    <a:p>
                      <a:pPr indent="0" lvl="0" marL="0" marR="0" rtl="0" algn="l">
                        <a:spcBef>
                          <a:spcPts val="0"/>
                        </a:spcBef>
                        <a:spcAft>
                          <a:spcPts val="0"/>
                        </a:spcAft>
                        <a:buNone/>
                      </a:pPr>
                      <a:r>
                        <a:rPr lang="en-US" sz="1800"/>
                        <a:t>Your spouse’s family </a:t>
                      </a:r>
                      <a:endParaRPr/>
                    </a:p>
                  </a:txBody>
                  <a:tcPr marT="45725" marB="45725" marR="91450" marL="91450"/>
                </a:tc>
                <a:tc>
                  <a:txBody>
                    <a:bodyPr/>
                    <a:lstStyle/>
                    <a:p>
                      <a:pPr indent="0" lvl="0" marL="0" marR="0" rtl="0" algn="l">
                        <a:spcBef>
                          <a:spcPts val="0"/>
                        </a:spcBef>
                        <a:spcAft>
                          <a:spcPts val="0"/>
                        </a:spcAft>
                        <a:buNone/>
                      </a:pPr>
                      <a:r>
                        <a:rPr lang="en-US" sz="1800"/>
                        <a:t>Legal custodian of a juvenile</a:t>
                      </a:r>
                      <a:endParaRPr/>
                    </a:p>
                  </a:txBody>
                  <a:tcPr marT="45725" marB="45725" marR="91450" marL="91450"/>
                </a:tc>
              </a:tr>
            </a:tbl>
          </a:graphicData>
        </a:graphic>
      </p:graphicFrame>
      <p:sp>
        <p:nvSpPr>
          <p:cNvPr id="137" name="Google Shape;137;p16"/>
          <p:cNvSpPr txBox="1"/>
          <p:nvPr/>
        </p:nvSpPr>
        <p:spPr>
          <a:xfrm>
            <a:off x="6850784" y="1415929"/>
            <a:ext cx="209160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Protection from spouse’s family requires you live together now</a:t>
            </a:r>
            <a:endParaRPr/>
          </a:p>
        </p:txBody>
      </p:sp>
      <p:graphicFrame>
        <p:nvGraphicFramePr>
          <p:cNvPr id="138" name="Google Shape;138;p16"/>
          <p:cNvGraphicFramePr/>
          <p:nvPr/>
        </p:nvGraphicFramePr>
        <p:xfrm>
          <a:off x="1951672" y="3736390"/>
          <a:ext cx="3000000" cy="3000000"/>
        </p:xfrm>
        <a:graphic>
          <a:graphicData uri="http://schemas.openxmlformats.org/drawingml/2006/table">
            <a:tbl>
              <a:tblPr bandRow="1" firstRow="1">
                <a:noFill/>
                <a:tableStyleId>{48BEC13C-136D-4491-9D67-02E84F7243F6}</a:tableStyleId>
              </a:tblPr>
              <a:tblGrid>
                <a:gridCol w="3554300"/>
                <a:gridCol w="3554300"/>
              </a:tblGrid>
              <a:tr h="530775">
                <a:tc gridSpan="2">
                  <a:txBody>
                    <a:bodyPr/>
                    <a:lstStyle/>
                    <a:p>
                      <a:pPr indent="0" lvl="0" marL="0" marR="0" rtl="0" algn="r">
                        <a:spcBef>
                          <a:spcPts val="0"/>
                        </a:spcBef>
                        <a:spcAft>
                          <a:spcPts val="0"/>
                        </a:spcAft>
                        <a:buNone/>
                      </a:pPr>
                      <a:r>
                        <a:rPr lang="en-US" sz="1800"/>
                        <a:t>How can you get a Family Abuse Protective Order?</a:t>
                      </a:r>
                      <a:endParaRPr/>
                    </a:p>
                  </a:txBody>
                  <a:tcPr marT="45725" marB="45725" marR="91450" marL="91450"/>
                </a:tc>
                <a:tc hMerge="1"/>
              </a:tr>
              <a:tr h="21397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139" name="Google Shape;139;p16"/>
          <p:cNvSpPr/>
          <p:nvPr/>
        </p:nvSpPr>
        <p:spPr>
          <a:xfrm>
            <a:off x="2069531" y="4346407"/>
            <a:ext cx="620916" cy="677092"/>
          </a:xfrm>
          <a:prstGeom prst="ellipse">
            <a:avLst/>
          </a:prstGeom>
          <a:no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1</a:t>
            </a:r>
            <a:endParaRPr/>
          </a:p>
        </p:txBody>
      </p:sp>
      <p:sp>
        <p:nvSpPr>
          <p:cNvPr id="140" name="Google Shape;140;p16"/>
          <p:cNvSpPr/>
          <p:nvPr/>
        </p:nvSpPr>
        <p:spPr>
          <a:xfrm>
            <a:off x="5561515" y="4348714"/>
            <a:ext cx="620916" cy="677092"/>
          </a:xfrm>
          <a:prstGeom prst="ellipse">
            <a:avLst/>
          </a:prstGeom>
          <a:no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2</a:t>
            </a:r>
            <a:endParaRPr/>
          </a:p>
        </p:txBody>
      </p:sp>
      <p:sp>
        <p:nvSpPr>
          <p:cNvPr id="141" name="Google Shape;141;p16"/>
          <p:cNvSpPr txBox="1"/>
          <p:nvPr/>
        </p:nvSpPr>
        <p:spPr>
          <a:xfrm>
            <a:off x="2832191" y="4366360"/>
            <a:ext cx="237662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Use the </a:t>
            </a:r>
            <a:r>
              <a:rPr lang="en-US" sz="1800" u="sng">
                <a:solidFill>
                  <a:schemeClr val="hlink"/>
                </a:solidFill>
                <a:latin typeface="Arial"/>
                <a:ea typeface="Arial"/>
                <a:cs typeface="Arial"/>
                <a:sym typeface="Arial"/>
                <a:hlinkClick r:id="rId3"/>
              </a:rPr>
              <a:t>iCAN! Virginia Website</a:t>
            </a:r>
            <a:r>
              <a:rPr lang="en-US" sz="1800">
                <a:solidFill>
                  <a:schemeClr val="dk1"/>
                </a:solidFill>
                <a:latin typeface="Arial"/>
                <a:ea typeface="Arial"/>
                <a:cs typeface="Arial"/>
                <a:sym typeface="Arial"/>
              </a:rPr>
              <a:t>  to fill out the forms to take with you to court</a:t>
            </a:r>
            <a:endParaRPr/>
          </a:p>
        </p:txBody>
      </p:sp>
      <p:sp>
        <p:nvSpPr>
          <p:cNvPr id="142" name="Google Shape;142;p16"/>
          <p:cNvSpPr txBox="1"/>
          <p:nvPr/>
        </p:nvSpPr>
        <p:spPr>
          <a:xfrm>
            <a:off x="6268521" y="4351611"/>
            <a:ext cx="2791759"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Go to the Juvenile and Domestic Relations District Court Services Unit Intake Office located at:</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1600 Oliver Hill Way, Richmond, VA 23219</a:t>
            </a:r>
            <a:endParaRPr/>
          </a:p>
        </p:txBody>
      </p:sp>
      <p:sp>
        <p:nvSpPr>
          <p:cNvPr id="143" name="Google Shape;143;p16"/>
          <p:cNvSpPr/>
          <p:nvPr/>
        </p:nvSpPr>
        <p:spPr>
          <a:xfrm>
            <a:off x="-19747" y="4048256"/>
            <a:ext cx="2003188" cy="1526835"/>
          </a:xfrm>
          <a:prstGeom prst="cloudCallout">
            <a:avLst>
              <a:gd fmla="val 39173" name="adj1"/>
              <a:gd fmla="val 55361" name="adj2"/>
            </a:avLst>
          </a:prstGeom>
          <a:no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 name="Google Shape;144;p16"/>
          <p:cNvSpPr txBox="1"/>
          <p:nvPr/>
        </p:nvSpPr>
        <p:spPr>
          <a:xfrm>
            <a:off x="209717" y="4211508"/>
            <a:ext cx="1507113" cy="11953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Forms can also be completed in person</a:t>
            </a:r>
            <a:endParaRPr/>
          </a:p>
        </p:txBody>
      </p:sp>
      <p:pic>
        <p:nvPicPr>
          <p:cNvPr descr="A qr code in a circle&#10;&#10;AI-generated content may be incorrect." id="145" name="Google Shape;145;p16"/>
          <p:cNvPicPr preferRelativeResize="0"/>
          <p:nvPr/>
        </p:nvPicPr>
        <p:blipFill rotWithShape="1">
          <a:blip r:embed="rId4">
            <a:alphaModFix/>
          </a:blip>
          <a:srcRect b="0" l="0" r="0" t="0"/>
          <a:stretch/>
        </p:blipFill>
        <p:spPr>
          <a:xfrm>
            <a:off x="6219382" y="6773474"/>
            <a:ext cx="1863969" cy="2248048"/>
          </a:xfrm>
          <a:prstGeom prst="rect">
            <a:avLst/>
          </a:prstGeom>
          <a:noFill/>
          <a:ln>
            <a:noFill/>
          </a:ln>
        </p:spPr>
      </p:pic>
      <p:sp>
        <p:nvSpPr>
          <p:cNvPr id="146" name="Google Shape;146;p16"/>
          <p:cNvSpPr/>
          <p:nvPr/>
        </p:nvSpPr>
        <p:spPr>
          <a:xfrm>
            <a:off x="6498904" y="1015088"/>
            <a:ext cx="2571503" cy="2129127"/>
          </a:xfrm>
          <a:prstGeom prst="cloudCallout">
            <a:avLst>
              <a:gd fmla="val -20833" name="adj1"/>
              <a:gd fmla="val 62500" name="adj2"/>
            </a:avLst>
          </a:prstGeom>
          <a:no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7"/>
          <p:cNvSpPr/>
          <p:nvPr/>
        </p:nvSpPr>
        <p:spPr>
          <a:xfrm>
            <a:off x="6671720" y="633951"/>
            <a:ext cx="2119165" cy="1956067"/>
          </a:xfrm>
          <a:prstGeom prst="cloudCallout">
            <a:avLst>
              <a:gd fmla="val -20833" name="adj1"/>
              <a:gd fmla="val 62500" name="adj2"/>
            </a:avLst>
          </a:prstGeom>
          <a:no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2" name="Google Shape;152;p17"/>
          <p:cNvSpPr/>
          <p:nvPr/>
        </p:nvSpPr>
        <p:spPr>
          <a:xfrm>
            <a:off x="115628" y="6406877"/>
            <a:ext cx="8881415" cy="267788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 name="Google Shape;153;p17"/>
          <p:cNvSpPr/>
          <p:nvPr/>
        </p:nvSpPr>
        <p:spPr>
          <a:xfrm rot="-5400000">
            <a:off x="3306413" y="7702840"/>
            <a:ext cx="2642501" cy="783771"/>
          </a:xfrm>
          <a:prstGeom prst="mathMinus">
            <a:avLst>
              <a:gd fmla="val 23520" name="adj1"/>
            </a:avLst>
          </a:prstGeom>
          <a:solidFill>
            <a:schemeClr val="dk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 name="Google Shape;154;p17"/>
          <p:cNvSpPr txBox="1"/>
          <p:nvPr/>
        </p:nvSpPr>
        <p:spPr>
          <a:xfrm>
            <a:off x="258285" y="6913456"/>
            <a:ext cx="4120150"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Scan here to view the necessary paperwork for requesting for a protective order.  Additional iCAN! Virginia Resources and the form can be found at the following website:</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https://www.vacourts.gov/courtadmin/aoc/djs/programs/afapo/home</a:t>
            </a:r>
            <a:endParaRPr/>
          </a:p>
        </p:txBody>
      </p:sp>
      <p:sp>
        <p:nvSpPr>
          <p:cNvPr id="155" name="Google Shape;155;p17"/>
          <p:cNvSpPr txBox="1"/>
          <p:nvPr/>
        </p:nvSpPr>
        <p:spPr>
          <a:xfrm>
            <a:off x="7021286" y="2220686"/>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156" name="Google Shape;156;p17"/>
          <p:cNvCxnSpPr/>
          <p:nvPr/>
        </p:nvCxnSpPr>
        <p:spPr>
          <a:xfrm>
            <a:off x="-19747" y="6773474"/>
            <a:ext cx="9152164" cy="0"/>
          </a:xfrm>
          <a:prstGeom prst="straightConnector1">
            <a:avLst/>
          </a:prstGeom>
          <a:noFill/>
          <a:ln cap="flat" cmpd="sng" w="31750">
            <a:solidFill>
              <a:schemeClr val="dk1"/>
            </a:solidFill>
            <a:prstDash val="dot"/>
            <a:miter lim="800000"/>
            <a:headEnd len="sm" w="sm" type="none"/>
            <a:tailEnd len="sm" w="sm" type="none"/>
          </a:ln>
        </p:spPr>
      </p:cxnSp>
      <p:cxnSp>
        <p:nvCxnSpPr>
          <p:cNvPr id="157" name="Google Shape;157;p17"/>
          <p:cNvCxnSpPr/>
          <p:nvPr/>
        </p:nvCxnSpPr>
        <p:spPr>
          <a:xfrm>
            <a:off x="3184071" y="0"/>
            <a:ext cx="0" cy="6335485"/>
          </a:xfrm>
          <a:prstGeom prst="straightConnector1">
            <a:avLst/>
          </a:prstGeom>
          <a:noFill/>
          <a:ln>
            <a:noFill/>
          </a:ln>
        </p:spPr>
      </p:cxnSp>
      <p:sp>
        <p:nvSpPr>
          <p:cNvPr id="158" name="Google Shape;158;p17"/>
          <p:cNvSpPr txBox="1"/>
          <p:nvPr/>
        </p:nvSpPr>
        <p:spPr>
          <a:xfrm>
            <a:off x="2249894" y="25812"/>
            <a:ext cx="525310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Non-Family Abuse Protective Orders</a:t>
            </a:r>
            <a:endParaRPr/>
          </a:p>
        </p:txBody>
      </p:sp>
      <p:graphicFrame>
        <p:nvGraphicFramePr>
          <p:cNvPr id="159" name="Google Shape;159;p17"/>
          <p:cNvGraphicFramePr/>
          <p:nvPr/>
        </p:nvGraphicFramePr>
        <p:xfrm>
          <a:off x="193976" y="514535"/>
          <a:ext cx="3000000" cy="3000000"/>
        </p:xfrm>
        <a:graphic>
          <a:graphicData uri="http://schemas.openxmlformats.org/drawingml/2006/table">
            <a:tbl>
              <a:tblPr bandRow="1" firstRow="1">
                <a:noFill/>
                <a:tableStyleId>{8259BDC0-381A-4BA0-A648-85EDA6615785}</a:tableStyleId>
              </a:tblPr>
              <a:tblGrid>
                <a:gridCol w="2100975"/>
                <a:gridCol w="2100975"/>
                <a:gridCol w="2100975"/>
              </a:tblGrid>
              <a:tr h="466075">
                <a:tc gridSpan="3">
                  <a:txBody>
                    <a:bodyPr/>
                    <a:lstStyle/>
                    <a:p>
                      <a:pPr indent="0" lvl="0" marL="0" marR="0" rtl="0" algn="l">
                        <a:spcBef>
                          <a:spcPts val="0"/>
                        </a:spcBef>
                        <a:spcAft>
                          <a:spcPts val="0"/>
                        </a:spcAft>
                        <a:buNone/>
                      </a:pPr>
                      <a:r>
                        <a:rPr lang="en-US" sz="1800"/>
                        <a:t>Who can you be protected from? </a:t>
                      </a:r>
                      <a:endParaRPr/>
                    </a:p>
                  </a:txBody>
                  <a:tcPr marT="45725" marB="45725" marR="91450" marL="91450"/>
                </a:tc>
                <a:tc hMerge="1"/>
                <a:tc hMerge="1"/>
              </a:tr>
              <a:tr h="486250">
                <a:tc>
                  <a:txBody>
                    <a:bodyPr/>
                    <a:lstStyle/>
                    <a:p>
                      <a:pPr indent="0" lvl="0" marL="0" marR="0" rtl="0" algn="l">
                        <a:spcBef>
                          <a:spcPts val="0"/>
                        </a:spcBef>
                        <a:spcAft>
                          <a:spcPts val="0"/>
                        </a:spcAft>
                        <a:buNone/>
                      </a:pPr>
                      <a:r>
                        <a:rPr lang="en-US" sz="1800"/>
                        <a:t>Your caregiver</a:t>
                      </a:r>
                      <a:endParaRPr/>
                    </a:p>
                  </a:txBody>
                  <a:tcPr marT="45725" marB="45725" marR="91450" marL="91450"/>
                </a:tc>
                <a:tc>
                  <a:txBody>
                    <a:bodyPr/>
                    <a:lstStyle/>
                    <a:p>
                      <a:pPr indent="0" lvl="0" marL="0" marR="0" rtl="0" algn="l">
                        <a:spcBef>
                          <a:spcPts val="0"/>
                        </a:spcBef>
                        <a:spcAft>
                          <a:spcPts val="0"/>
                        </a:spcAft>
                        <a:buNone/>
                      </a:pPr>
                      <a:r>
                        <a:rPr lang="en-US" sz="1800"/>
                        <a:t>Your neighbor</a:t>
                      </a:r>
                      <a:endParaRPr/>
                    </a:p>
                  </a:txBody>
                  <a:tcPr marT="45725" marB="45725" marR="91450" marL="91450"/>
                </a:tc>
                <a:tc>
                  <a:txBody>
                    <a:bodyPr/>
                    <a:lstStyle/>
                    <a:p>
                      <a:pPr indent="0" lvl="0" marL="0" marR="0" rtl="0" algn="l">
                        <a:spcBef>
                          <a:spcPts val="0"/>
                        </a:spcBef>
                        <a:spcAft>
                          <a:spcPts val="0"/>
                        </a:spcAft>
                        <a:buNone/>
                      </a:pPr>
                      <a:r>
                        <a:rPr lang="en-US" sz="1800"/>
                        <a:t>Your friend or coworker</a:t>
                      </a:r>
                      <a:endParaRPr/>
                    </a:p>
                  </a:txBody>
                  <a:tcPr marT="45725" marB="45725" marR="91450" marL="91450"/>
                </a:tc>
              </a:tr>
              <a:tr h="486250">
                <a:tc>
                  <a:txBody>
                    <a:bodyPr/>
                    <a:lstStyle/>
                    <a:p>
                      <a:pPr indent="0" lvl="0" marL="0" marR="0" rtl="0" algn="l">
                        <a:lnSpc>
                          <a:spcPct val="100000"/>
                        </a:lnSpc>
                        <a:spcBef>
                          <a:spcPts val="0"/>
                        </a:spcBef>
                        <a:spcAft>
                          <a:spcPts val="0"/>
                        </a:spcAft>
                        <a:buClr>
                          <a:schemeClr val="dk1"/>
                        </a:buClr>
                        <a:buSzPts val="1800"/>
                        <a:buFont typeface="Arial"/>
                        <a:buNone/>
                      </a:pPr>
                      <a:r>
                        <a:rPr lang="en-US" sz="1800"/>
                        <a:t>Your boyfriend or girlfriend who you do not share a child with and did not live with in the last year</a:t>
                      </a:r>
                      <a:endParaRPr/>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Anyone threatening to or hurting you, even if you do not know them</a:t>
                      </a:r>
                      <a:endParaRPr/>
                    </a:p>
                  </a:txBody>
                  <a:tcPr marT="45725" marB="45725" marR="91450" marL="91450"/>
                </a:tc>
                <a:tc>
                  <a:txBody>
                    <a:bodyPr/>
                    <a:lstStyle/>
                    <a:p>
                      <a:pPr indent="0" lvl="0" marL="0" marR="0" rtl="0" algn="l">
                        <a:spcBef>
                          <a:spcPts val="0"/>
                        </a:spcBef>
                        <a:spcAft>
                          <a:spcPts val="0"/>
                        </a:spcAft>
                        <a:buNone/>
                      </a:pPr>
                      <a:r>
                        <a:rPr lang="en-US" sz="1800"/>
                        <a:t>Anyone threatening to or hurting you who is not family</a:t>
                      </a:r>
                      <a:endParaRPr/>
                    </a:p>
                  </a:txBody>
                  <a:tcPr marT="45725" marB="45725" marR="91450" marL="91450"/>
                </a:tc>
              </a:tr>
            </a:tbl>
          </a:graphicData>
        </a:graphic>
      </p:graphicFrame>
      <p:graphicFrame>
        <p:nvGraphicFramePr>
          <p:cNvPr id="160" name="Google Shape;160;p17"/>
          <p:cNvGraphicFramePr/>
          <p:nvPr/>
        </p:nvGraphicFramePr>
        <p:xfrm>
          <a:off x="2212904" y="3736390"/>
          <a:ext cx="3000000" cy="3000000"/>
        </p:xfrm>
        <a:graphic>
          <a:graphicData uri="http://schemas.openxmlformats.org/drawingml/2006/table">
            <a:tbl>
              <a:tblPr bandRow="1" firstRow="1">
                <a:noFill/>
                <a:tableStyleId>{8259BDC0-381A-4BA0-A648-85EDA6615785}</a:tableStyleId>
              </a:tblPr>
              <a:tblGrid>
                <a:gridCol w="3423700"/>
                <a:gridCol w="3423700"/>
              </a:tblGrid>
              <a:tr h="530775">
                <a:tc gridSpan="2">
                  <a:txBody>
                    <a:bodyPr/>
                    <a:lstStyle/>
                    <a:p>
                      <a:pPr indent="0" lvl="0" marL="0" marR="0" rtl="0" algn="r">
                        <a:spcBef>
                          <a:spcPts val="0"/>
                        </a:spcBef>
                        <a:spcAft>
                          <a:spcPts val="0"/>
                        </a:spcAft>
                        <a:buNone/>
                      </a:pPr>
                      <a:r>
                        <a:rPr lang="en-US" sz="1800"/>
                        <a:t>How can you get a Non-Family Abuse Protective Order?</a:t>
                      </a:r>
                      <a:endParaRPr/>
                    </a:p>
                  </a:txBody>
                  <a:tcPr marT="45725" marB="45725" marR="91450" marL="91450"/>
                </a:tc>
                <a:tc hMerge="1"/>
              </a:tr>
              <a:tr h="21397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161" name="Google Shape;161;p17"/>
          <p:cNvSpPr/>
          <p:nvPr/>
        </p:nvSpPr>
        <p:spPr>
          <a:xfrm>
            <a:off x="2266804" y="4358431"/>
            <a:ext cx="620916" cy="677092"/>
          </a:xfrm>
          <a:prstGeom prst="ellipse">
            <a:avLst/>
          </a:prstGeom>
          <a:no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1</a:t>
            </a:r>
            <a:endParaRPr/>
          </a:p>
        </p:txBody>
      </p:sp>
      <p:sp>
        <p:nvSpPr>
          <p:cNvPr id="162" name="Google Shape;162;p17"/>
          <p:cNvSpPr/>
          <p:nvPr/>
        </p:nvSpPr>
        <p:spPr>
          <a:xfrm>
            <a:off x="5649472" y="4346407"/>
            <a:ext cx="620916" cy="677092"/>
          </a:xfrm>
          <a:prstGeom prst="ellipse">
            <a:avLst/>
          </a:prstGeom>
          <a:no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2</a:t>
            </a:r>
            <a:endParaRPr/>
          </a:p>
        </p:txBody>
      </p:sp>
      <p:sp>
        <p:nvSpPr>
          <p:cNvPr id="163" name="Google Shape;163;p17"/>
          <p:cNvSpPr txBox="1"/>
          <p:nvPr/>
        </p:nvSpPr>
        <p:spPr>
          <a:xfrm>
            <a:off x="2993918" y="4358431"/>
            <a:ext cx="237662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Use the </a:t>
            </a:r>
            <a:r>
              <a:rPr lang="en-US" sz="1800" u="sng">
                <a:solidFill>
                  <a:schemeClr val="hlink"/>
                </a:solidFill>
                <a:latin typeface="Arial"/>
                <a:ea typeface="Arial"/>
                <a:cs typeface="Arial"/>
                <a:sym typeface="Arial"/>
                <a:hlinkClick r:id="rId3"/>
              </a:rPr>
              <a:t>iCAN! Virginia Website</a:t>
            </a:r>
            <a:r>
              <a:rPr lang="en-US" sz="1800">
                <a:solidFill>
                  <a:schemeClr val="dk1"/>
                </a:solidFill>
                <a:latin typeface="Arial"/>
                <a:ea typeface="Arial"/>
                <a:cs typeface="Arial"/>
                <a:sym typeface="Arial"/>
              </a:rPr>
              <a:t>  to fill out the forms to take with you to court</a:t>
            </a:r>
            <a:endParaRPr/>
          </a:p>
        </p:txBody>
      </p:sp>
      <p:sp>
        <p:nvSpPr>
          <p:cNvPr id="164" name="Google Shape;164;p17"/>
          <p:cNvSpPr txBox="1"/>
          <p:nvPr/>
        </p:nvSpPr>
        <p:spPr>
          <a:xfrm>
            <a:off x="6370220" y="4348869"/>
            <a:ext cx="2791759"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Go to the Clerk’s Office of the General District Court located at:</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800 E Marshall St, Richmond, VA 23219</a:t>
            </a:r>
            <a:endParaRPr/>
          </a:p>
        </p:txBody>
      </p:sp>
      <p:sp>
        <p:nvSpPr>
          <p:cNvPr id="165" name="Google Shape;165;p17"/>
          <p:cNvSpPr/>
          <p:nvPr/>
        </p:nvSpPr>
        <p:spPr>
          <a:xfrm>
            <a:off x="-19747" y="4048256"/>
            <a:ext cx="2003188" cy="1526835"/>
          </a:xfrm>
          <a:prstGeom prst="cloudCallout">
            <a:avLst>
              <a:gd fmla="val 39173" name="adj1"/>
              <a:gd fmla="val 55361" name="adj2"/>
            </a:avLst>
          </a:prstGeom>
          <a:no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6" name="Google Shape;166;p17"/>
          <p:cNvSpPr txBox="1"/>
          <p:nvPr/>
        </p:nvSpPr>
        <p:spPr>
          <a:xfrm>
            <a:off x="209717" y="4211508"/>
            <a:ext cx="1507113" cy="11953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Forms can also be completed in person</a:t>
            </a:r>
            <a:endParaRPr/>
          </a:p>
        </p:txBody>
      </p:sp>
      <p:pic>
        <p:nvPicPr>
          <p:cNvPr descr="A qr code in a circle&#10;&#10;AI-generated content may be incorrect." id="167" name="Google Shape;167;p17"/>
          <p:cNvPicPr preferRelativeResize="0"/>
          <p:nvPr/>
        </p:nvPicPr>
        <p:blipFill rotWithShape="1">
          <a:blip r:embed="rId4">
            <a:alphaModFix/>
          </a:blip>
          <a:srcRect b="0" l="0" r="0" t="0"/>
          <a:stretch/>
        </p:blipFill>
        <p:spPr>
          <a:xfrm>
            <a:off x="6186865" y="6992673"/>
            <a:ext cx="1668841" cy="2012713"/>
          </a:xfrm>
          <a:prstGeom prst="rect">
            <a:avLst/>
          </a:prstGeom>
          <a:noFill/>
          <a:ln>
            <a:noFill/>
          </a:ln>
        </p:spPr>
      </p:pic>
      <p:sp>
        <p:nvSpPr>
          <p:cNvPr id="168" name="Google Shape;168;p17"/>
          <p:cNvSpPr txBox="1"/>
          <p:nvPr/>
        </p:nvSpPr>
        <p:spPr>
          <a:xfrm>
            <a:off x="7021285" y="854074"/>
            <a:ext cx="1812846"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Applies to people who are not family or household members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sp>
        <p:nvSpPr>
          <p:cNvPr id="173" name="Google Shape;173;p18"/>
          <p:cNvSpPr/>
          <p:nvPr/>
        </p:nvSpPr>
        <p:spPr>
          <a:xfrm>
            <a:off x="115628" y="6406877"/>
            <a:ext cx="8881415" cy="267788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4" name="Google Shape;174;p18"/>
          <p:cNvSpPr/>
          <p:nvPr/>
        </p:nvSpPr>
        <p:spPr>
          <a:xfrm rot="-5400000">
            <a:off x="3432273" y="7539673"/>
            <a:ext cx="3049360" cy="783771"/>
          </a:xfrm>
          <a:prstGeom prst="mathMinus">
            <a:avLst>
              <a:gd fmla="val 23520" name="adj1"/>
            </a:avLst>
          </a:prstGeom>
          <a:solidFill>
            <a:schemeClr val="dk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5" name="Google Shape;175;p18"/>
          <p:cNvSpPr txBox="1"/>
          <p:nvPr/>
        </p:nvSpPr>
        <p:spPr>
          <a:xfrm>
            <a:off x="7021286" y="2220686"/>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176" name="Google Shape;176;p18"/>
          <p:cNvCxnSpPr/>
          <p:nvPr/>
        </p:nvCxnSpPr>
        <p:spPr>
          <a:xfrm>
            <a:off x="-11015" y="6602006"/>
            <a:ext cx="9152164" cy="0"/>
          </a:xfrm>
          <a:prstGeom prst="straightConnector1">
            <a:avLst/>
          </a:prstGeom>
          <a:noFill/>
          <a:ln cap="flat" cmpd="sng" w="31750">
            <a:solidFill>
              <a:schemeClr val="dk1"/>
            </a:solidFill>
            <a:prstDash val="dot"/>
            <a:miter lim="800000"/>
            <a:headEnd len="sm" w="sm" type="none"/>
            <a:tailEnd len="sm" w="sm" type="none"/>
          </a:ln>
        </p:spPr>
      </p:cxnSp>
      <p:cxnSp>
        <p:nvCxnSpPr>
          <p:cNvPr id="177" name="Google Shape;177;p18"/>
          <p:cNvCxnSpPr/>
          <p:nvPr/>
        </p:nvCxnSpPr>
        <p:spPr>
          <a:xfrm>
            <a:off x="3184071" y="0"/>
            <a:ext cx="0" cy="6335485"/>
          </a:xfrm>
          <a:prstGeom prst="straightConnector1">
            <a:avLst/>
          </a:prstGeom>
          <a:noFill/>
          <a:ln>
            <a:noFill/>
          </a:ln>
        </p:spPr>
      </p:cxnSp>
      <p:grpSp>
        <p:nvGrpSpPr>
          <p:cNvPr id="178" name="Google Shape;178;p18"/>
          <p:cNvGrpSpPr/>
          <p:nvPr/>
        </p:nvGrpSpPr>
        <p:grpSpPr>
          <a:xfrm>
            <a:off x="286454" y="924909"/>
            <a:ext cx="8539759" cy="2094120"/>
            <a:chOff x="41" y="56622"/>
            <a:chExt cx="8539759" cy="2094120"/>
          </a:xfrm>
        </p:grpSpPr>
        <p:sp>
          <p:nvSpPr>
            <p:cNvPr id="179" name="Google Shape;179;p18"/>
            <p:cNvSpPr/>
            <p:nvPr/>
          </p:nvSpPr>
          <p:spPr>
            <a:xfrm>
              <a:off x="41" y="56622"/>
              <a:ext cx="3990541" cy="403200"/>
            </a:xfrm>
            <a:prstGeom prst="rect">
              <a:avLst/>
            </a:prstGeom>
            <a:solidFill>
              <a:srgbClr val="00B050"/>
            </a:solidFill>
            <a:ln cap="flat" cmpd="sng" w="19050">
              <a:solidFill>
                <a:srgbClr val="12608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8"/>
            <p:cNvSpPr txBox="1"/>
            <p:nvPr/>
          </p:nvSpPr>
          <p:spPr>
            <a:xfrm>
              <a:off x="41" y="56622"/>
              <a:ext cx="3990541" cy="403200"/>
            </a:xfrm>
            <a:prstGeom prst="rect">
              <a:avLst/>
            </a:prstGeom>
            <a:noFill/>
            <a:ln>
              <a:noFill/>
            </a:ln>
          </p:spPr>
          <p:txBody>
            <a:bodyPr anchorCtr="0" anchor="ctr" bIns="56875" lIns="99550" spcFirstLastPara="1" rIns="99550" wrap="square" tIns="56875">
              <a:noAutofit/>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Arial"/>
                  <a:ea typeface="Arial"/>
                  <a:cs typeface="Arial"/>
                  <a:sym typeface="Arial"/>
                </a:rPr>
                <a:t>DO's </a:t>
              </a:r>
              <a:endParaRPr/>
            </a:p>
          </p:txBody>
        </p:sp>
        <p:sp>
          <p:nvSpPr>
            <p:cNvPr id="181" name="Google Shape;181;p18"/>
            <p:cNvSpPr/>
            <p:nvPr/>
          </p:nvSpPr>
          <p:spPr>
            <a:xfrm>
              <a:off x="41" y="459822"/>
              <a:ext cx="3990541" cy="1690920"/>
            </a:xfrm>
            <a:prstGeom prst="rect">
              <a:avLst/>
            </a:prstGeom>
            <a:solidFill>
              <a:srgbClr val="CAD1D8">
                <a:alpha val="90196"/>
              </a:srgbClr>
            </a:solidFill>
            <a:ln cap="flat" cmpd="sng" w="19050">
              <a:solidFill>
                <a:srgbClr val="CAD1D8">
                  <a:alpha val="90196"/>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8"/>
            <p:cNvSpPr txBox="1"/>
            <p:nvPr/>
          </p:nvSpPr>
          <p:spPr>
            <a:xfrm>
              <a:off x="41" y="459822"/>
              <a:ext cx="3990541" cy="1690920"/>
            </a:xfrm>
            <a:prstGeom prst="rect">
              <a:avLst/>
            </a:prstGeom>
            <a:noFill/>
            <a:ln>
              <a:noFill/>
            </a:ln>
          </p:spPr>
          <p:txBody>
            <a:bodyPr anchorCtr="0" anchor="t" bIns="112000" lIns="74675" spcFirstLastPara="1" rIns="99550" wrap="square" tIns="74675">
              <a:noAutofit/>
            </a:bodyPr>
            <a:lstStyle/>
            <a:p>
              <a:pPr indent="-114300" lvl="1" marL="114300" marR="0" rtl="0" algn="l">
                <a:lnSpc>
                  <a:spcPct val="9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 Your ID</a:t>
              </a:r>
              <a:endParaRPr/>
            </a:p>
            <a:p>
              <a:pPr indent="-114300" lvl="1" marL="114300" marR="0" rtl="0" algn="l">
                <a:lnSpc>
                  <a:spcPct val="90000"/>
                </a:lnSpc>
                <a:spcBef>
                  <a:spcPts val="21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Description of the person who hurt you</a:t>
              </a:r>
              <a:endParaRPr/>
            </a:p>
            <a:p>
              <a:pPr indent="-114300" lvl="1" marL="114300" marR="0" rtl="0" algn="l">
                <a:lnSpc>
                  <a:spcPct val="90000"/>
                </a:lnSpc>
                <a:spcBef>
                  <a:spcPts val="21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Birth certificate and social security numbers for children you would like protected</a:t>
              </a:r>
              <a:endParaRPr/>
            </a:p>
            <a:p>
              <a:pPr indent="-114300" lvl="1" marL="114300" marR="0" rtl="0" algn="l">
                <a:lnSpc>
                  <a:spcPct val="90000"/>
                </a:lnSpc>
                <a:spcBef>
                  <a:spcPts val="21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Evidence you have of being hurt, such as police reports, threatening messages, and hospital visits</a:t>
              </a:r>
              <a:endParaRPr/>
            </a:p>
          </p:txBody>
        </p:sp>
        <p:sp>
          <p:nvSpPr>
            <p:cNvPr id="183" name="Google Shape;183;p18"/>
            <p:cNvSpPr/>
            <p:nvPr/>
          </p:nvSpPr>
          <p:spPr>
            <a:xfrm>
              <a:off x="4549259" y="56622"/>
              <a:ext cx="3990541" cy="403200"/>
            </a:xfrm>
            <a:prstGeom prst="rect">
              <a:avLst/>
            </a:prstGeom>
            <a:solidFill>
              <a:srgbClr val="FF0000"/>
            </a:solidFill>
            <a:ln cap="flat" cmpd="sng" w="19050">
              <a:solidFill>
                <a:srgbClr val="12608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8"/>
            <p:cNvSpPr txBox="1"/>
            <p:nvPr/>
          </p:nvSpPr>
          <p:spPr>
            <a:xfrm>
              <a:off x="4549259" y="56622"/>
              <a:ext cx="3990541" cy="403200"/>
            </a:xfrm>
            <a:prstGeom prst="rect">
              <a:avLst/>
            </a:prstGeom>
            <a:noFill/>
            <a:ln>
              <a:noFill/>
            </a:ln>
          </p:spPr>
          <p:txBody>
            <a:bodyPr anchorCtr="0" anchor="ctr" bIns="56875" lIns="99550" spcFirstLastPara="1" rIns="99550" wrap="square" tIns="56875">
              <a:noAutofit/>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Arial"/>
                  <a:ea typeface="Arial"/>
                  <a:cs typeface="Arial"/>
                  <a:sym typeface="Arial"/>
                </a:rPr>
                <a:t>DON'Ts</a:t>
              </a:r>
              <a:endParaRPr/>
            </a:p>
          </p:txBody>
        </p:sp>
        <p:sp>
          <p:nvSpPr>
            <p:cNvPr id="185" name="Google Shape;185;p18"/>
            <p:cNvSpPr/>
            <p:nvPr/>
          </p:nvSpPr>
          <p:spPr>
            <a:xfrm>
              <a:off x="4549259" y="459822"/>
              <a:ext cx="3990541" cy="1690920"/>
            </a:xfrm>
            <a:prstGeom prst="rect">
              <a:avLst/>
            </a:prstGeom>
            <a:solidFill>
              <a:srgbClr val="CAD1D8">
                <a:alpha val="90196"/>
              </a:srgbClr>
            </a:solidFill>
            <a:ln cap="flat" cmpd="sng" w="19050">
              <a:solidFill>
                <a:srgbClr val="CAD1D8">
                  <a:alpha val="90196"/>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8"/>
            <p:cNvSpPr txBox="1"/>
            <p:nvPr/>
          </p:nvSpPr>
          <p:spPr>
            <a:xfrm>
              <a:off x="4549259" y="459822"/>
              <a:ext cx="3990541" cy="1690920"/>
            </a:xfrm>
            <a:prstGeom prst="rect">
              <a:avLst/>
            </a:prstGeom>
            <a:noFill/>
            <a:ln>
              <a:noFill/>
            </a:ln>
          </p:spPr>
          <p:txBody>
            <a:bodyPr anchorCtr="0" anchor="t" bIns="112000" lIns="74675" spcFirstLastPara="1" rIns="99550" wrap="square" tIns="74675">
              <a:noAutofit/>
            </a:bodyPr>
            <a:lstStyle/>
            <a:p>
              <a:pPr indent="-114300" lvl="1" marL="114300" marR="0" rtl="0" algn="l">
                <a:lnSpc>
                  <a:spcPct val="9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Electronic devices, such as Smart watches, tape recorders, cell phones/cameras, headphones/Bluetooth devices</a:t>
              </a:r>
              <a:endParaRPr/>
            </a:p>
            <a:p>
              <a:pPr indent="-114300" lvl="1" marL="114300" marR="0" rtl="0" algn="l">
                <a:lnSpc>
                  <a:spcPct val="90000"/>
                </a:lnSpc>
                <a:spcBef>
                  <a:spcPts val="21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Weapons</a:t>
              </a:r>
              <a:endParaRPr/>
            </a:p>
            <a:p>
              <a:pPr indent="-114300" lvl="1" marL="114300" marR="0" rtl="0" algn="l">
                <a:lnSpc>
                  <a:spcPct val="90000"/>
                </a:lnSpc>
                <a:spcBef>
                  <a:spcPts val="21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Snacks or drinks, glass containers/bottles</a:t>
              </a:r>
              <a:endParaRPr/>
            </a:p>
            <a:p>
              <a:pPr indent="-114300" lvl="1" marL="114300" marR="0" rtl="0" algn="l">
                <a:lnSpc>
                  <a:spcPct val="90000"/>
                </a:lnSpc>
                <a:spcBef>
                  <a:spcPts val="21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Handcuff keys</a:t>
              </a:r>
              <a:endParaRPr/>
            </a:p>
            <a:p>
              <a:pPr indent="-114300" lvl="1" marL="114300" marR="0" rtl="0" algn="l">
                <a:lnSpc>
                  <a:spcPct val="90000"/>
                </a:lnSpc>
                <a:spcBef>
                  <a:spcPts val="21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Construction tools</a:t>
              </a:r>
              <a:endParaRPr/>
            </a:p>
          </p:txBody>
        </p:sp>
      </p:grpSp>
      <p:sp>
        <p:nvSpPr>
          <p:cNvPr id="187" name="Google Shape;187;p18"/>
          <p:cNvSpPr txBox="1"/>
          <p:nvPr/>
        </p:nvSpPr>
        <p:spPr>
          <a:xfrm>
            <a:off x="1013034" y="81312"/>
            <a:ext cx="7524701"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Protective Orders:</a:t>
            </a:r>
            <a:endParaRPr/>
          </a:p>
          <a:p>
            <a:pPr indent="0" lvl="0" marL="0" marR="0" rtl="0" algn="ctr">
              <a:spcBef>
                <a:spcPts val="0"/>
              </a:spcBef>
              <a:spcAft>
                <a:spcPts val="0"/>
              </a:spcAft>
              <a:buNone/>
            </a:pPr>
            <a:r>
              <a:rPr b="1" lang="en-US" sz="2400">
                <a:solidFill>
                  <a:schemeClr val="dk1"/>
                </a:solidFill>
                <a:latin typeface="Arial"/>
                <a:ea typeface="Arial"/>
                <a:cs typeface="Arial"/>
                <a:sym typeface="Arial"/>
              </a:rPr>
              <a:t>What to bring and what not to bring to the courthouse</a:t>
            </a:r>
            <a:endParaRPr/>
          </a:p>
        </p:txBody>
      </p:sp>
      <p:grpSp>
        <p:nvGrpSpPr>
          <p:cNvPr id="188" name="Google Shape;188;p18"/>
          <p:cNvGrpSpPr/>
          <p:nvPr/>
        </p:nvGrpSpPr>
        <p:grpSpPr>
          <a:xfrm>
            <a:off x="302119" y="4065312"/>
            <a:ext cx="8539759" cy="2085840"/>
            <a:chOff x="41" y="39801"/>
            <a:chExt cx="8539759" cy="2085840"/>
          </a:xfrm>
        </p:grpSpPr>
        <p:sp>
          <p:nvSpPr>
            <p:cNvPr id="189" name="Google Shape;189;p18"/>
            <p:cNvSpPr/>
            <p:nvPr/>
          </p:nvSpPr>
          <p:spPr>
            <a:xfrm>
              <a:off x="41" y="39801"/>
              <a:ext cx="3990541" cy="460800"/>
            </a:xfrm>
            <a:prstGeom prst="rect">
              <a:avLst/>
            </a:prstGeom>
            <a:solidFill>
              <a:srgbClr val="00B050"/>
            </a:solidFill>
            <a:ln cap="flat" cmpd="sng" w="19050">
              <a:solidFill>
                <a:srgbClr val="12608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8"/>
            <p:cNvSpPr txBox="1"/>
            <p:nvPr/>
          </p:nvSpPr>
          <p:spPr>
            <a:xfrm>
              <a:off x="41" y="39801"/>
              <a:ext cx="3990541" cy="460800"/>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DO's </a:t>
              </a:r>
              <a:endParaRPr/>
            </a:p>
          </p:txBody>
        </p:sp>
        <p:sp>
          <p:nvSpPr>
            <p:cNvPr id="191" name="Google Shape;191;p18"/>
            <p:cNvSpPr/>
            <p:nvPr/>
          </p:nvSpPr>
          <p:spPr>
            <a:xfrm>
              <a:off x="41" y="500601"/>
              <a:ext cx="3990541" cy="1625040"/>
            </a:xfrm>
            <a:prstGeom prst="rect">
              <a:avLst/>
            </a:prstGeom>
            <a:solidFill>
              <a:srgbClr val="CAD1D8">
                <a:alpha val="90196"/>
              </a:srgbClr>
            </a:solidFill>
            <a:ln cap="flat" cmpd="sng" w="19050">
              <a:solidFill>
                <a:srgbClr val="CAD1D8">
                  <a:alpha val="90196"/>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8"/>
            <p:cNvSpPr txBox="1"/>
            <p:nvPr/>
          </p:nvSpPr>
          <p:spPr>
            <a:xfrm>
              <a:off x="41" y="500601"/>
              <a:ext cx="3990541" cy="162504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Let the court know ahead of time if you need an accommodation for a disability, such as a listening device or sign language interpreter</a:t>
              </a:r>
              <a:endParaRPr/>
            </a:p>
            <a:p>
              <a:pPr indent="-171450" lvl="1" marL="171450" marR="0" rtl="0" algn="l">
                <a:lnSpc>
                  <a:spcPct val="90000"/>
                </a:lnSpc>
                <a:spcBef>
                  <a:spcPts val="24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Dress respectfully, as if you are going to a job interview</a:t>
              </a:r>
              <a:endParaRPr/>
            </a:p>
          </p:txBody>
        </p:sp>
        <p:sp>
          <p:nvSpPr>
            <p:cNvPr id="193" name="Google Shape;193;p18"/>
            <p:cNvSpPr/>
            <p:nvPr/>
          </p:nvSpPr>
          <p:spPr>
            <a:xfrm>
              <a:off x="4549259" y="39801"/>
              <a:ext cx="3990541" cy="460800"/>
            </a:xfrm>
            <a:prstGeom prst="rect">
              <a:avLst/>
            </a:prstGeom>
            <a:solidFill>
              <a:srgbClr val="FF0000"/>
            </a:solidFill>
            <a:ln cap="flat" cmpd="sng" w="19050">
              <a:solidFill>
                <a:srgbClr val="12608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8"/>
            <p:cNvSpPr txBox="1"/>
            <p:nvPr/>
          </p:nvSpPr>
          <p:spPr>
            <a:xfrm>
              <a:off x="4549259" y="39801"/>
              <a:ext cx="3990541" cy="460800"/>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DON'Ts</a:t>
              </a:r>
              <a:endParaRPr/>
            </a:p>
          </p:txBody>
        </p:sp>
        <p:sp>
          <p:nvSpPr>
            <p:cNvPr id="195" name="Google Shape;195;p18"/>
            <p:cNvSpPr/>
            <p:nvPr/>
          </p:nvSpPr>
          <p:spPr>
            <a:xfrm>
              <a:off x="4549259" y="500601"/>
              <a:ext cx="3990541" cy="1625040"/>
            </a:xfrm>
            <a:prstGeom prst="rect">
              <a:avLst/>
            </a:prstGeom>
            <a:solidFill>
              <a:srgbClr val="CAD1D8">
                <a:alpha val="90196"/>
              </a:srgbClr>
            </a:solidFill>
            <a:ln cap="flat" cmpd="sng" w="19050">
              <a:solidFill>
                <a:srgbClr val="CAD1D8">
                  <a:alpha val="90196"/>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8"/>
            <p:cNvSpPr txBox="1"/>
            <p:nvPr/>
          </p:nvSpPr>
          <p:spPr>
            <a:xfrm>
              <a:off x="4549259" y="500601"/>
              <a:ext cx="3990541" cy="162504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Smoke at the courthouse</a:t>
              </a:r>
              <a:endParaRPr/>
            </a:p>
            <a:p>
              <a:pPr indent="-171450" lvl="1" marL="171450" marR="0" rtl="0" algn="l">
                <a:lnSpc>
                  <a:spcPct val="90000"/>
                </a:lnSpc>
                <a:spcBef>
                  <a:spcPts val="24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Wear clothing with swear words or obscene pictures</a:t>
              </a:r>
              <a:endParaRPr/>
            </a:p>
          </p:txBody>
        </p:sp>
      </p:grpSp>
      <p:sp>
        <p:nvSpPr>
          <p:cNvPr id="197" name="Google Shape;197;p18"/>
          <p:cNvSpPr txBox="1"/>
          <p:nvPr/>
        </p:nvSpPr>
        <p:spPr>
          <a:xfrm>
            <a:off x="1013034" y="3117125"/>
            <a:ext cx="70866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Protective Orders:</a:t>
            </a:r>
            <a:endParaRPr/>
          </a:p>
          <a:p>
            <a:pPr indent="0" lvl="0" marL="0" marR="0" rtl="0" algn="ctr">
              <a:spcBef>
                <a:spcPts val="0"/>
              </a:spcBef>
              <a:spcAft>
                <a:spcPts val="0"/>
              </a:spcAft>
              <a:buNone/>
            </a:pPr>
            <a:r>
              <a:rPr b="1" lang="en-US" sz="2400">
                <a:solidFill>
                  <a:schemeClr val="dk1"/>
                </a:solidFill>
                <a:latin typeface="Arial"/>
                <a:ea typeface="Arial"/>
                <a:cs typeface="Arial"/>
                <a:sym typeface="Arial"/>
              </a:rPr>
              <a:t>What to do and what not to do at the courthouse</a:t>
            </a:r>
            <a:endParaRPr/>
          </a:p>
        </p:txBody>
      </p:sp>
      <p:pic>
        <p:nvPicPr>
          <p:cNvPr descr="A qr code on a white background&#10;&#10;AI-generated content may be incorrect." id="198" name="Google Shape;198;p18"/>
          <p:cNvPicPr preferRelativeResize="0"/>
          <p:nvPr/>
        </p:nvPicPr>
        <p:blipFill rotWithShape="1">
          <a:blip r:embed="rId3">
            <a:alphaModFix/>
          </a:blip>
          <a:srcRect b="0" l="0" r="0" t="0"/>
          <a:stretch/>
        </p:blipFill>
        <p:spPr>
          <a:xfrm>
            <a:off x="5794323" y="6715474"/>
            <a:ext cx="2369290" cy="2369290"/>
          </a:xfrm>
          <a:prstGeom prst="rect">
            <a:avLst/>
          </a:prstGeom>
          <a:noFill/>
          <a:ln>
            <a:noFill/>
          </a:ln>
        </p:spPr>
      </p:pic>
      <p:sp>
        <p:nvSpPr>
          <p:cNvPr id="199" name="Google Shape;199;p18"/>
          <p:cNvSpPr txBox="1"/>
          <p:nvPr/>
        </p:nvSpPr>
        <p:spPr>
          <a:xfrm>
            <a:off x="115628" y="6797135"/>
            <a:ext cx="4649803"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Scan here to view the form to request accommodations. Other resources related to support for people with disabilities in the judicial system and this form can be found at the following website: </a:t>
            </a:r>
            <a:endParaRPr/>
          </a:p>
          <a:p>
            <a:pPr indent="0" lvl="0" marL="0" marR="0" rtl="0" algn="l">
              <a:spcBef>
                <a:spcPts val="0"/>
              </a:spcBef>
              <a:spcAft>
                <a:spcPts val="0"/>
              </a:spcAft>
              <a:buNone/>
            </a:pPr>
            <a:r>
              <a:rPr lang="en-US" sz="1800" u="sng">
                <a:solidFill>
                  <a:schemeClr val="hlink"/>
                </a:solidFill>
                <a:latin typeface="Arial"/>
                <a:ea typeface="Arial"/>
                <a:cs typeface="Arial"/>
                <a:sym typeface="Arial"/>
                <a:hlinkClick r:id="rId4"/>
              </a:rPr>
              <a:t>VA Courts Americans with Disabilities Act</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(https://www.vacourts.gov/courts/ada/home)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graphicFrame>
        <p:nvGraphicFramePr>
          <p:cNvPr id="204" name="Google Shape;204;p19"/>
          <p:cNvGraphicFramePr/>
          <p:nvPr/>
        </p:nvGraphicFramePr>
        <p:xfrm>
          <a:off x="3050599" y="86361"/>
          <a:ext cx="3000000" cy="3000000"/>
        </p:xfrm>
        <a:graphic>
          <a:graphicData uri="http://schemas.openxmlformats.org/drawingml/2006/table">
            <a:tbl>
              <a:tblPr>
                <a:noFill/>
                <a:tableStyleId>{23C95D0B-C831-4A15-ABB4-6DDE3084879E}</a:tableStyleId>
              </a:tblPr>
              <a:tblGrid>
                <a:gridCol w="5905250"/>
              </a:tblGrid>
              <a:tr h="1910700">
                <a:tc>
                  <a:txBody>
                    <a:bodyPr/>
                    <a:lstStyle/>
                    <a:p>
                      <a:pPr indent="0" lvl="0" marL="0" marR="0" rtl="0" algn="l">
                        <a:spcBef>
                          <a:spcPts val="0"/>
                        </a:spcBef>
                        <a:spcAft>
                          <a:spcPts val="0"/>
                        </a:spcAft>
                        <a:buNone/>
                      </a:pPr>
                      <a:r>
                        <a:rPr b="1" lang="en-US" sz="1800"/>
                        <a:t>What if the court is closed when you need a Protective Order?</a:t>
                      </a:r>
                      <a:endParaRPr/>
                    </a:p>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You can request an Emergency Protective Order at the Magistrate’s Office located at: Richmond City Justice System, 1701 Fairfield Way, Richmond, VA 23219</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6C5AB"/>
                    </a:solidFill>
                  </a:tcPr>
                </a:tc>
              </a:tr>
              <a:tr h="2212400">
                <a:tc>
                  <a:txBody>
                    <a:bodyPr/>
                    <a:lstStyle/>
                    <a:p>
                      <a:pPr indent="0" lvl="0" marL="0" marR="0" rtl="0" algn="l">
                        <a:spcBef>
                          <a:spcPts val="0"/>
                        </a:spcBef>
                        <a:spcAft>
                          <a:spcPts val="0"/>
                        </a:spcAft>
                        <a:buNone/>
                      </a:pPr>
                      <a:r>
                        <a:t/>
                      </a:r>
                      <a:endParaRPr b="1" sz="1800"/>
                    </a:p>
                    <a:p>
                      <a:pPr indent="0" lvl="0" marL="0" marR="0" rtl="0" algn="l">
                        <a:spcBef>
                          <a:spcPts val="0"/>
                        </a:spcBef>
                        <a:spcAft>
                          <a:spcPts val="0"/>
                        </a:spcAft>
                        <a:buNone/>
                      </a:pPr>
                      <a:r>
                        <a:rPr b="1" lang="en-US" sz="1800"/>
                        <a:t>What if you are under 18?</a:t>
                      </a:r>
                      <a:endParaRPr/>
                    </a:p>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You can still be protected by a Family or Non-Family Protective Order. Go to the Juvenile and Domestic Relations District Court Services Unit Intake Office located at: 1600 Oliver Hill Way, Richmond, VA 23219</a:t>
                      </a:r>
                      <a:endParaRPr/>
                    </a:p>
                    <a:p>
                      <a:pPr indent="0" lvl="0" marL="0" marR="0" rtl="0" algn="l">
                        <a:spcBef>
                          <a:spcPts val="0"/>
                        </a:spcBef>
                        <a:spcAft>
                          <a:spcPts val="0"/>
                        </a:spcAft>
                        <a:buNone/>
                      </a:pPr>
                      <a:r>
                        <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12400">
                <a:tc>
                  <a:txBody>
                    <a:bodyPr/>
                    <a:lstStyle/>
                    <a:p>
                      <a:pPr indent="0" lvl="0" marL="0" marR="0" rtl="0" algn="l">
                        <a:spcBef>
                          <a:spcPts val="0"/>
                        </a:spcBef>
                        <a:spcAft>
                          <a:spcPts val="0"/>
                        </a:spcAft>
                        <a:buNone/>
                      </a:pPr>
                      <a:r>
                        <a:t/>
                      </a:r>
                      <a:endParaRPr b="1" sz="1800"/>
                    </a:p>
                    <a:p>
                      <a:pPr indent="0" lvl="0" marL="0" marR="0" rtl="0" algn="l">
                        <a:spcBef>
                          <a:spcPts val="0"/>
                        </a:spcBef>
                        <a:spcAft>
                          <a:spcPts val="0"/>
                        </a:spcAft>
                        <a:buNone/>
                      </a:pPr>
                      <a:r>
                        <a:rPr b="1" lang="en-US" sz="1800"/>
                        <a:t>What if you want a protective against a same-sex partner?</a:t>
                      </a:r>
                      <a:endParaRPr/>
                    </a:p>
                    <a:p>
                      <a:pPr indent="0" lvl="0" marL="0" marR="0" rtl="0" algn="l">
                        <a:spcBef>
                          <a:spcPts val="0"/>
                        </a:spcBef>
                        <a:spcAft>
                          <a:spcPts val="0"/>
                        </a:spcAft>
                        <a:buNone/>
                      </a:pPr>
                      <a:r>
                        <a:t/>
                      </a:r>
                      <a:endParaRPr sz="1800"/>
                    </a:p>
                    <a:p>
                      <a:pPr indent="0" lvl="0" marL="0" marR="0" rtl="0" algn="l">
                        <a:lnSpc>
                          <a:spcPct val="100000"/>
                        </a:lnSpc>
                        <a:spcBef>
                          <a:spcPts val="0"/>
                        </a:spcBef>
                        <a:spcAft>
                          <a:spcPts val="0"/>
                        </a:spcAft>
                        <a:buClr>
                          <a:schemeClr val="dk1"/>
                        </a:buClr>
                        <a:buSzPts val="1800"/>
                        <a:buFont typeface="Arial"/>
                        <a:buNone/>
                      </a:pPr>
                      <a:r>
                        <a:rPr lang="en-US" sz="1800"/>
                        <a:t>You can still ask for a protective order, whether or not you are married to this same-sex partner. Same sex couples are seen in the Juvenile and Domestic Relations District Court located at: 1600 Oliver Hill Way, Richmond, VA 23219</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6C5AB"/>
                    </a:solidFill>
                  </a:tcPr>
                </a:tc>
              </a:tr>
            </a:tbl>
          </a:graphicData>
        </a:graphic>
      </p:graphicFrame>
      <p:sp>
        <p:nvSpPr>
          <p:cNvPr id="205" name="Google Shape;205;p19"/>
          <p:cNvSpPr/>
          <p:nvPr/>
        </p:nvSpPr>
        <p:spPr>
          <a:xfrm>
            <a:off x="115628" y="6406877"/>
            <a:ext cx="8881415" cy="267788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6" name="Google Shape;206;p19"/>
          <p:cNvSpPr/>
          <p:nvPr/>
        </p:nvSpPr>
        <p:spPr>
          <a:xfrm rot="-5400000">
            <a:off x="3544337" y="7651736"/>
            <a:ext cx="2825234" cy="783771"/>
          </a:xfrm>
          <a:prstGeom prst="mathMinus">
            <a:avLst>
              <a:gd fmla="val 23520" name="adj1"/>
            </a:avLst>
          </a:prstGeom>
          <a:solidFill>
            <a:schemeClr val="dk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07" name="Google Shape;207;p19"/>
          <p:cNvPicPr preferRelativeResize="0"/>
          <p:nvPr/>
        </p:nvPicPr>
        <p:blipFill rotWithShape="1">
          <a:blip r:embed="rId3">
            <a:alphaModFix/>
          </a:blip>
          <a:srcRect b="0" l="0" r="0" t="0"/>
          <a:stretch/>
        </p:blipFill>
        <p:spPr>
          <a:xfrm>
            <a:off x="6202542" y="7007680"/>
            <a:ext cx="1748762" cy="2008501"/>
          </a:xfrm>
          <a:prstGeom prst="rect">
            <a:avLst/>
          </a:prstGeom>
          <a:noFill/>
          <a:ln>
            <a:noFill/>
          </a:ln>
        </p:spPr>
      </p:pic>
      <p:sp>
        <p:nvSpPr>
          <p:cNvPr id="208" name="Google Shape;208;p19"/>
          <p:cNvSpPr txBox="1"/>
          <p:nvPr/>
        </p:nvSpPr>
        <p:spPr>
          <a:xfrm>
            <a:off x="115628" y="7277213"/>
            <a:ext cx="5012871"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Scan here to view the full “Understanding Protective Orders in Richmond, VA”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booklet developed by Project LOTUS </a:t>
            </a:r>
            <a:endParaRPr/>
          </a:p>
          <a:p>
            <a:pPr indent="0" lvl="0" marL="0" marR="0" rtl="0" algn="l">
              <a:spcBef>
                <a:spcPts val="0"/>
              </a:spcBef>
              <a:spcAft>
                <a:spcPts val="0"/>
              </a:spcAft>
              <a:buNone/>
            </a:pPr>
            <a:r>
              <a:rPr i="1" lang="en-US" sz="1800">
                <a:solidFill>
                  <a:schemeClr val="dk1"/>
                </a:solidFill>
                <a:latin typeface="Arial"/>
                <a:ea typeface="Arial"/>
                <a:cs typeface="Arial"/>
                <a:sym typeface="Arial"/>
              </a:rPr>
              <a:t>Linking Outreach, Trust, Understanding and Safety for People with Disabilities </a:t>
            </a:r>
            <a:endParaRPr/>
          </a:p>
        </p:txBody>
      </p:sp>
      <p:sp>
        <p:nvSpPr>
          <p:cNvPr id="209" name="Google Shape;209;p19"/>
          <p:cNvSpPr txBox="1"/>
          <p:nvPr/>
        </p:nvSpPr>
        <p:spPr>
          <a:xfrm>
            <a:off x="7021286" y="2220686"/>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210" name="Google Shape;210;p19"/>
          <p:cNvCxnSpPr/>
          <p:nvPr/>
        </p:nvCxnSpPr>
        <p:spPr>
          <a:xfrm>
            <a:off x="-19747" y="6890240"/>
            <a:ext cx="9152164" cy="0"/>
          </a:xfrm>
          <a:prstGeom prst="straightConnector1">
            <a:avLst/>
          </a:prstGeom>
          <a:noFill/>
          <a:ln cap="flat" cmpd="sng" w="31750">
            <a:solidFill>
              <a:schemeClr val="dk1"/>
            </a:solidFill>
            <a:prstDash val="dot"/>
            <a:miter lim="800000"/>
            <a:headEnd len="sm" w="sm" type="none"/>
            <a:tailEnd len="sm" w="sm" type="none"/>
          </a:ln>
        </p:spPr>
      </p:cxnSp>
      <p:cxnSp>
        <p:nvCxnSpPr>
          <p:cNvPr id="211" name="Google Shape;211;p19"/>
          <p:cNvCxnSpPr/>
          <p:nvPr/>
        </p:nvCxnSpPr>
        <p:spPr>
          <a:xfrm>
            <a:off x="3184071" y="0"/>
            <a:ext cx="0" cy="6335485"/>
          </a:xfrm>
          <a:prstGeom prst="straightConnector1">
            <a:avLst/>
          </a:prstGeom>
          <a:noFill/>
          <a:ln>
            <a:noFill/>
          </a:ln>
        </p:spPr>
      </p:cxnSp>
      <p:cxnSp>
        <p:nvCxnSpPr>
          <p:cNvPr id="212" name="Google Shape;212;p19"/>
          <p:cNvCxnSpPr/>
          <p:nvPr/>
        </p:nvCxnSpPr>
        <p:spPr>
          <a:xfrm>
            <a:off x="0" y="2045085"/>
            <a:ext cx="2901043" cy="0"/>
          </a:xfrm>
          <a:prstGeom prst="straightConnector1">
            <a:avLst/>
          </a:prstGeom>
          <a:noFill/>
          <a:ln cap="flat" cmpd="sng" w="28575">
            <a:solidFill>
              <a:schemeClr val="dk1"/>
            </a:solidFill>
            <a:prstDash val="dot"/>
            <a:miter lim="800000"/>
            <a:headEnd len="sm" w="sm" type="none"/>
            <a:tailEnd len="sm" w="sm" type="none"/>
          </a:ln>
        </p:spPr>
      </p:cxnSp>
      <p:sp>
        <p:nvSpPr>
          <p:cNvPr id="213" name="Google Shape;213;p19"/>
          <p:cNvSpPr txBox="1"/>
          <p:nvPr/>
        </p:nvSpPr>
        <p:spPr>
          <a:xfrm>
            <a:off x="80511" y="59237"/>
            <a:ext cx="3060264"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Arial"/>
                <a:ea typeface="Arial"/>
                <a:cs typeface="Arial"/>
                <a:sym typeface="Arial"/>
              </a:rPr>
              <a:t>Frequently Asked Questions</a:t>
            </a:r>
            <a:endParaRPr/>
          </a:p>
        </p:txBody>
      </p:sp>
      <p:pic>
        <p:nvPicPr>
          <p:cNvPr descr="A judge at a podium&#10;&#10;AI-generated content may be incorrect." id="214" name="Google Shape;214;p19"/>
          <p:cNvPicPr preferRelativeResize="0"/>
          <p:nvPr/>
        </p:nvPicPr>
        <p:blipFill rotWithShape="1">
          <a:blip r:embed="rId4">
            <a:alphaModFix/>
          </a:blip>
          <a:srcRect b="0" l="0" r="0" t="0"/>
          <a:stretch/>
        </p:blipFill>
        <p:spPr>
          <a:xfrm>
            <a:off x="146957" y="4136263"/>
            <a:ext cx="2305779" cy="2636537"/>
          </a:xfrm>
          <a:prstGeom prst="rect">
            <a:avLst/>
          </a:prstGeom>
          <a:noFill/>
          <a:ln>
            <a:noFill/>
          </a:ln>
        </p:spPr>
      </p:pic>
      <p:sp>
        <p:nvSpPr>
          <p:cNvPr id="215" name="Google Shape;215;p19"/>
          <p:cNvSpPr txBox="1"/>
          <p:nvPr/>
        </p:nvSpPr>
        <p:spPr>
          <a:xfrm>
            <a:off x="80511" y="2143055"/>
            <a:ext cx="2944831"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Need more help?</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Contact Richmond Victim Witness Services located at 800 E Marshall St, Richmond, VA 23219</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804-646-7665</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