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Sniglet" panose="020B0604020202020204" charset="0"/>
      <p:regular r:id="rId41"/>
    </p:embeddedFont>
    <p:embeddedFont>
      <p:font typeface="ไอติม" panose="020B0604020202020204" charset="-34"/>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50053-06AD-44A9-835F-8EB54232D7B2}" v="7" dt="2025-04-07T21:48:05.670"/>
    <p1510:client id="{CB6BD7D6-94FD-435C-81A9-5A66D19D5CA6}" v="1" dt="2025-04-08T01:55:09.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152" autoAdjust="0"/>
  </p:normalViewPr>
  <p:slideViewPr>
    <p:cSldViewPr>
      <p:cViewPr varScale="1">
        <p:scale>
          <a:sx n="61" d="100"/>
          <a:sy n="61" d="100"/>
        </p:scale>
        <p:origin x="1314"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Kreiter" userId="2a1fccac65527bdb" providerId="LiveId" clId="{CB6BD7D6-94FD-435C-81A9-5A66D19D5CA6}"/>
    <pc:docChg chg="modShowInfo">
      <pc:chgData name="Joe Kreiter" userId="2a1fccac65527bdb" providerId="LiveId" clId="{CB6BD7D6-94FD-435C-81A9-5A66D19D5CA6}" dt="2025-04-08T02:27:11.756"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F5CEE-BB5A-47C9-B1E8-499ECCEE20AF}"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EFCD-1F44-4017-9B43-CA684103950C}" type="slidenum">
              <a:rPr lang="en-US" smtClean="0"/>
              <a:t>‹#›</a:t>
            </a:fld>
            <a:endParaRPr lang="en-US"/>
          </a:p>
        </p:txBody>
      </p:sp>
    </p:spTree>
    <p:extLst>
      <p:ext uri="{BB962C8B-B14F-4D97-AF65-F5344CB8AC3E}">
        <p14:creationId xmlns:p14="http://schemas.microsoft.com/office/powerpoint/2010/main" val="336267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Joe Kreiter and this is my leadership project for the Spring 2025 LEND practicum course. </a:t>
            </a:r>
          </a:p>
          <a:p>
            <a:endParaRPr lang="en-US" dirty="0"/>
          </a:p>
          <a:p>
            <a:r>
              <a:rPr lang="en-US" dirty="0"/>
              <a:t>My discipline is social work. </a:t>
            </a:r>
          </a:p>
          <a:p>
            <a:endParaRPr lang="en-US" dirty="0"/>
          </a:p>
          <a:p>
            <a:r>
              <a:rPr lang="en-US" dirty="0"/>
              <a:t>The title of my presentation is... </a:t>
            </a:r>
          </a:p>
          <a:p>
            <a:endParaRPr lang="en-US" dirty="0"/>
          </a:p>
          <a:p>
            <a:r>
              <a:rPr lang="en-US" dirty="0"/>
              <a:t>A description of what you did for your leadership project</a:t>
            </a:r>
          </a:p>
          <a:p>
            <a:endParaRPr lang="en-US" dirty="0"/>
          </a:p>
          <a:p>
            <a:r>
              <a:rPr lang="en-US" dirty="0"/>
              <a:t>I created a workshop with the goal of introducing mindfulness, its relevance to young people with autism and the adults who care for them, and specific mindfulness practices. The target audience for this workshop is parents and caregivers of young people with autism. </a:t>
            </a:r>
          </a:p>
          <a:p>
            <a:endParaRPr lang="en-US" dirty="0"/>
          </a:p>
          <a:p>
            <a:endParaRPr lang="en-US" dirty="0"/>
          </a:p>
          <a:p>
            <a:r>
              <a:rPr lang="en-US" dirty="0"/>
              <a:t>Why you chose your </a:t>
            </a:r>
          </a:p>
          <a:p>
            <a:r>
              <a:rPr lang="en-US" dirty="0"/>
              <a:t>leadership project?</a:t>
            </a:r>
          </a:p>
          <a:p>
            <a:endParaRPr lang="en-US" dirty="0"/>
          </a:p>
          <a:p>
            <a:r>
              <a:rPr lang="en-US" dirty="0"/>
              <a:t>Mindfulness practice has been shown in academic research to benefit young people with autism and their families. I believe it is important to make awareness of mindfulness and mindfulness practices accessible to parents and caregivers who are searching for approaches to support themselves and the young people they care for.</a:t>
            </a:r>
          </a:p>
          <a:p>
            <a:r>
              <a:rPr lang="en-US" dirty="0"/>
              <a:t> </a:t>
            </a:r>
          </a:p>
          <a:p>
            <a:r>
              <a:rPr lang="en-US" dirty="0"/>
              <a:t>The impact you hope your leadership project will have for children with disabilities 0-21 and their families</a:t>
            </a:r>
          </a:p>
          <a:p>
            <a:endParaRPr lang="en-US" dirty="0"/>
          </a:p>
          <a:p>
            <a:r>
              <a:rPr lang="en-US" dirty="0"/>
              <a:t>Parents and caregivers will increase their awareness and practice of mindfulness skills and possibly teach their children about mindfulness. Integrating mindfulness into family routines and culture will help reduce stress and enhance qualities of presence, awareness, and compassion for self and others among family members. </a:t>
            </a:r>
          </a:p>
          <a:p>
            <a:endParaRPr lang="en-US" dirty="0"/>
          </a:p>
          <a:p>
            <a:r>
              <a:rPr lang="en-US" dirty="0"/>
              <a:t>The workshop includes a mix of lectured-based content and experiential learning, specifically mindfulness practice and opportunities for reflection and discussion. </a:t>
            </a:r>
          </a:p>
        </p:txBody>
      </p:sp>
      <p:sp>
        <p:nvSpPr>
          <p:cNvPr id="4" name="Slide Number Placeholder 3"/>
          <p:cNvSpPr>
            <a:spLocks noGrp="1"/>
          </p:cNvSpPr>
          <p:nvPr>
            <p:ph type="sldNum" sz="quarter" idx="5"/>
          </p:nvPr>
        </p:nvSpPr>
        <p:spPr/>
        <p:txBody>
          <a:bodyPr/>
          <a:lstStyle/>
          <a:p>
            <a:fld id="{B854EFCD-1F44-4017-9B43-CA684103950C}" type="slidenum">
              <a:rPr lang="en-US" smtClean="0"/>
              <a:t>1</a:t>
            </a:fld>
            <a:endParaRPr lang="en-US"/>
          </a:p>
        </p:txBody>
      </p:sp>
    </p:spTree>
    <p:extLst>
      <p:ext uri="{BB962C8B-B14F-4D97-AF65-F5344CB8AC3E}">
        <p14:creationId xmlns:p14="http://schemas.microsoft.com/office/powerpoint/2010/main" val="404711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video" Target="https://www.youtube.com/watch?v=4xQLzftm2zY" TargetMode="External"/><Relationship Id="rId1" Type="http://schemas.openxmlformats.org/officeDocument/2006/relationships/video" Target="https://www.youtube.com/watch?v=vj0JDwQLof4"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image" Target="../media/image1.jpeg"/><Relationship Id="rId9"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watch?v=30VMIEmA114" TargetMode="Externa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jpe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watch?v=IKW8X0-2Eww" TargetMode="External"/><Relationship Id="rId6" Type="http://schemas.openxmlformats.org/officeDocument/2006/relationships/image" Target="../media/image4.sv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hyperlink" Target="https://psycnet.apa.org/doi/10.1093/clipsy.bpg016" TargetMode="External"/><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doi.org/10.1007/s41252-020-00180-9" TargetMode="External"/><Relationship Id="rId5" Type="http://schemas.openxmlformats.org/officeDocument/2006/relationships/image" Target="../media/image4.svg"/><Relationship Id="rId10" Type="http://schemas.openxmlformats.org/officeDocument/2006/relationships/hyperlink" Target="https://doi.org/10.4297%2Fnajms.2011.320" TargetMode="External"/><Relationship Id="rId4" Type="http://schemas.openxmlformats.org/officeDocument/2006/relationships/image" Target="../media/image3.png"/><Relationship Id="rId9" Type="http://schemas.openxmlformats.org/officeDocument/2006/relationships/hyperlink" Target="https://doi.org/10.3389/fpsyt.2023.107947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4"/>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4"/>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2491834" y="2735229"/>
            <a:ext cx="13926136" cy="1301749"/>
          </a:xfrm>
          <a:prstGeom prst="rect">
            <a:avLst/>
          </a:prstGeom>
        </p:spPr>
        <p:txBody>
          <a:bodyPr lIns="0" tIns="0" rIns="0" bIns="0" rtlCol="0" anchor="t">
            <a:spAutoFit/>
          </a:bodyPr>
          <a:lstStyle/>
          <a:p>
            <a:pPr algn="ctr">
              <a:lnSpc>
                <a:spcPts val="9699"/>
              </a:lnSpc>
            </a:pPr>
            <a:r>
              <a:rPr lang="en-US" sz="9999">
                <a:solidFill>
                  <a:srgbClr val="000000"/>
                </a:solidFill>
                <a:latin typeface="Sniglet"/>
                <a:ea typeface="Sniglet"/>
                <a:cs typeface="Sniglet"/>
                <a:sym typeface="Sniglet"/>
              </a:rPr>
              <a:t>Tending the Garden </a:t>
            </a:r>
          </a:p>
        </p:txBody>
      </p:sp>
      <p:sp>
        <p:nvSpPr>
          <p:cNvPr id="12" name="TextBox 12"/>
          <p:cNvSpPr txBox="1"/>
          <p:nvPr/>
        </p:nvSpPr>
        <p:spPr>
          <a:xfrm>
            <a:off x="4011064" y="4494179"/>
            <a:ext cx="10211181" cy="2184400"/>
          </a:xfrm>
          <a:prstGeom prst="rect">
            <a:avLst/>
          </a:prstGeom>
        </p:spPr>
        <p:txBody>
          <a:bodyPr lIns="0" tIns="0" rIns="0" bIns="0" rtlCol="0" anchor="t">
            <a:spAutoFit/>
          </a:bodyPr>
          <a:lstStyle/>
          <a:p>
            <a:pPr algn="ctr">
              <a:lnSpc>
                <a:spcPts val="5750"/>
              </a:lnSpc>
            </a:pPr>
            <a:r>
              <a:rPr lang="en-US" sz="5000">
                <a:solidFill>
                  <a:srgbClr val="000000"/>
                </a:solidFill>
                <a:latin typeface="ไอติม"/>
                <a:ea typeface="ไอติม"/>
                <a:cs typeface="ไอติม"/>
                <a:sym typeface="ไอติม"/>
              </a:rPr>
              <a:t>An Experiential Mindfulness Workshop for Parents and Caregivers of Young People with Autism</a:t>
            </a:r>
          </a:p>
        </p:txBody>
      </p:sp>
      <p:sp>
        <p:nvSpPr>
          <p:cNvPr id="13" name="TextBox 13"/>
          <p:cNvSpPr txBox="1"/>
          <p:nvPr/>
        </p:nvSpPr>
        <p:spPr>
          <a:xfrm>
            <a:off x="4011064" y="7207734"/>
            <a:ext cx="10211181" cy="736600"/>
          </a:xfrm>
          <a:prstGeom prst="rect">
            <a:avLst/>
          </a:prstGeom>
        </p:spPr>
        <p:txBody>
          <a:bodyPr lIns="0" tIns="0" rIns="0" bIns="0" rtlCol="0" anchor="t">
            <a:spAutoFit/>
          </a:bodyPr>
          <a:lstStyle/>
          <a:p>
            <a:pPr algn="ctr">
              <a:lnSpc>
                <a:spcPts val="5750"/>
              </a:lnSpc>
            </a:pPr>
            <a:r>
              <a:rPr lang="en-US" sz="5000">
                <a:solidFill>
                  <a:srgbClr val="000000"/>
                </a:solidFill>
                <a:latin typeface="ไอติม"/>
                <a:ea typeface="ไอติม"/>
                <a:cs typeface="ไอติม"/>
                <a:sym typeface="ไอติม"/>
              </a:rPr>
              <a:t>Joe Kreiter</a:t>
            </a:r>
          </a:p>
        </p:txBody>
      </p:sp>
    </p:spTree>
  </p:cSld>
  <p:clrMapOvr>
    <a:masterClrMapping/>
  </p:clrMapOvr>
  <mc:AlternateContent xmlns:mc="http://schemas.openxmlformats.org/markup-compatibility/2006" xmlns:p14="http://schemas.microsoft.com/office/powerpoint/2010/main">
    <mc:Choice Requires="p14">
      <p:transition spd="slow" p14:dur="2000" advTm="85271"/>
    </mc:Choice>
    <mc:Fallback xmlns="">
      <p:transition spd="slow" advTm="852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011064" y="1189757"/>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Agenda </a:t>
            </a:r>
          </a:p>
        </p:txBody>
      </p:sp>
      <p:sp>
        <p:nvSpPr>
          <p:cNvPr id="12" name="TextBox 12"/>
          <p:cNvSpPr txBox="1"/>
          <p:nvPr/>
        </p:nvSpPr>
        <p:spPr>
          <a:xfrm>
            <a:off x="1929938" y="2458415"/>
            <a:ext cx="14428123" cy="6581775"/>
          </a:xfrm>
          <a:prstGeom prst="rect">
            <a:avLst/>
          </a:prstGeom>
        </p:spPr>
        <p:txBody>
          <a:bodyPr lIns="0" tIns="0" rIns="0" bIns="0" rtlCol="0" anchor="t">
            <a:spAutoFit/>
          </a:bodyPr>
          <a:lstStyle/>
          <a:p>
            <a:pPr algn="l">
              <a:lnSpc>
                <a:spcPts val="5174"/>
              </a:lnSpc>
            </a:pPr>
            <a:r>
              <a:rPr lang="en-US" sz="4500">
                <a:solidFill>
                  <a:srgbClr val="737373"/>
                </a:solidFill>
                <a:latin typeface="ไอติม"/>
                <a:ea typeface="ไอติม"/>
                <a:cs typeface="ไอติม"/>
                <a:sym typeface="ไอติม"/>
              </a:rPr>
              <a:t>I. Welcome and Introduction</a:t>
            </a:r>
          </a:p>
          <a:p>
            <a:pPr algn="l">
              <a:lnSpc>
                <a:spcPts val="5174"/>
              </a:lnSpc>
            </a:pPr>
            <a:r>
              <a:rPr lang="en-US" sz="4500">
                <a:solidFill>
                  <a:srgbClr val="000000"/>
                </a:solidFill>
                <a:latin typeface="ไอติม"/>
                <a:ea typeface="ไอติม"/>
                <a:cs typeface="ไอติม"/>
                <a:sym typeface="ไอติม"/>
              </a:rPr>
              <a:t>II. Demystifying Mindfulness &amp; Caregiving  ← (we are here) </a:t>
            </a:r>
          </a:p>
          <a:p>
            <a:pPr algn="l">
              <a:lnSpc>
                <a:spcPts val="5174"/>
              </a:lnSpc>
            </a:pPr>
            <a:r>
              <a:rPr lang="en-US" sz="4500">
                <a:solidFill>
                  <a:srgbClr val="737373"/>
                </a:solidFill>
                <a:latin typeface="ไอติม"/>
                <a:ea typeface="ไอติม"/>
                <a:cs typeface="ไอติม"/>
                <a:sym typeface="ไอติม"/>
              </a:rPr>
              <a:t>III. Recommended Mindfulness Practices</a:t>
            </a:r>
          </a:p>
          <a:p>
            <a:pPr algn="ctr">
              <a:lnSpc>
                <a:spcPts val="5174"/>
              </a:lnSpc>
            </a:pPr>
            <a:r>
              <a:rPr lang="en-US" sz="4500">
                <a:solidFill>
                  <a:srgbClr val="737373"/>
                </a:solidFill>
                <a:latin typeface="ไอติม"/>
                <a:ea typeface="ไอติม"/>
                <a:cs typeface="ไอติม"/>
                <a:sym typeface="ไอติม"/>
              </a:rPr>
              <a:t>10 Minute Break </a:t>
            </a:r>
          </a:p>
          <a:p>
            <a:pPr algn="l">
              <a:lnSpc>
                <a:spcPts val="5174"/>
              </a:lnSpc>
            </a:pPr>
            <a:r>
              <a:rPr lang="en-US" sz="4500">
                <a:solidFill>
                  <a:srgbClr val="737373"/>
                </a:solidFill>
                <a:latin typeface="ไอติม"/>
                <a:ea typeface="ไอติม"/>
                <a:cs typeface="ไอติม"/>
                <a:sym typeface="ไอติม"/>
              </a:rPr>
              <a:t>IV. Mindful Interacting </a:t>
            </a:r>
          </a:p>
          <a:p>
            <a:pPr algn="l">
              <a:lnSpc>
                <a:spcPts val="5174"/>
              </a:lnSpc>
            </a:pPr>
            <a:r>
              <a:rPr lang="en-US" sz="4500">
                <a:solidFill>
                  <a:srgbClr val="737373"/>
                </a:solidFill>
                <a:latin typeface="ไอติม"/>
                <a:ea typeface="ไอติม"/>
                <a:cs typeface="ไอติม"/>
                <a:sym typeface="ไอติม"/>
              </a:rPr>
              <a:t>V. Closing and Integration </a:t>
            </a:r>
          </a:p>
          <a:p>
            <a:pPr algn="l">
              <a:lnSpc>
                <a:spcPts val="5174"/>
              </a:lnSpc>
            </a:pPr>
            <a:endParaRPr lang="en-US" sz="4500">
              <a:solidFill>
                <a:srgbClr val="737373"/>
              </a:solidFill>
              <a:latin typeface="ไอติม"/>
              <a:ea typeface="ไอติม"/>
              <a:cs typeface="ไอติม"/>
              <a:sym typeface="ไอติม"/>
            </a:endParaRPr>
          </a:p>
          <a:p>
            <a:pPr algn="l">
              <a:lnSpc>
                <a:spcPts val="5174"/>
              </a:lnSpc>
            </a:pPr>
            <a:r>
              <a:rPr lang="en-US" sz="4500">
                <a:solidFill>
                  <a:srgbClr val="737373"/>
                </a:solidFill>
                <a:latin typeface="ไอติม"/>
                <a:ea typeface="ไอติม"/>
                <a:cs typeface="ไอติม"/>
                <a:sym typeface="ไอติม"/>
              </a:rPr>
              <a:t>Followed by an optional Q&amp;A session  </a:t>
            </a:r>
          </a:p>
          <a:p>
            <a:pPr algn="l">
              <a:lnSpc>
                <a:spcPts val="5174"/>
              </a:lnSpc>
            </a:pPr>
            <a:endParaRPr lang="en-US" sz="4500">
              <a:solidFill>
                <a:srgbClr val="737373"/>
              </a:solidFill>
              <a:latin typeface="ไอติม"/>
              <a:ea typeface="ไอติม"/>
              <a:cs typeface="ไอติม"/>
              <a:sym typeface="ไอติม"/>
            </a:endParaRPr>
          </a:p>
          <a:p>
            <a:pPr algn="l">
              <a:lnSpc>
                <a:spcPts val="5174"/>
              </a:lnSpc>
            </a:pPr>
            <a:endParaRPr lang="en-US" sz="4500">
              <a:solidFill>
                <a:srgbClr val="737373"/>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1981"/>
    </mc:Choice>
    <mc:Fallback xmlns="">
      <p:transition spd="slow" advTm="19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011064" y="1354613"/>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What is mindfulness? </a:t>
            </a:r>
          </a:p>
        </p:txBody>
      </p:sp>
      <p:sp>
        <p:nvSpPr>
          <p:cNvPr id="12" name="TextBox 12"/>
          <p:cNvSpPr txBox="1"/>
          <p:nvPr/>
        </p:nvSpPr>
        <p:spPr>
          <a:xfrm>
            <a:off x="3496076" y="2458415"/>
            <a:ext cx="11295849" cy="6210300"/>
          </a:xfrm>
          <a:prstGeom prst="rect">
            <a:avLst/>
          </a:prstGeom>
        </p:spPr>
        <p:txBody>
          <a:bodyPr lIns="0" tIns="0" rIns="0" bIns="0" rtlCol="0" anchor="t">
            <a:spAutoFit/>
          </a:bodyPr>
          <a:lstStyle/>
          <a:p>
            <a:pPr algn="ctr">
              <a:lnSpc>
                <a:spcPts val="5174"/>
              </a:lnSpc>
            </a:pPr>
            <a:r>
              <a:rPr lang="en-US" sz="4500">
                <a:solidFill>
                  <a:srgbClr val="000000"/>
                </a:solidFill>
                <a:latin typeface="ไอติม"/>
                <a:ea typeface="ไอติม"/>
                <a:cs typeface="ไอติม"/>
                <a:sym typeface="ไอติม"/>
              </a:rPr>
              <a:t>“The awareness that emerges through </a:t>
            </a:r>
            <a:r>
              <a:rPr lang="en-US" sz="4500">
                <a:solidFill>
                  <a:srgbClr val="5271FF"/>
                </a:solidFill>
                <a:latin typeface="ไอติม"/>
                <a:ea typeface="ไอติม"/>
                <a:cs typeface="ไอติม"/>
                <a:sym typeface="ไอติม"/>
              </a:rPr>
              <a:t>paying attention</a:t>
            </a:r>
            <a:r>
              <a:rPr lang="en-US" sz="4500">
                <a:solidFill>
                  <a:srgbClr val="000000"/>
                </a:solidFill>
                <a:latin typeface="ไอติม"/>
                <a:ea typeface="ไอติม"/>
                <a:cs typeface="ไอติม"/>
                <a:sym typeface="ไอติม"/>
              </a:rPr>
              <a:t> on purpose, </a:t>
            </a:r>
            <a:r>
              <a:rPr lang="en-US" sz="4500">
                <a:solidFill>
                  <a:srgbClr val="5271FF"/>
                </a:solidFill>
                <a:latin typeface="ไอติม"/>
                <a:ea typeface="ไอติม"/>
                <a:cs typeface="ไอติม"/>
                <a:sym typeface="ไอติม"/>
              </a:rPr>
              <a:t>in the present moment</a:t>
            </a:r>
            <a:r>
              <a:rPr lang="en-US" sz="4500">
                <a:solidFill>
                  <a:srgbClr val="000000"/>
                </a:solidFill>
                <a:latin typeface="ไอติม"/>
                <a:ea typeface="ไอติม"/>
                <a:cs typeface="ไอติม"/>
                <a:sym typeface="ไอติม"/>
              </a:rPr>
              <a:t>, and </a:t>
            </a:r>
            <a:r>
              <a:rPr lang="en-US" sz="4500">
                <a:solidFill>
                  <a:srgbClr val="5271FF"/>
                </a:solidFill>
                <a:latin typeface="ไอติม"/>
                <a:ea typeface="ไอติม"/>
                <a:cs typeface="ไอติม"/>
                <a:sym typeface="ไอติม"/>
              </a:rPr>
              <a:t>nonjudgmentally</a:t>
            </a:r>
            <a:r>
              <a:rPr lang="en-US" sz="4500">
                <a:solidFill>
                  <a:srgbClr val="000000"/>
                </a:solidFill>
                <a:latin typeface="ไอติม"/>
                <a:ea typeface="ไอติม"/>
                <a:cs typeface="ไอติม"/>
                <a:sym typeface="ไอติม"/>
              </a:rPr>
              <a:t> to the unfolding of experience moment by moment.”  </a:t>
            </a:r>
          </a:p>
          <a:p>
            <a:pPr algn="ctr">
              <a:lnSpc>
                <a:spcPts val="5174"/>
              </a:lnSpc>
            </a:pPr>
            <a:r>
              <a:rPr lang="en-US" sz="4500">
                <a:solidFill>
                  <a:srgbClr val="000000"/>
                </a:solidFill>
                <a:latin typeface="ไอติม"/>
                <a:ea typeface="ไอติม"/>
                <a:cs typeface="ไอติม"/>
                <a:sym typeface="ไอติม"/>
              </a:rPr>
              <a:t>Jon Kabat-Zinn (2003)</a:t>
            </a:r>
          </a:p>
          <a:p>
            <a:pPr algn="ctr">
              <a:lnSpc>
                <a:spcPts val="5174"/>
              </a:lnSpc>
            </a:pPr>
            <a:endParaRPr lang="en-US" sz="4500">
              <a:solidFill>
                <a:srgbClr val="000000"/>
              </a:solidFill>
              <a:latin typeface="ไอติม"/>
              <a:ea typeface="ไอติม"/>
              <a:cs typeface="ไอติม"/>
              <a:sym typeface="ไอติม"/>
            </a:endParaRPr>
          </a:p>
          <a:p>
            <a:pPr algn="ctr">
              <a:lnSpc>
                <a:spcPts val="5174"/>
              </a:lnSpc>
            </a:pPr>
            <a:r>
              <a:rPr lang="en-US" sz="4500">
                <a:solidFill>
                  <a:srgbClr val="000000"/>
                </a:solidFill>
                <a:latin typeface="ไอติม"/>
                <a:ea typeface="ไอติม"/>
                <a:cs typeface="ไอติม"/>
                <a:sym typeface="ไอติม"/>
              </a:rPr>
              <a:t>paying attention </a:t>
            </a:r>
          </a:p>
          <a:p>
            <a:pPr algn="ctr">
              <a:lnSpc>
                <a:spcPts val="1150"/>
              </a:lnSpc>
            </a:pPr>
            <a:endParaRPr lang="en-US" sz="4500">
              <a:solidFill>
                <a:srgbClr val="000000"/>
              </a:solidFill>
              <a:latin typeface="ไอติม"/>
              <a:ea typeface="ไอติม"/>
              <a:cs typeface="ไอติม"/>
              <a:sym typeface="ไอติม"/>
            </a:endParaRPr>
          </a:p>
          <a:p>
            <a:pPr algn="ctr">
              <a:lnSpc>
                <a:spcPts val="5174"/>
              </a:lnSpc>
            </a:pPr>
            <a:r>
              <a:rPr lang="en-US" sz="4500">
                <a:solidFill>
                  <a:srgbClr val="000000"/>
                </a:solidFill>
                <a:latin typeface="ไอติม"/>
                <a:ea typeface="ไอติม"/>
                <a:cs typeface="ไอติม"/>
                <a:sym typeface="ไอติม"/>
              </a:rPr>
              <a:t>in the present moment</a:t>
            </a:r>
          </a:p>
          <a:p>
            <a:pPr algn="ctr">
              <a:lnSpc>
                <a:spcPts val="1149"/>
              </a:lnSpc>
            </a:pPr>
            <a:endParaRPr lang="en-US" sz="4500">
              <a:solidFill>
                <a:srgbClr val="000000"/>
              </a:solidFill>
              <a:latin typeface="ไอติม"/>
              <a:ea typeface="ไอติม"/>
              <a:cs typeface="ไอติม"/>
              <a:sym typeface="ไอติม"/>
            </a:endParaRPr>
          </a:p>
          <a:p>
            <a:pPr algn="ctr">
              <a:lnSpc>
                <a:spcPts val="5174"/>
              </a:lnSpc>
            </a:pPr>
            <a:r>
              <a:rPr lang="en-US" sz="4500">
                <a:solidFill>
                  <a:srgbClr val="000000"/>
                </a:solidFill>
                <a:latin typeface="ไอติม"/>
                <a:ea typeface="ไอติม"/>
                <a:cs typeface="ไอติม"/>
                <a:sym typeface="ไอติม"/>
              </a:rPr>
              <a:t>nonjudgmentally </a:t>
            </a:r>
          </a:p>
        </p:txBody>
      </p:sp>
    </p:spTree>
  </p:cSld>
  <p:clrMapOvr>
    <a:masterClrMapping/>
  </p:clrMapOvr>
  <mc:AlternateContent xmlns:mc="http://schemas.openxmlformats.org/markup-compatibility/2006" xmlns:p14="http://schemas.microsoft.com/office/powerpoint/2010/main">
    <mc:Choice Requires="p14">
      <p:transition spd="slow" p14:dur="2000" advTm="9636"/>
    </mc:Choice>
    <mc:Fallback xmlns="">
      <p:transition spd="slow" advTm="96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3765265" y="1601318"/>
            <a:ext cx="10757470" cy="722630"/>
          </a:xfrm>
          <a:prstGeom prst="rect">
            <a:avLst/>
          </a:prstGeom>
        </p:spPr>
        <p:txBody>
          <a:bodyPr lIns="0" tIns="0" rIns="0" bIns="0" rtlCol="0" anchor="t">
            <a:spAutoFit/>
          </a:bodyPr>
          <a:lstStyle/>
          <a:p>
            <a:pPr algn="ctr">
              <a:lnSpc>
                <a:spcPts val="5334"/>
              </a:lnSpc>
            </a:pPr>
            <a:r>
              <a:rPr lang="en-US" sz="5499">
                <a:solidFill>
                  <a:srgbClr val="000000"/>
                </a:solidFill>
                <a:latin typeface="Sniglet"/>
                <a:ea typeface="Sniglet"/>
                <a:cs typeface="Sniglet"/>
                <a:sym typeface="Sniglet"/>
              </a:rPr>
              <a:t>Misconceptions about mindfulness</a:t>
            </a:r>
          </a:p>
        </p:txBody>
      </p:sp>
      <p:sp>
        <p:nvSpPr>
          <p:cNvPr id="12" name="TextBox 12"/>
          <p:cNvSpPr txBox="1"/>
          <p:nvPr/>
        </p:nvSpPr>
        <p:spPr>
          <a:xfrm>
            <a:off x="3496076" y="2832059"/>
            <a:ext cx="11295849" cy="5267325"/>
          </a:xfrm>
          <a:prstGeom prst="rect">
            <a:avLst/>
          </a:prstGeom>
        </p:spPr>
        <p:txBody>
          <a:bodyPr lIns="0" tIns="0" rIns="0" bIns="0" rtlCol="0" anchor="t">
            <a:spAutoFit/>
          </a:bodyPr>
          <a:lstStyle/>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Mindfulness &amp; meditation are the same thing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I have to be Buddhist to practice mindfulness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Mindfulness is all about relaxation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I can “use” mindfulness to get better at _____</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Others? </a:t>
            </a:r>
          </a:p>
        </p:txBody>
      </p:sp>
    </p:spTree>
  </p:cSld>
  <p:clrMapOvr>
    <a:masterClrMapping/>
  </p:clrMapOvr>
  <mc:AlternateContent xmlns:mc="http://schemas.openxmlformats.org/markup-compatibility/2006" xmlns:p14="http://schemas.microsoft.com/office/powerpoint/2010/main">
    <mc:Choice Requires="p14">
      <p:transition spd="slow" p14:dur="2000" advTm="1268"/>
    </mc:Choice>
    <mc:Fallback xmlns="">
      <p:transition spd="slow" advTm="12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3765265" y="1601318"/>
            <a:ext cx="10757470" cy="722630"/>
          </a:xfrm>
          <a:prstGeom prst="rect">
            <a:avLst/>
          </a:prstGeom>
        </p:spPr>
        <p:txBody>
          <a:bodyPr lIns="0" tIns="0" rIns="0" bIns="0" rtlCol="0" anchor="t">
            <a:spAutoFit/>
          </a:bodyPr>
          <a:lstStyle/>
          <a:p>
            <a:pPr algn="ctr">
              <a:lnSpc>
                <a:spcPts val="5334"/>
              </a:lnSpc>
            </a:pPr>
            <a:r>
              <a:rPr lang="en-US" sz="5499">
                <a:solidFill>
                  <a:srgbClr val="000000"/>
                </a:solidFill>
                <a:latin typeface="Sniglet"/>
                <a:ea typeface="Sniglet"/>
                <a:cs typeface="Sniglet"/>
                <a:sym typeface="Sniglet"/>
              </a:rPr>
              <a:t>Mindfulness practices </a:t>
            </a:r>
          </a:p>
        </p:txBody>
      </p:sp>
      <p:sp>
        <p:nvSpPr>
          <p:cNvPr id="12" name="TextBox 12"/>
          <p:cNvSpPr txBox="1"/>
          <p:nvPr/>
        </p:nvSpPr>
        <p:spPr>
          <a:xfrm>
            <a:off x="3496076" y="2832059"/>
            <a:ext cx="11295849" cy="5267325"/>
          </a:xfrm>
          <a:prstGeom prst="rect">
            <a:avLst/>
          </a:prstGeom>
        </p:spPr>
        <p:txBody>
          <a:bodyPr lIns="0" tIns="0" rIns="0" bIns="0" rtlCol="0" anchor="t">
            <a:spAutoFit/>
          </a:bodyPr>
          <a:lstStyle/>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Meditation: sitting, standing, lying down, or walking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Mindful movement: yoga, t’ai chi, ecstatic dance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Mindful communication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Mindful eating or drinking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Almost anything that we do can be done mindfully! </a:t>
            </a:r>
          </a:p>
        </p:txBody>
      </p:sp>
    </p:spTree>
  </p:cSld>
  <p:clrMapOvr>
    <a:masterClrMapping/>
  </p:clrMapOvr>
  <mc:AlternateContent xmlns:mc="http://schemas.openxmlformats.org/markup-compatibility/2006" xmlns:p14="http://schemas.microsoft.com/office/powerpoint/2010/main">
    <mc:Choice Requires="p14">
      <p:transition spd="slow" p14:dur="2000" advTm="2521"/>
    </mc:Choice>
    <mc:Fallback xmlns="">
      <p:transition spd="slow" advTm="252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3765265" y="1432074"/>
            <a:ext cx="10757470" cy="722630"/>
          </a:xfrm>
          <a:prstGeom prst="rect">
            <a:avLst/>
          </a:prstGeom>
        </p:spPr>
        <p:txBody>
          <a:bodyPr lIns="0" tIns="0" rIns="0" bIns="0" rtlCol="0" anchor="t">
            <a:spAutoFit/>
          </a:bodyPr>
          <a:lstStyle/>
          <a:p>
            <a:pPr algn="ctr">
              <a:lnSpc>
                <a:spcPts val="5334"/>
              </a:lnSpc>
            </a:pPr>
            <a:r>
              <a:rPr lang="en-US" sz="5499">
                <a:solidFill>
                  <a:srgbClr val="000000"/>
                </a:solidFill>
                <a:latin typeface="Sniglet"/>
                <a:ea typeface="Sniglet"/>
                <a:cs typeface="Sniglet"/>
                <a:sym typeface="Sniglet"/>
              </a:rPr>
              <a:t>The science of mindfulness </a:t>
            </a:r>
          </a:p>
        </p:txBody>
      </p:sp>
      <p:sp>
        <p:nvSpPr>
          <p:cNvPr id="12" name="TextBox 12"/>
          <p:cNvSpPr txBox="1"/>
          <p:nvPr/>
        </p:nvSpPr>
        <p:spPr>
          <a:xfrm>
            <a:off x="3496076" y="2713004"/>
            <a:ext cx="11295849" cy="7896225"/>
          </a:xfrm>
          <a:prstGeom prst="rect">
            <a:avLst/>
          </a:prstGeom>
        </p:spPr>
        <p:txBody>
          <a:bodyPr lIns="0" tIns="0" rIns="0" bIns="0" rtlCol="0" anchor="t">
            <a:spAutoFit/>
          </a:bodyPr>
          <a:lstStyle/>
          <a:p>
            <a:pPr algn="l">
              <a:lnSpc>
                <a:spcPts val="5174"/>
              </a:lnSpc>
            </a:pPr>
            <a:r>
              <a:rPr lang="en-US" sz="4500">
                <a:solidFill>
                  <a:srgbClr val="000000"/>
                </a:solidFill>
                <a:latin typeface="ไอติม"/>
                <a:ea typeface="ไอติม"/>
                <a:cs typeface="ไอติม"/>
                <a:sym typeface="ไอติม"/>
              </a:rPr>
              <a:t>There is a large body of empirical evidence supporting the benefits of mindfulness for physical, mental, and emotional health.</a:t>
            </a: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r>
              <a:rPr lang="en-US" sz="4500">
                <a:solidFill>
                  <a:srgbClr val="000000"/>
                </a:solidFill>
                <a:latin typeface="ไอติม"/>
                <a:ea typeface="ไอติม"/>
                <a:cs typeface="ไอติม"/>
                <a:sym typeface="ไอติม"/>
              </a:rPr>
              <a:t>Practicing mindfulness can help enhance </a:t>
            </a:r>
            <a:r>
              <a:rPr lang="en-US" sz="4500">
                <a:solidFill>
                  <a:srgbClr val="5271FF"/>
                </a:solidFill>
                <a:latin typeface="ไอติม"/>
                <a:ea typeface="ไอติม"/>
                <a:cs typeface="ไอติม"/>
                <a:sym typeface="ไอติม"/>
              </a:rPr>
              <a:t>emotional regulation</a:t>
            </a:r>
            <a:r>
              <a:rPr lang="en-US" sz="4500">
                <a:solidFill>
                  <a:srgbClr val="000000"/>
                </a:solidFill>
                <a:latin typeface="ไอติม"/>
                <a:ea typeface="ไอติม"/>
                <a:cs typeface="ไอติม"/>
                <a:sym typeface="ไอติม"/>
              </a:rPr>
              <a:t>, promote </a:t>
            </a:r>
            <a:r>
              <a:rPr lang="en-US" sz="4500">
                <a:solidFill>
                  <a:srgbClr val="5271FF"/>
                </a:solidFill>
                <a:latin typeface="ไอติม"/>
                <a:ea typeface="ไอติม"/>
                <a:cs typeface="ไอติม"/>
                <a:sym typeface="ไอติม"/>
              </a:rPr>
              <a:t>neuroplasticity</a:t>
            </a:r>
            <a:r>
              <a:rPr lang="en-US" sz="4500">
                <a:solidFill>
                  <a:srgbClr val="000000"/>
                </a:solidFill>
                <a:latin typeface="ไอติม"/>
                <a:ea typeface="ไอติม"/>
                <a:cs typeface="ไอติม"/>
                <a:sym typeface="ไอติม"/>
              </a:rPr>
              <a:t>, reduce stress hormones, and even boost immune function.  </a:t>
            </a: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r>
              <a:rPr lang="en-US" sz="4500">
                <a:solidFill>
                  <a:srgbClr val="000000"/>
                </a:solidFill>
                <a:latin typeface="ไอติม"/>
                <a:ea typeface="ไอติม"/>
                <a:cs typeface="ไอติม"/>
                <a:sym typeface="ไอติม"/>
              </a:rPr>
              <a:t> </a:t>
            </a:r>
          </a:p>
        </p:txBody>
      </p:sp>
    </p:spTree>
  </p:cSld>
  <p:clrMapOvr>
    <a:masterClrMapping/>
  </p:clrMapOvr>
  <mc:AlternateContent xmlns:mc="http://schemas.openxmlformats.org/markup-compatibility/2006" xmlns:p14="http://schemas.microsoft.com/office/powerpoint/2010/main">
    <mc:Choice Requires="p14">
      <p:transition spd="slow" p14:dur="2000" advTm="1146"/>
    </mc:Choice>
    <mc:Fallback xmlns="">
      <p:transition spd="slow" advTm="114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8924415" y="2582210"/>
            <a:ext cx="8040608" cy="5313385"/>
          </a:xfrm>
          <a:custGeom>
            <a:avLst/>
            <a:gdLst/>
            <a:ahLst/>
            <a:cxnLst/>
            <a:rect l="l" t="t" r="r" b="b"/>
            <a:pathLst>
              <a:path w="8040608" h="5313385">
                <a:moveTo>
                  <a:pt x="0" y="0"/>
                </a:moveTo>
                <a:lnTo>
                  <a:pt x="8040609" y="0"/>
                </a:lnTo>
                <a:lnTo>
                  <a:pt x="8040609" y="5313385"/>
                </a:lnTo>
                <a:lnTo>
                  <a:pt x="0" y="5313385"/>
                </a:lnTo>
                <a:lnTo>
                  <a:pt x="0" y="0"/>
                </a:lnTo>
                <a:close/>
              </a:path>
            </a:pathLst>
          </a:custGeom>
          <a:blipFill>
            <a:blip r:embed="rId10"/>
            <a:stretch>
              <a:fillRect/>
            </a:stretch>
          </a:blipFill>
        </p:spPr>
        <p:txBody>
          <a:bodyPr/>
          <a:lstStyle/>
          <a:p>
            <a:endParaRPr lang="en-US"/>
          </a:p>
        </p:txBody>
      </p:sp>
      <p:sp>
        <p:nvSpPr>
          <p:cNvPr id="11" name="TextBox 11"/>
          <p:cNvSpPr txBox="1"/>
          <p:nvPr/>
        </p:nvSpPr>
        <p:spPr>
          <a:xfrm>
            <a:off x="3765265" y="1133475"/>
            <a:ext cx="10757470" cy="650875"/>
          </a:xfrm>
          <a:prstGeom prst="rect">
            <a:avLst/>
          </a:prstGeom>
        </p:spPr>
        <p:txBody>
          <a:bodyPr lIns="0" tIns="0" rIns="0" bIns="0" rtlCol="0" anchor="t">
            <a:spAutoFit/>
          </a:bodyPr>
          <a:lstStyle/>
          <a:p>
            <a:pPr algn="ctr">
              <a:lnSpc>
                <a:spcPts val="4850"/>
              </a:lnSpc>
            </a:pPr>
            <a:r>
              <a:rPr lang="en-US" sz="5000">
                <a:solidFill>
                  <a:srgbClr val="000000"/>
                </a:solidFill>
                <a:latin typeface="Sniglet"/>
                <a:ea typeface="Sniglet"/>
                <a:cs typeface="Sniglet"/>
                <a:sym typeface="Sniglet"/>
              </a:rPr>
              <a:t>The parasympathetic nervous system </a:t>
            </a:r>
          </a:p>
        </p:txBody>
      </p:sp>
      <p:sp>
        <p:nvSpPr>
          <p:cNvPr id="12" name="TextBox 12"/>
          <p:cNvSpPr txBox="1"/>
          <p:nvPr/>
        </p:nvSpPr>
        <p:spPr>
          <a:xfrm>
            <a:off x="2426452" y="2516187"/>
            <a:ext cx="6432581" cy="5254625"/>
          </a:xfrm>
          <a:prstGeom prst="rect">
            <a:avLst/>
          </a:prstGeom>
        </p:spPr>
        <p:txBody>
          <a:bodyPr lIns="0" tIns="0" rIns="0" bIns="0" rtlCol="0" anchor="t">
            <a:spAutoFit/>
          </a:bodyPr>
          <a:lstStyle/>
          <a:p>
            <a:pPr algn="l">
              <a:lnSpc>
                <a:spcPts val="4600"/>
              </a:lnSpc>
            </a:pPr>
            <a:r>
              <a:rPr lang="en-US" sz="4000">
                <a:solidFill>
                  <a:srgbClr val="000000"/>
                </a:solidFill>
                <a:latin typeface="ไอติม"/>
                <a:ea typeface="ไอติม"/>
                <a:cs typeface="ไอติม"/>
                <a:sym typeface="ไอติม"/>
              </a:rPr>
              <a:t>One way that mindfulness supports our bodies &amp; minds is by activating our </a:t>
            </a:r>
            <a:r>
              <a:rPr lang="en-US" sz="4000">
                <a:solidFill>
                  <a:srgbClr val="5271FF"/>
                </a:solidFill>
                <a:latin typeface="ไอติม"/>
                <a:ea typeface="ไอติม"/>
                <a:cs typeface="ไอติม"/>
                <a:sym typeface="ไอติม"/>
              </a:rPr>
              <a:t>parasympathetic nervous system</a:t>
            </a:r>
            <a:r>
              <a:rPr lang="en-US" sz="4000">
                <a:solidFill>
                  <a:srgbClr val="000000"/>
                </a:solidFill>
                <a:latin typeface="ไอติม"/>
                <a:ea typeface="ไอติม"/>
                <a:cs typeface="ไอติม"/>
                <a:sym typeface="ไอติม"/>
              </a:rPr>
              <a:t>. </a:t>
            </a:r>
          </a:p>
          <a:p>
            <a:pPr algn="l">
              <a:lnSpc>
                <a:spcPts val="4600"/>
              </a:lnSpc>
            </a:pPr>
            <a:endParaRPr lang="en-US" sz="4000">
              <a:solidFill>
                <a:srgbClr val="000000"/>
              </a:solidFill>
              <a:latin typeface="ไอติม"/>
              <a:ea typeface="ไอติม"/>
              <a:cs typeface="ไอติม"/>
              <a:sym typeface="ไอติม"/>
            </a:endParaRPr>
          </a:p>
          <a:p>
            <a:pPr algn="l">
              <a:lnSpc>
                <a:spcPts val="4600"/>
              </a:lnSpc>
            </a:pPr>
            <a:r>
              <a:rPr lang="en-US" sz="4000">
                <a:solidFill>
                  <a:srgbClr val="000000"/>
                </a:solidFill>
                <a:latin typeface="ไอติม"/>
                <a:ea typeface="ไอติม"/>
                <a:cs typeface="ไอติม"/>
                <a:sym typeface="ไอติม"/>
              </a:rPr>
              <a:t>This is why practicing mindfulness often helps us feel calm. </a:t>
            </a:r>
          </a:p>
        </p:txBody>
      </p:sp>
      <p:sp>
        <p:nvSpPr>
          <p:cNvPr id="13" name="TextBox 13"/>
          <p:cNvSpPr txBox="1"/>
          <p:nvPr/>
        </p:nvSpPr>
        <p:spPr>
          <a:xfrm>
            <a:off x="9858368" y="7942396"/>
            <a:ext cx="7400932" cy="869950"/>
          </a:xfrm>
          <a:prstGeom prst="rect">
            <a:avLst/>
          </a:prstGeom>
        </p:spPr>
        <p:txBody>
          <a:bodyPr lIns="0" tIns="0" rIns="0" bIns="0" rtlCol="0" anchor="t">
            <a:spAutoFit/>
          </a:bodyPr>
          <a:lstStyle/>
          <a:p>
            <a:pPr algn="l">
              <a:lnSpc>
                <a:spcPts val="2299"/>
              </a:lnSpc>
            </a:pPr>
            <a:r>
              <a:rPr lang="en-US" sz="1999">
                <a:solidFill>
                  <a:srgbClr val="000000"/>
                </a:solidFill>
                <a:latin typeface="ไอติม"/>
                <a:ea typeface="ไอติม"/>
                <a:cs typeface="ไอติม"/>
                <a:sym typeface="ไอติม"/>
              </a:rPr>
              <a:t>Image credit: University of Utah (https://medicine.utah.edu/students/wellness/what-is-wellness/mindful-meditation/how-does-it-work)</a:t>
            </a:r>
          </a:p>
        </p:txBody>
      </p:sp>
    </p:spTree>
  </p:cSld>
  <p:clrMapOvr>
    <a:masterClrMapping/>
  </p:clrMapOvr>
  <mc:AlternateContent xmlns:mc="http://schemas.openxmlformats.org/markup-compatibility/2006" xmlns:p14="http://schemas.microsoft.com/office/powerpoint/2010/main">
    <mc:Choice Requires="p14">
      <p:transition spd="slow" p14:dur="2000" advTm="3736"/>
    </mc:Choice>
    <mc:Fallback xmlns="">
      <p:transition spd="slow" advTm="373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3765265" y="1122362"/>
            <a:ext cx="10757470" cy="507365"/>
          </a:xfrm>
          <a:prstGeom prst="rect">
            <a:avLst/>
          </a:prstGeom>
        </p:spPr>
        <p:txBody>
          <a:bodyPr lIns="0" tIns="0" rIns="0" bIns="0" rtlCol="0" anchor="t">
            <a:spAutoFit/>
          </a:bodyPr>
          <a:lstStyle/>
          <a:p>
            <a:pPr algn="ctr">
              <a:lnSpc>
                <a:spcPts val="3879"/>
              </a:lnSpc>
            </a:pPr>
            <a:r>
              <a:rPr lang="en-US" sz="3999">
                <a:solidFill>
                  <a:srgbClr val="000000"/>
                </a:solidFill>
                <a:latin typeface="Sniglet"/>
                <a:ea typeface="Sniglet"/>
                <a:cs typeface="Sniglet"/>
                <a:sym typeface="Sniglet"/>
              </a:rPr>
              <a:t>Mindfulness &amp; Autism </a:t>
            </a:r>
          </a:p>
        </p:txBody>
      </p:sp>
      <p:sp>
        <p:nvSpPr>
          <p:cNvPr id="10" name="TextBox 10"/>
          <p:cNvSpPr txBox="1"/>
          <p:nvPr/>
        </p:nvSpPr>
        <p:spPr>
          <a:xfrm>
            <a:off x="1245917" y="2082949"/>
            <a:ext cx="17042083" cy="2152650"/>
          </a:xfrm>
          <a:prstGeom prst="rect">
            <a:avLst/>
          </a:prstGeom>
        </p:spPr>
        <p:txBody>
          <a:bodyPr lIns="0" tIns="0" rIns="0" bIns="0" rtlCol="0" anchor="t">
            <a:spAutoFit/>
          </a:bodyPr>
          <a:lstStyle/>
          <a:p>
            <a:pPr algn="l">
              <a:lnSpc>
                <a:spcPts val="3449"/>
              </a:lnSpc>
            </a:pPr>
            <a:r>
              <a:rPr lang="en-US" sz="2999">
                <a:solidFill>
                  <a:srgbClr val="000000"/>
                </a:solidFill>
                <a:latin typeface="ไอติม"/>
                <a:ea typeface="ไอติม"/>
                <a:cs typeface="ไอติม"/>
                <a:sym typeface="ไอติม"/>
              </a:rPr>
              <a:t>Clinical mindfulness-based interventions (MBIs) have been found to be effective and appropriate for young people with autism.</a:t>
            </a:r>
          </a:p>
          <a:p>
            <a:pPr algn="l">
              <a:lnSpc>
                <a:spcPts val="3449"/>
              </a:lnSpc>
            </a:pPr>
            <a:endParaRPr lang="en-US" sz="2999">
              <a:solidFill>
                <a:srgbClr val="000000"/>
              </a:solidFill>
              <a:latin typeface="ไอติม"/>
              <a:ea typeface="ไอติม"/>
              <a:cs typeface="ไอติม"/>
              <a:sym typeface="ไอติม"/>
            </a:endParaRPr>
          </a:p>
          <a:p>
            <a:pPr algn="l">
              <a:lnSpc>
                <a:spcPts val="3449"/>
              </a:lnSpc>
            </a:pPr>
            <a:r>
              <a:rPr lang="en-US" sz="2999">
                <a:solidFill>
                  <a:srgbClr val="000000"/>
                </a:solidFill>
                <a:latin typeface="ไอติม"/>
                <a:ea typeface="ไอติม"/>
                <a:cs typeface="ไอติม"/>
                <a:sym typeface="ไอติม"/>
              </a:rPr>
              <a:t>Many of the benefits of mindfulness counteract challenges that young people with autism commonly face. </a:t>
            </a:r>
          </a:p>
        </p:txBody>
      </p:sp>
      <p:sp>
        <p:nvSpPr>
          <p:cNvPr id="11" name="TextBox 11"/>
          <p:cNvSpPr txBox="1"/>
          <p:nvPr/>
        </p:nvSpPr>
        <p:spPr>
          <a:xfrm>
            <a:off x="1378694" y="4482448"/>
            <a:ext cx="6854487" cy="3657600"/>
          </a:xfrm>
          <a:prstGeom prst="rect">
            <a:avLst/>
          </a:prstGeom>
        </p:spPr>
        <p:txBody>
          <a:bodyPr lIns="0" tIns="0" rIns="0" bIns="0" rtlCol="0" anchor="t">
            <a:spAutoFit/>
          </a:bodyPr>
          <a:lstStyle/>
          <a:p>
            <a:pPr algn="ctr">
              <a:lnSpc>
                <a:spcPts val="3450"/>
              </a:lnSpc>
            </a:pPr>
            <a:r>
              <a:rPr lang="en-US" sz="3000" u="sng">
                <a:solidFill>
                  <a:srgbClr val="000000"/>
                </a:solidFill>
                <a:latin typeface="ไอติม"/>
                <a:ea typeface="ไอติม"/>
                <a:cs typeface="ไอติม"/>
                <a:sym typeface="ไอติม"/>
              </a:rPr>
              <a:t>Challenges associated with autism</a:t>
            </a:r>
            <a:r>
              <a:rPr lang="en-US" sz="3000">
                <a:solidFill>
                  <a:srgbClr val="000000"/>
                </a:solidFill>
                <a:latin typeface="ไอติม"/>
                <a:ea typeface="ไอติม"/>
                <a:cs typeface="ไอติม"/>
                <a:sym typeface="ไอติม"/>
              </a:rPr>
              <a:t> </a:t>
            </a:r>
          </a:p>
          <a:p>
            <a:pPr algn="ctr">
              <a:lnSpc>
                <a:spcPts val="1150"/>
              </a:lnSpc>
            </a:pPr>
            <a:endParaRPr lang="en-US" sz="3000">
              <a:solidFill>
                <a:srgbClr val="000000"/>
              </a:solidFill>
              <a:latin typeface="ไอติม"/>
              <a:ea typeface="ไอติม"/>
              <a:cs typeface="ไอติม"/>
              <a:sym typeface="ไอติม"/>
            </a:endParaRP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Difficulty with emotional regulation </a:t>
            </a:r>
          </a:p>
          <a:p>
            <a:pPr marL="647700" lvl="1" indent="-323850" algn="l">
              <a:lnSpc>
                <a:spcPts val="3450"/>
              </a:lnSpc>
              <a:buFont typeface="Arial"/>
              <a:buChar char="•"/>
            </a:pPr>
            <a:r>
              <a:rPr lang="en-US" sz="3000">
                <a:solidFill>
                  <a:srgbClr val="5271FF"/>
                </a:solidFill>
                <a:latin typeface="ไอติม"/>
                <a:ea typeface="ไอติม"/>
                <a:cs typeface="ไอติม"/>
                <a:sym typeface="ไอติม"/>
              </a:rPr>
              <a:t>Alexithymia </a:t>
            </a:r>
            <a:r>
              <a:rPr lang="en-US" sz="3000">
                <a:solidFill>
                  <a:srgbClr val="000000"/>
                </a:solidFill>
                <a:latin typeface="ไอติม"/>
                <a:ea typeface="ไอติม"/>
                <a:cs typeface="ไอติม"/>
                <a:sym typeface="ไอติม"/>
              </a:rPr>
              <a:t>(“emotional blindness”), impaired </a:t>
            </a:r>
            <a:r>
              <a:rPr lang="en-US" sz="3000">
                <a:solidFill>
                  <a:srgbClr val="5271FF"/>
                </a:solidFill>
                <a:latin typeface="ไอติม"/>
                <a:ea typeface="ไอติม"/>
                <a:cs typeface="ไอติม"/>
                <a:sym typeface="ไอติม"/>
              </a:rPr>
              <a:t>interoception</a:t>
            </a:r>
            <a:r>
              <a:rPr lang="en-US" sz="3000">
                <a:solidFill>
                  <a:srgbClr val="000000"/>
                </a:solidFill>
                <a:latin typeface="ไอติม"/>
                <a:ea typeface="ไอติม"/>
                <a:cs typeface="ไอติม"/>
                <a:sym typeface="ไอติม"/>
              </a:rPr>
              <a:t> </a:t>
            </a: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Marginalization, oppression, </a:t>
            </a:r>
            <a:r>
              <a:rPr lang="en-US" sz="3000">
                <a:solidFill>
                  <a:srgbClr val="5271FF"/>
                </a:solidFill>
                <a:latin typeface="ไอติม"/>
                <a:ea typeface="ไอติม"/>
                <a:cs typeface="ไอติม"/>
                <a:sym typeface="ไอติม"/>
              </a:rPr>
              <a:t>internalized stigma </a:t>
            </a: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Rumination, </a:t>
            </a:r>
            <a:r>
              <a:rPr lang="en-US" sz="3000">
                <a:solidFill>
                  <a:srgbClr val="5271FF"/>
                </a:solidFill>
                <a:latin typeface="ไอติม"/>
                <a:ea typeface="ไอติม"/>
                <a:cs typeface="ไอติม"/>
                <a:sym typeface="ไอติม"/>
              </a:rPr>
              <a:t>experiential avoidance</a:t>
            </a:r>
            <a:r>
              <a:rPr lang="en-US" sz="3000">
                <a:solidFill>
                  <a:srgbClr val="000000"/>
                </a:solidFill>
                <a:latin typeface="ไอติม"/>
                <a:ea typeface="ไอติม"/>
                <a:cs typeface="ไอติม"/>
                <a:sym typeface="ไอติม"/>
              </a:rPr>
              <a:t> </a:t>
            </a:r>
          </a:p>
          <a:p>
            <a:pPr marL="647700" lvl="1" indent="-323850" algn="l">
              <a:lnSpc>
                <a:spcPts val="3450"/>
              </a:lnSpc>
              <a:buFont typeface="Arial"/>
              <a:buChar char="•"/>
            </a:pPr>
            <a:r>
              <a:rPr lang="en-US" sz="3000">
                <a:solidFill>
                  <a:srgbClr val="5271FF"/>
                </a:solidFill>
                <a:latin typeface="ไอติม"/>
                <a:ea typeface="ไอติม"/>
                <a:cs typeface="ไอติม"/>
                <a:sym typeface="ไอติม"/>
              </a:rPr>
              <a:t>Hyperarousal</a:t>
            </a:r>
            <a:r>
              <a:rPr lang="en-US" sz="3000">
                <a:solidFill>
                  <a:srgbClr val="000000"/>
                </a:solidFill>
                <a:latin typeface="ไอติม"/>
                <a:ea typeface="ไอติม"/>
                <a:cs typeface="ไอติม"/>
                <a:sym typeface="ไอติม"/>
              </a:rPr>
              <a:t>, sensory sensitivities </a:t>
            </a:r>
          </a:p>
        </p:txBody>
      </p:sp>
      <p:sp>
        <p:nvSpPr>
          <p:cNvPr id="12" name="TextBox 12"/>
          <p:cNvSpPr txBox="1"/>
          <p:nvPr/>
        </p:nvSpPr>
        <p:spPr>
          <a:xfrm>
            <a:off x="9335829" y="4482448"/>
            <a:ext cx="6854487" cy="3219450"/>
          </a:xfrm>
          <a:prstGeom prst="rect">
            <a:avLst/>
          </a:prstGeom>
        </p:spPr>
        <p:txBody>
          <a:bodyPr lIns="0" tIns="0" rIns="0" bIns="0" rtlCol="0" anchor="t">
            <a:spAutoFit/>
          </a:bodyPr>
          <a:lstStyle/>
          <a:p>
            <a:pPr algn="ctr">
              <a:lnSpc>
                <a:spcPts val="3450"/>
              </a:lnSpc>
            </a:pPr>
            <a:r>
              <a:rPr lang="en-US" sz="3000" u="sng">
                <a:solidFill>
                  <a:srgbClr val="000000"/>
                </a:solidFill>
                <a:latin typeface="ไอติม"/>
                <a:ea typeface="ไอติม"/>
                <a:cs typeface="ไอติม"/>
                <a:sym typeface="ไอติม"/>
              </a:rPr>
              <a:t>Benefits of mindfulness </a:t>
            </a:r>
            <a:r>
              <a:rPr lang="en-US" sz="3000">
                <a:solidFill>
                  <a:srgbClr val="000000"/>
                </a:solidFill>
                <a:latin typeface="ไอติม"/>
                <a:ea typeface="ไอติม"/>
                <a:cs typeface="ไอติม"/>
                <a:sym typeface="ไอติม"/>
              </a:rPr>
              <a:t> </a:t>
            </a:r>
          </a:p>
          <a:p>
            <a:pPr algn="ctr">
              <a:lnSpc>
                <a:spcPts val="1150"/>
              </a:lnSpc>
            </a:pPr>
            <a:endParaRPr lang="en-US" sz="3000">
              <a:solidFill>
                <a:srgbClr val="000000"/>
              </a:solidFill>
              <a:latin typeface="ไอติม"/>
              <a:ea typeface="ไอติม"/>
              <a:cs typeface="ไอติม"/>
              <a:sym typeface="ไอติม"/>
            </a:endParaRP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Supports emotional regulation </a:t>
            </a: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Increases awareness </a:t>
            </a: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Supports </a:t>
            </a:r>
            <a:r>
              <a:rPr lang="en-US" sz="3000">
                <a:solidFill>
                  <a:srgbClr val="5271FF"/>
                </a:solidFill>
                <a:latin typeface="ไอติม"/>
                <a:ea typeface="ไอติม"/>
                <a:cs typeface="ไอติม"/>
                <a:sym typeface="ไอติม"/>
              </a:rPr>
              <a:t>self-compassion</a:t>
            </a:r>
            <a:r>
              <a:rPr lang="en-US" sz="3000">
                <a:solidFill>
                  <a:srgbClr val="000000"/>
                </a:solidFill>
                <a:latin typeface="ไอติม"/>
                <a:ea typeface="ไอติม"/>
                <a:cs typeface="ไอติม"/>
                <a:sym typeface="ไอติม"/>
              </a:rPr>
              <a:t> </a:t>
            </a: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Decreases rumination and avoidance </a:t>
            </a:r>
          </a:p>
          <a:p>
            <a:pPr marL="647700" lvl="1" indent="-323850" algn="l">
              <a:lnSpc>
                <a:spcPts val="3450"/>
              </a:lnSpc>
              <a:buFont typeface="Arial"/>
              <a:buChar char="•"/>
            </a:pPr>
            <a:r>
              <a:rPr lang="en-US" sz="3000">
                <a:solidFill>
                  <a:srgbClr val="000000"/>
                </a:solidFill>
                <a:latin typeface="ไอติม"/>
                <a:ea typeface="ไอติม"/>
                <a:cs typeface="ไอติม"/>
                <a:sym typeface="ไอติม"/>
              </a:rPr>
              <a:t>Produces physiological changes that support coping, </a:t>
            </a:r>
            <a:r>
              <a:rPr lang="en-US" sz="3000">
                <a:solidFill>
                  <a:srgbClr val="5271FF"/>
                </a:solidFill>
                <a:latin typeface="ไอติม"/>
                <a:ea typeface="ไอติม"/>
                <a:cs typeface="ไอติม"/>
                <a:sym typeface="ไอติม"/>
              </a:rPr>
              <a:t>resilience</a:t>
            </a:r>
            <a:r>
              <a:rPr lang="en-US" sz="3000">
                <a:solidFill>
                  <a:srgbClr val="000000"/>
                </a:solidFill>
                <a:latin typeface="ไอติม"/>
                <a:ea typeface="ไอติม"/>
                <a:cs typeface="ไอติม"/>
                <a:sym typeface="ไอติม"/>
              </a:rPr>
              <a:t>, and calm</a:t>
            </a:r>
          </a:p>
        </p:txBody>
      </p:sp>
    </p:spTree>
  </p:cSld>
  <p:clrMapOvr>
    <a:masterClrMapping/>
  </p:clrMapOvr>
  <mc:AlternateContent xmlns:mc="http://schemas.openxmlformats.org/markup-compatibility/2006" xmlns:p14="http://schemas.microsoft.com/office/powerpoint/2010/main">
    <mc:Choice Requires="p14">
      <p:transition spd="slow" p14:dur="2000" advTm="2678"/>
    </mc:Choice>
    <mc:Fallback xmlns="">
      <p:transition spd="slow" advTm="26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3765265" y="1131887"/>
            <a:ext cx="10757470" cy="579120"/>
          </a:xfrm>
          <a:prstGeom prst="rect">
            <a:avLst/>
          </a:prstGeom>
        </p:spPr>
        <p:txBody>
          <a:bodyPr lIns="0" tIns="0" rIns="0" bIns="0" rtlCol="0" anchor="t">
            <a:spAutoFit/>
          </a:bodyPr>
          <a:lstStyle/>
          <a:p>
            <a:pPr algn="ctr">
              <a:lnSpc>
                <a:spcPts val="4364"/>
              </a:lnSpc>
            </a:pPr>
            <a:r>
              <a:rPr lang="en-US" sz="4499">
                <a:solidFill>
                  <a:srgbClr val="000000"/>
                </a:solidFill>
                <a:latin typeface="Sniglet"/>
                <a:ea typeface="Sniglet"/>
                <a:cs typeface="Sniglet"/>
                <a:sym typeface="Sniglet"/>
              </a:rPr>
              <a:t>Mindfulness &amp; Caregivers</a:t>
            </a:r>
          </a:p>
        </p:txBody>
      </p:sp>
      <p:sp>
        <p:nvSpPr>
          <p:cNvPr id="10" name="TextBox 10"/>
          <p:cNvSpPr txBox="1"/>
          <p:nvPr/>
        </p:nvSpPr>
        <p:spPr>
          <a:xfrm>
            <a:off x="1754239" y="2082949"/>
            <a:ext cx="14779522" cy="6545259"/>
          </a:xfrm>
          <a:prstGeom prst="rect">
            <a:avLst/>
          </a:prstGeom>
        </p:spPr>
        <p:txBody>
          <a:bodyPr lIns="0" tIns="0" rIns="0" bIns="0" rtlCol="0" anchor="t">
            <a:spAutoFit/>
          </a:bodyPr>
          <a:lstStyle/>
          <a:p>
            <a:pPr algn="l">
              <a:lnSpc>
                <a:spcPts val="3736"/>
              </a:lnSpc>
            </a:pPr>
            <a:r>
              <a:rPr lang="en-US" sz="3249">
                <a:solidFill>
                  <a:srgbClr val="000000"/>
                </a:solidFill>
                <a:latin typeface="ไอติม"/>
                <a:ea typeface="ไอติม"/>
                <a:cs typeface="ไอติม"/>
                <a:sym typeface="ไอติม"/>
              </a:rPr>
              <a:t>Mindfulness can support parents and caregivers for many of the same reasons that it may be helpful for the young people they care for. Reducing </a:t>
            </a:r>
            <a:r>
              <a:rPr lang="en-US" sz="3249">
                <a:solidFill>
                  <a:srgbClr val="5271FF"/>
                </a:solidFill>
                <a:latin typeface="ไอติม"/>
                <a:ea typeface="ไอติม"/>
                <a:cs typeface="ไอติม"/>
                <a:sym typeface="ไอติม"/>
              </a:rPr>
              <a:t>caregiver stress</a:t>
            </a:r>
            <a:r>
              <a:rPr lang="en-US" sz="3249">
                <a:solidFill>
                  <a:srgbClr val="000000"/>
                </a:solidFill>
                <a:latin typeface="ไอติม"/>
                <a:ea typeface="ไอติม"/>
                <a:cs typeface="ไอติม"/>
                <a:sym typeface="ไอติม"/>
              </a:rPr>
              <a:t>, cultivating self-compassion, and enhancing </a:t>
            </a:r>
            <a:r>
              <a:rPr lang="en-US" sz="3249">
                <a:solidFill>
                  <a:srgbClr val="5271FF"/>
                </a:solidFill>
                <a:latin typeface="ไอติม"/>
                <a:ea typeface="ไอติม"/>
                <a:cs typeface="ไอติม"/>
                <a:sym typeface="ไอติม"/>
              </a:rPr>
              <a:t>emotional attunement</a:t>
            </a:r>
            <a:r>
              <a:rPr lang="en-US" sz="3249">
                <a:solidFill>
                  <a:srgbClr val="000000"/>
                </a:solidFill>
                <a:latin typeface="ไอติม"/>
                <a:ea typeface="ไอติม"/>
                <a:cs typeface="ไอติม"/>
                <a:sym typeface="ไอติม"/>
              </a:rPr>
              <a:t> are among the primary benefits of mindfulness practice for caregivers. </a:t>
            </a:r>
          </a:p>
          <a:p>
            <a:pPr algn="l">
              <a:lnSpc>
                <a:spcPts val="3736"/>
              </a:lnSpc>
            </a:pPr>
            <a:endParaRPr lang="en-US" sz="3249">
              <a:solidFill>
                <a:srgbClr val="000000"/>
              </a:solidFill>
              <a:latin typeface="ไอติม"/>
              <a:ea typeface="ไอติม"/>
              <a:cs typeface="ไอติม"/>
              <a:sym typeface="ไอติม"/>
            </a:endParaRPr>
          </a:p>
          <a:p>
            <a:pPr algn="l">
              <a:lnSpc>
                <a:spcPts val="3736"/>
              </a:lnSpc>
            </a:pPr>
            <a:r>
              <a:rPr lang="en-US" sz="3249">
                <a:solidFill>
                  <a:srgbClr val="000000"/>
                </a:solidFill>
                <a:latin typeface="ไอติม"/>
                <a:ea typeface="ไอติม"/>
                <a:cs typeface="ไอติม"/>
                <a:sym typeface="ไอติม"/>
              </a:rPr>
              <a:t>Practicing mindfulness together is one way for caregivers and YPWA to engage in </a:t>
            </a:r>
            <a:r>
              <a:rPr lang="en-US" sz="3249">
                <a:solidFill>
                  <a:srgbClr val="5271FF"/>
                </a:solidFill>
                <a:latin typeface="ไอติม"/>
                <a:ea typeface="ไอติม"/>
                <a:cs typeface="ไอติม"/>
                <a:sym typeface="ไอติม"/>
              </a:rPr>
              <a:t>coregulation.</a:t>
            </a:r>
            <a:r>
              <a:rPr lang="en-US" sz="3249">
                <a:solidFill>
                  <a:srgbClr val="000000"/>
                </a:solidFill>
                <a:latin typeface="ไอติม"/>
                <a:ea typeface="ไอติม"/>
                <a:cs typeface="ไอติม"/>
                <a:sym typeface="ไอติม"/>
              </a:rPr>
              <a:t> Even if a YPWA does not practice mindfulness, having a caregiver who does has been shown to be beneficial to the young person. This is because caregivers who regularly practice mindfulness tend to be more calm, attuned, flexible, and aware as a result of their mindfulness practice. </a:t>
            </a:r>
          </a:p>
          <a:p>
            <a:pPr algn="l">
              <a:lnSpc>
                <a:spcPts val="3736"/>
              </a:lnSpc>
            </a:pPr>
            <a:endParaRPr lang="en-US" sz="3249">
              <a:solidFill>
                <a:srgbClr val="000000"/>
              </a:solidFill>
              <a:latin typeface="ไอติม"/>
              <a:ea typeface="ไอติม"/>
              <a:cs typeface="ไอติม"/>
              <a:sym typeface="ไอติม"/>
            </a:endParaRPr>
          </a:p>
          <a:p>
            <a:pPr algn="l">
              <a:lnSpc>
                <a:spcPts val="3736"/>
              </a:lnSpc>
            </a:pPr>
            <a:r>
              <a:rPr lang="en-US" sz="3249">
                <a:solidFill>
                  <a:srgbClr val="000000"/>
                </a:solidFill>
                <a:latin typeface="ไอติม"/>
                <a:ea typeface="ไอติม"/>
                <a:cs typeface="ไอติม"/>
                <a:sym typeface="ไอติม"/>
              </a:rPr>
              <a:t>Parents and caregivers who practice mindfulness can also effectively </a:t>
            </a:r>
            <a:r>
              <a:rPr lang="en-US" sz="3249" u="sng">
                <a:solidFill>
                  <a:srgbClr val="000000"/>
                </a:solidFill>
                <a:latin typeface="ไอติม"/>
                <a:ea typeface="ไอติม"/>
                <a:cs typeface="ไอติม"/>
                <a:sym typeface="ไอติม"/>
              </a:rPr>
              <a:t>teach</a:t>
            </a:r>
            <a:r>
              <a:rPr lang="en-US" sz="3249" u="sng">
                <a:solidFill>
                  <a:srgbClr val="5271FF"/>
                </a:solidFill>
                <a:latin typeface="ไอติม"/>
                <a:ea typeface="ไอติม"/>
                <a:cs typeface="ไอติม"/>
                <a:sym typeface="ไอติม"/>
              </a:rPr>
              <a:t> </a:t>
            </a:r>
            <a:r>
              <a:rPr lang="en-US" sz="3249" u="sng">
                <a:solidFill>
                  <a:srgbClr val="000000"/>
                </a:solidFill>
                <a:latin typeface="ไอติม"/>
                <a:ea typeface="ไอติม"/>
                <a:cs typeface="ไอติม"/>
                <a:sym typeface="ไอติม"/>
              </a:rPr>
              <a:t>mindfulness skills and practices</a:t>
            </a:r>
            <a:r>
              <a:rPr lang="en-US" sz="3249">
                <a:solidFill>
                  <a:srgbClr val="000000"/>
                </a:solidFill>
                <a:latin typeface="ไอติม"/>
                <a:ea typeface="ไอติม"/>
                <a:cs typeface="ไอติม"/>
                <a:sym typeface="ไอติม"/>
              </a:rPr>
              <a:t> to the young people they care for. </a:t>
            </a:r>
          </a:p>
          <a:p>
            <a:pPr algn="l">
              <a:lnSpc>
                <a:spcPts val="3736"/>
              </a:lnSpc>
            </a:pPr>
            <a:endParaRPr lang="en-US" sz="3249">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1644"/>
    </mc:Choice>
    <mc:Fallback xmlns="">
      <p:transition spd="slow" advTm="164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4772215" y="3588346"/>
            <a:ext cx="8743570" cy="5825403"/>
          </a:xfrm>
          <a:custGeom>
            <a:avLst/>
            <a:gdLst/>
            <a:ahLst/>
            <a:cxnLst/>
            <a:rect l="l" t="t" r="r" b="b"/>
            <a:pathLst>
              <a:path w="8743570" h="5825403">
                <a:moveTo>
                  <a:pt x="0" y="0"/>
                </a:moveTo>
                <a:lnTo>
                  <a:pt x="8743570" y="0"/>
                </a:lnTo>
                <a:lnTo>
                  <a:pt x="8743570" y="5825404"/>
                </a:lnTo>
                <a:lnTo>
                  <a:pt x="0" y="5825404"/>
                </a:lnTo>
                <a:lnTo>
                  <a:pt x="0" y="0"/>
                </a:lnTo>
                <a:close/>
              </a:path>
            </a:pathLst>
          </a:custGeom>
          <a:blipFill>
            <a:blip r:embed="rId10"/>
            <a:stretch>
              <a:fillRect/>
            </a:stretch>
          </a:blipFill>
        </p:spPr>
        <p:txBody>
          <a:bodyPr/>
          <a:lstStyle/>
          <a:p>
            <a:endParaRPr lang="en-US"/>
          </a:p>
        </p:txBody>
      </p:sp>
      <p:sp>
        <p:nvSpPr>
          <p:cNvPr id="11" name="TextBox 11"/>
          <p:cNvSpPr txBox="1"/>
          <p:nvPr/>
        </p:nvSpPr>
        <p:spPr>
          <a:xfrm>
            <a:off x="2432927" y="1666081"/>
            <a:ext cx="13422146" cy="1556093"/>
          </a:xfrm>
          <a:prstGeom prst="rect">
            <a:avLst/>
          </a:prstGeom>
        </p:spPr>
        <p:txBody>
          <a:bodyPr lIns="0" tIns="0" rIns="0" bIns="0" rtlCol="0" anchor="t">
            <a:spAutoFit/>
          </a:bodyPr>
          <a:lstStyle/>
          <a:p>
            <a:pPr algn="ctr">
              <a:lnSpc>
                <a:spcPts val="4087"/>
              </a:lnSpc>
            </a:pPr>
            <a:r>
              <a:rPr lang="en-US" sz="3553">
                <a:solidFill>
                  <a:srgbClr val="000000"/>
                </a:solidFill>
                <a:latin typeface="ไอติม"/>
                <a:ea typeface="ไอติม"/>
                <a:cs typeface="ไอติม"/>
                <a:sym typeface="ไอติม"/>
              </a:rPr>
              <a:t>“The most precious gift we can offer others is our presence. When</a:t>
            </a:r>
          </a:p>
          <a:p>
            <a:pPr algn="ctr">
              <a:lnSpc>
                <a:spcPts val="4087"/>
              </a:lnSpc>
            </a:pPr>
            <a:r>
              <a:rPr lang="en-US" sz="3553">
                <a:solidFill>
                  <a:srgbClr val="000000"/>
                </a:solidFill>
                <a:latin typeface="ไอติม"/>
                <a:ea typeface="ไอติม"/>
                <a:cs typeface="ไอติม"/>
                <a:sym typeface="ไอติม"/>
              </a:rPr>
              <a:t>mindfulness embraces those we love, they will bloom like flowers.” </a:t>
            </a:r>
          </a:p>
          <a:p>
            <a:pPr algn="ctr">
              <a:lnSpc>
                <a:spcPts val="4087"/>
              </a:lnSpc>
            </a:pPr>
            <a:r>
              <a:rPr lang="en-US" sz="3553">
                <a:solidFill>
                  <a:srgbClr val="000000"/>
                </a:solidFill>
                <a:latin typeface="ไอติม"/>
                <a:ea typeface="ไอติม"/>
                <a:cs typeface="ไอติม"/>
                <a:sym typeface="ไอติม"/>
              </a:rPr>
              <a:t>Thich Nhat Hanh (1996)</a:t>
            </a:r>
          </a:p>
        </p:txBody>
      </p:sp>
    </p:spTree>
  </p:cSld>
  <p:clrMapOvr>
    <a:masterClrMapping/>
  </p:clrMapOvr>
  <mc:AlternateContent xmlns:mc="http://schemas.openxmlformats.org/markup-compatibility/2006" xmlns:p14="http://schemas.microsoft.com/office/powerpoint/2010/main">
    <mc:Choice Requires="p14">
      <p:transition spd="slow" p14:dur="2000" advTm="5017"/>
    </mc:Choice>
    <mc:Fallback xmlns="">
      <p:transition spd="slow" advTm="501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6086814" y="2911710"/>
            <a:ext cx="6114372" cy="6114372"/>
          </a:xfrm>
          <a:custGeom>
            <a:avLst/>
            <a:gdLst/>
            <a:ahLst/>
            <a:cxnLst/>
            <a:rect l="l" t="t" r="r" b="b"/>
            <a:pathLst>
              <a:path w="6114372" h="6114372">
                <a:moveTo>
                  <a:pt x="0" y="0"/>
                </a:moveTo>
                <a:lnTo>
                  <a:pt x="6114372" y="0"/>
                </a:lnTo>
                <a:lnTo>
                  <a:pt x="6114372" y="6114372"/>
                </a:lnTo>
                <a:lnTo>
                  <a:pt x="0" y="6114372"/>
                </a:lnTo>
                <a:lnTo>
                  <a:pt x="0" y="0"/>
                </a:lnTo>
                <a:close/>
              </a:path>
            </a:pathLst>
          </a:custGeom>
          <a:blipFill>
            <a:blip r:embed="rId10"/>
            <a:stretch>
              <a:fillRect/>
            </a:stretch>
          </a:blipFill>
        </p:spPr>
        <p:txBody>
          <a:bodyPr/>
          <a:lstStyle/>
          <a:p>
            <a:endParaRPr lang="en-US"/>
          </a:p>
        </p:txBody>
      </p:sp>
      <p:sp>
        <p:nvSpPr>
          <p:cNvPr id="11" name="TextBox 11"/>
          <p:cNvSpPr txBox="1"/>
          <p:nvPr/>
        </p:nvSpPr>
        <p:spPr>
          <a:xfrm>
            <a:off x="4649962" y="813189"/>
            <a:ext cx="8988075" cy="1830070"/>
          </a:xfrm>
          <a:prstGeom prst="rect">
            <a:avLst/>
          </a:prstGeom>
        </p:spPr>
        <p:txBody>
          <a:bodyPr lIns="0" tIns="0" rIns="0" bIns="0" rtlCol="0" anchor="t">
            <a:spAutoFit/>
          </a:bodyPr>
          <a:lstStyle/>
          <a:p>
            <a:pPr algn="ctr">
              <a:lnSpc>
                <a:spcPts val="7129"/>
              </a:lnSpc>
            </a:pPr>
            <a:r>
              <a:rPr lang="en-US" sz="6199">
                <a:solidFill>
                  <a:srgbClr val="000000"/>
                </a:solidFill>
                <a:latin typeface="ไอติม"/>
                <a:ea typeface="ไอติม"/>
                <a:cs typeface="ไอติม"/>
                <a:sym typeface="ไอติม"/>
              </a:rPr>
              <a:t>Experiential practice: Body scan meditation </a:t>
            </a:r>
          </a:p>
        </p:txBody>
      </p:sp>
      <p:sp>
        <p:nvSpPr>
          <p:cNvPr id="12" name="TextBox 12"/>
          <p:cNvSpPr txBox="1"/>
          <p:nvPr/>
        </p:nvSpPr>
        <p:spPr>
          <a:xfrm>
            <a:off x="4649962" y="9395155"/>
            <a:ext cx="8988075" cy="593725"/>
          </a:xfrm>
          <a:prstGeom prst="rect">
            <a:avLst/>
          </a:prstGeom>
        </p:spPr>
        <p:txBody>
          <a:bodyPr lIns="0" tIns="0" rIns="0" bIns="0" rtlCol="0" anchor="t">
            <a:spAutoFit/>
          </a:bodyPr>
          <a:lstStyle/>
          <a:p>
            <a:pPr algn="ctr">
              <a:lnSpc>
                <a:spcPts val="2300"/>
              </a:lnSpc>
            </a:pPr>
            <a:r>
              <a:rPr lang="en-US" sz="2000">
                <a:solidFill>
                  <a:srgbClr val="000000"/>
                </a:solidFill>
                <a:latin typeface="ไอติม"/>
                <a:ea typeface="ไอติม"/>
                <a:cs typeface="ไอติม"/>
                <a:sym typeface="ไอติม"/>
              </a:rPr>
              <a:t>Image credit: Healthline.com (https://www.calmsage.com/mindfulness-body-scan-meditation/)</a:t>
            </a:r>
          </a:p>
        </p:txBody>
      </p:sp>
    </p:spTree>
  </p:cSld>
  <p:clrMapOvr>
    <a:masterClrMapping/>
  </p:clrMapOvr>
  <mc:AlternateContent xmlns:mc="http://schemas.openxmlformats.org/markup-compatibility/2006" xmlns:p14="http://schemas.microsoft.com/office/powerpoint/2010/main">
    <mc:Choice Requires="p14">
      <p:transition spd="slow" p14:dur="2000" advTm="5402"/>
    </mc:Choice>
    <mc:Fallback xmlns="">
      <p:transition spd="slow" advTm="54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4181135" y="3535441"/>
            <a:ext cx="9925730" cy="1413124"/>
          </a:xfrm>
          <a:prstGeom prst="rect">
            <a:avLst/>
          </a:prstGeom>
        </p:spPr>
        <p:txBody>
          <a:bodyPr lIns="0" tIns="0" rIns="0" bIns="0" rtlCol="0" anchor="t">
            <a:spAutoFit/>
          </a:bodyPr>
          <a:lstStyle/>
          <a:p>
            <a:pPr algn="ctr">
              <a:lnSpc>
                <a:spcPts val="10551"/>
              </a:lnSpc>
            </a:pPr>
            <a:r>
              <a:rPr lang="en-US" sz="10878">
                <a:solidFill>
                  <a:srgbClr val="000000"/>
                </a:solidFill>
                <a:latin typeface="Sniglet"/>
                <a:ea typeface="Sniglet"/>
                <a:cs typeface="Sniglet"/>
                <a:sym typeface="Sniglet"/>
              </a:rPr>
              <a:t>WELCOME! </a:t>
            </a:r>
          </a:p>
        </p:txBody>
      </p:sp>
      <p:sp>
        <p:nvSpPr>
          <p:cNvPr id="11" name="TextBox 11"/>
          <p:cNvSpPr txBox="1"/>
          <p:nvPr/>
        </p:nvSpPr>
        <p:spPr>
          <a:xfrm>
            <a:off x="5637965" y="349930"/>
            <a:ext cx="6770659" cy="2623508"/>
          </a:xfrm>
          <a:prstGeom prst="rect">
            <a:avLst/>
          </a:prstGeom>
        </p:spPr>
        <p:txBody>
          <a:bodyPr lIns="0" tIns="0" rIns="0" bIns="0" rtlCol="0" anchor="t">
            <a:spAutoFit/>
          </a:bodyPr>
          <a:lstStyle/>
          <a:p>
            <a:pPr algn="ctr">
              <a:lnSpc>
                <a:spcPts val="4198"/>
              </a:lnSpc>
            </a:pPr>
            <a:r>
              <a:rPr lang="en-US" sz="3650">
                <a:solidFill>
                  <a:srgbClr val="000000"/>
                </a:solidFill>
                <a:latin typeface="ไอติม"/>
                <a:ea typeface="ไอติม"/>
                <a:cs typeface="ไอติม"/>
                <a:sym typeface="ไอติม"/>
              </a:rPr>
              <a:t>Tending the Garden: An Experiential Mindfulness Workshop for Parents and Caregivers of Young People with Autism</a:t>
            </a:r>
            <a:r>
              <a:rPr lang="en-US" sz="3650">
                <a:solidFill>
                  <a:srgbClr val="2F3954"/>
                </a:solidFill>
                <a:latin typeface="ไอติม"/>
                <a:ea typeface="ไอติม"/>
                <a:cs typeface="ไอติม"/>
                <a:sym typeface="ไอติม"/>
              </a:rPr>
              <a:t> </a:t>
            </a:r>
          </a:p>
        </p:txBody>
      </p:sp>
      <p:sp>
        <p:nvSpPr>
          <p:cNvPr id="12" name="TextBox 12"/>
          <p:cNvSpPr txBox="1"/>
          <p:nvPr/>
        </p:nvSpPr>
        <p:spPr>
          <a:xfrm>
            <a:off x="4920470" y="5283445"/>
            <a:ext cx="9073238" cy="4575654"/>
          </a:xfrm>
          <a:prstGeom prst="rect">
            <a:avLst/>
          </a:prstGeom>
        </p:spPr>
        <p:txBody>
          <a:bodyPr lIns="0" tIns="0" rIns="0" bIns="0" rtlCol="0" anchor="t">
            <a:spAutoFit/>
          </a:bodyPr>
          <a:lstStyle/>
          <a:p>
            <a:pPr algn="ctr">
              <a:lnSpc>
                <a:spcPts val="4025"/>
              </a:lnSpc>
            </a:pPr>
            <a:r>
              <a:rPr lang="en-US" sz="3500">
                <a:solidFill>
                  <a:srgbClr val="000000"/>
                </a:solidFill>
                <a:latin typeface="ไอติม"/>
                <a:ea typeface="ไอติม"/>
                <a:cs typeface="ไอติม"/>
                <a:sym typeface="ไอติม"/>
              </a:rPr>
              <a:t>We will begin in a few minutes. </a:t>
            </a:r>
          </a:p>
          <a:p>
            <a:pPr algn="ctr">
              <a:lnSpc>
                <a:spcPts val="4025"/>
              </a:lnSpc>
            </a:pPr>
            <a:endParaRPr lang="en-US" sz="3500">
              <a:solidFill>
                <a:srgbClr val="000000"/>
              </a:solidFill>
              <a:latin typeface="ไอติม"/>
              <a:ea typeface="ไอติม"/>
              <a:cs typeface="ไอติม"/>
              <a:sym typeface="ไอติม"/>
            </a:endParaRPr>
          </a:p>
          <a:p>
            <a:pPr algn="ctr">
              <a:lnSpc>
                <a:spcPts val="4025"/>
              </a:lnSpc>
            </a:pPr>
            <a:r>
              <a:rPr lang="en-US" sz="3500">
                <a:solidFill>
                  <a:srgbClr val="000000"/>
                </a:solidFill>
                <a:latin typeface="ไอติม"/>
                <a:ea typeface="ไอติม"/>
                <a:cs typeface="ไอติม"/>
                <a:sym typeface="ไอติม"/>
              </a:rPr>
              <a:t>While we wait, please introduce yourself in the chat. </a:t>
            </a:r>
          </a:p>
          <a:p>
            <a:pPr algn="ctr">
              <a:lnSpc>
                <a:spcPts val="4025"/>
              </a:lnSpc>
            </a:pPr>
            <a:endParaRPr lang="en-US" sz="3500">
              <a:solidFill>
                <a:srgbClr val="000000"/>
              </a:solidFill>
              <a:latin typeface="ไอติม"/>
              <a:ea typeface="ไอติม"/>
              <a:cs typeface="ไอติม"/>
              <a:sym typeface="ไอติม"/>
            </a:endParaRPr>
          </a:p>
          <a:p>
            <a:pPr algn="ctr">
              <a:lnSpc>
                <a:spcPts val="4025"/>
              </a:lnSpc>
            </a:pPr>
            <a:r>
              <a:rPr lang="en-US" sz="3500">
                <a:solidFill>
                  <a:srgbClr val="000000"/>
                </a:solidFill>
                <a:latin typeface="ไอติม"/>
                <a:ea typeface="ไอติม"/>
                <a:cs typeface="ไอติม"/>
                <a:sym typeface="ไอติม"/>
              </a:rPr>
              <a:t>You are invited to say your name, location, and one word (or more) about how you’re feeling in this moment. </a:t>
            </a:r>
          </a:p>
          <a:p>
            <a:pPr algn="ctr">
              <a:lnSpc>
                <a:spcPts val="4198"/>
              </a:lnSpc>
            </a:pPr>
            <a:r>
              <a:rPr lang="en-US" sz="3650">
                <a:solidFill>
                  <a:srgbClr val="2F3954"/>
                </a:solidFill>
                <a:latin typeface="ไอติม"/>
                <a:ea typeface="ไอติม"/>
                <a:cs typeface="ไอติม"/>
                <a:sym typeface="ไอติม"/>
              </a:rPr>
              <a:t> </a:t>
            </a:r>
          </a:p>
        </p:txBody>
      </p:sp>
    </p:spTree>
  </p:cSld>
  <p:clrMapOvr>
    <a:masterClrMapping/>
  </p:clrMapOvr>
  <mc:AlternateContent xmlns:mc="http://schemas.openxmlformats.org/markup-compatibility/2006" xmlns:p14="http://schemas.microsoft.com/office/powerpoint/2010/main">
    <mc:Choice Requires="p14">
      <p:transition spd="slow" p14:dur="2000" advTm="2760"/>
    </mc:Choice>
    <mc:Fallback xmlns="">
      <p:transition spd="slow" advTm="27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1189757"/>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Agenda </a:t>
            </a:r>
          </a:p>
        </p:txBody>
      </p:sp>
      <p:sp>
        <p:nvSpPr>
          <p:cNvPr id="12" name="TextBox 12"/>
          <p:cNvSpPr txBox="1"/>
          <p:nvPr/>
        </p:nvSpPr>
        <p:spPr>
          <a:xfrm>
            <a:off x="2151979" y="2458415"/>
            <a:ext cx="13984042" cy="6581775"/>
          </a:xfrm>
          <a:prstGeom prst="rect">
            <a:avLst/>
          </a:prstGeom>
        </p:spPr>
        <p:txBody>
          <a:bodyPr lIns="0" tIns="0" rIns="0" bIns="0" rtlCol="0" anchor="t">
            <a:spAutoFit/>
          </a:bodyPr>
          <a:lstStyle/>
          <a:p>
            <a:pPr algn="l">
              <a:lnSpc>
                <a:spcPts val="5174"/>
              </a:lnSpc>
            </a:pPr>
            <a:r>
              <a:rPr lang="en-US" sz="4500">
                <a:solidFill>
                  <a:srgbClr val="737373"/>
                </a:solidFill>
                <a:latin typeface="ไอติม"/>
                <a:ea typeface="ไอติม"/>
                <a:cs typeface="ไอติม"/>
                <a:sym typeface="ไอติม"/>
              </a:rPr>
              <a:t>I. Welcome and Introduction</a:t>
            </a:r>
          </a:p>
          <a:p>
            <a:pPr algn="l">
              <a:lnSpc>
                <a:spcPts val="5174"/>
              </a:lnSpc>
            </a:pPr>
            <a:r>
              <a:rPr lang="en-US" sz="4500">
                <a:solidFill>
                  <a:srgbClr val="737373"/>
                </a:solidFill>
                <a:latin typeface="ไอติม"/>
                <a:ea typeface="ไอติม"/>
                <a:cs typeface="ไอติม"/>
                <a:sym typeface="ไอติม"/>
              </a:rPr>
              <a:t>II. Demystifying Mindfulness &amp; Caregiving</a:t>
            </a:r>
            <a:r>
              <a:rPr lang="en-US" sz="4500">
                <a:solidFill>
                  <a:srgbClr val="000000"/>
                </a:solidFill>
                <a:latin typeface="ไอติม"/>
                <a:ea typeface="ไอติม"/>
                <a:cs typeface="ไอติม"/>
                <a:sym typeface="ไอติม"/>
              </a:rPr>
              <a:t>   </a:t>
            </a:r>
          </a:p>
          <a:p>
            <a:pPr algn="l">
              <a:lnSpc>
                <a:spcPts val="5174"/>
              </a:lnSpc>
            </a:pPr>
            <a:r>
              <a:rPr lang="en-US" sz="4500">
                <a:solidFill>
                  <a:srgbClr val="000000"/>
                </a:solidFill>
                <a:latin typeface="ไอติม"/>
                <a:ea typeface="ไอติม"/>
                <a:cs typeface="ไอติม"/>
                <a:sym typeface="ไอติม"/>
              </a:rPr>
              <a:t>III. Recommended Mindfulness Practices ← (we are here)</a:t>
            </a:r>
          </a:p>
          <a:p>
            <a:pPr algn="ctr">
              <a:lnSpc>
                <a:spcPts val="5174"/>
              </a:lnSpc>
            </a:pPr>
            <a:r>
              <a:rPr lang="en-US" sz="4500">
                <a:solidFill>
                  <a:srgbClr val="737373"/>
                </a:solidFill>
                <a:latin typeface="ไอติม"/>
                <a:ea typeface="ไอติม"/>
                <a:cs typeface="ไอติม"/>
                <a:sym typeface="ไอติม"/>
              </a:rPr>
              <a:t>10 Minute Break </a:t>
            </a:r>
          </a:p>
          <a:p>
            <a:pPr algn="l">
              <a:lnSpc>
                <a:spcPts val="5174"/>
              </a:lnSpc>
            </a:pPr>
            <a:r>
              <a:rPr lang="en-US" sz="4500">
                <a:solidFill>
                  <a:srgbClr val="737373"/>
                </a:solidFill>
                <a:latin typeface="ไอติม"/>
                <a:ea typeface="ไอติม"/>
                <a:cs typeface="ไอติม"/>
                <a:sym typeface="ไอติม"/>
              </a:rPr>
              <a:t>IV. Mindful Interacting </a:t>
            </a:r>
          </a:p>
          <a:p>
            <a:pPr algn="l">
              <a:lnSpc>
                <a:spcPts val="5174"/>
              </a:lnSpc>
            </a:pPr>
            <a:r>
              <a:rPr lang="en-US" sz="4500">
                <a:solidFill>
                  <a:srgbClr val="737373"/>
                </a:solidFill>
                <a:latin typeface="ไอติม"/>
                <a:ea typeface="ไอติม"/>
                <a:cs typeface="ไอติม"/>
                <a:sym typeface="ไอติม"/>
              </a:rPr>
              <a:t>V. Closing and Integration </a:t>
            </a:r>
          </a:p>
          <a:p>
            <a:pPr algn="l">
              <a:lnSpc>
                <a:spcPts val="5174"/>
              </a:lnSpc>
            </a:pPr>
            <a:endParaRPr lang="en-US" sz="4500">
              <a:solidFill>
                <a:srgbClr val="737373"/>
              </a:solidFill>
              <a:latin typeface="ไอติม"/>
              <a:ea typeface="ไอติม"/>
              <a:cs typeface="ไอติม"/>
              <a:sym typeface="ไอติม"/>
            </a:endParaRPr>
          </a:p>
          <a:p>
            <a:pPr algn="l">
              <a:lnSpc>
                <a:spcPts val="5174"/>
              </a:lnSpc>
            </a:pPr>
            <a:r>
              <a:rPr lang="en-US" sz="4500">
                <a:solidFill>
                  <a:srgbClr val="737373"/>
                </a:solidFill>
                <a:latin typeface="ไอติม"/>
                <a:ea typeface="ไอติม"/>
                <a:cs typeface="ไอติม"/>
                <a:sym typeface="ไอติม"/>
              </a:rPr>
              <a:t>Followed by an optional Q&amp;A session  </a:t>
            </a:r>
          </a:p>
          <a:p>
            <a:pPr algn="l">
              <a:lnSpc>
                <a:spcPts val="5174"/>
              </a:lnSpc>
            </a:pPr>
            <a:endParaRPr lang="en-US" sz="4500">
              <a:solidFill>
                <a:srgbClr val="737373"/>
              </a:solidFill>
              <a:latin typeface="ไอติม"/>
              <a:ea typeface="ไอติม"/>
              <a:cs typeface="ไอติม"/>
              <a:sym typeface="ไอติม"/>
            </a:endParaRPr>
          </a:p>
          <a:p>
            <a:pPr algn="l">
              <a:lnSpc>
                <a:spcPts val="5174"/>
              </a:lnSpc>
            </a:pPr>
            <a:endParaRPr lang="en-US" sz="4500">
              <a:solidFill>
                <a:srgbClr val="737373"/>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864"/>
    </mc:Choice>
    <mc:Fallback xmlns="">
      <p:transition spd="slow" advTm="8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1350794"/>
            <a:ext cx="9982644" cy="722630"/>
          </a:xfrm>
          <a:prstGeom prst="rect">
            <a:avLst/>
          </a:prstGeom>
        </p:spPr>
        <p:txBody>
          <a:bodyPr lIns="0" tIns="0" rIns="0" bIns="0" rtlCol="0" anchor="t">
            <a:spAutoFit/>
          </a:bodyPr>
          <a:lstStyle/>
          <a:p>
            <a:pPr algn="ctr">
              <a:lnSpc>
                <a:spcPts val="5334"/>
              </a:lnSpc>
            </a:pPr>
            <a:r>
              <a:rPr lang="en-US" sz="5499">
                <a:solidFill>
                  <a:srgbClr val="000000"/>
                </a:solidFill>
                <a:latin typeface="Sniglet"/>
                <a:ea typeface="Sniglet"/>
                <a:cs typeface="Sniglet"/>
                <a:sym typeface="Sniglet"/>
              </a:rPr>
              <a:t>Self-compassion</a:t>
            </a:r>
          </a:p>
        </p:txBody>
      </p:sp>
      <p:sp>
        <p:nvSpPr>
          <p:cNvPr id="12" name="TextBox 12"/>
          <p:cNvSpPr txBox="1"/>
          <p:nvPr/>
        </p:nvSpPr>
        <p:spPr>
          <a:xfrm>
            <a:off x="2151979" y="2439365"/>
            <a:ext cx="13984042" cy="4673600"/>
          </a:xfrm>
          <a:prstGeom prst="rect">
            <a:avLst/>
          </a:prstGeom>
        </p:spPr>
        <p:txBody>
          <a:bodyPr lIns="0" tIns="0" rIns="0" bIns="0" rtlCol="0" anchor="t">
            <a:spAutoFit/>
          </a:bodyPr>
          <a:lstStyle/>
          <a:p>
            <a:pPr algn="l">
              <a:lnSpc>
                <a:spcPts val="4600"/>
              </a:lnSpc>
            </a:pPr>
            <a:r>
              <a:rPr lang="en-US" sz="4000">
                <a:solidFill>
                  <a:srgbClr val="000000"/>
                </a:solidFill>
                <a:latin typeface="ไอติม"/>
                <a:ea typeface="ไอติม"/>
                <a:cs typeface="ไอติม"/>
                <a:sym typeface="ไอติม"/>
              </a:rPr>
              <a:t>Self-compassion refers to the practice of extending the same kindness, understanding, and care to ourselves that we would to a loved one. </a:t>
            </a:r>
          </a:p>
          <a:p>
            <a:pPr algn="l">
              <a:lnSpc>
                <a:spcPts val="4600"/>
              </a:lnSpc>
            </a:pPr>
            <a:endParaRPr lang="en-US" sz="4000">
              <a:solidFill>
                <a:srgbClr val="000000"/>
              </a:solidFill>
              <a:latin typeface="ไอติม"/>
              <a:ea typeface="ไอติม"/>
              <a:cs typeface="ไอติม"/>
              <a:sym typeface="ไอติม"/>
            </a:endParaRPr>
          </a:p>
          <a:p>
            <a:pPr algn="l">
              <a:lnSpc>
                <a:spcPts val="4600"/>
              </a:lnSpc>
            </a:pPr>
            <a:r>
              <a:rPr lang="en-US" sz="4000">
                <a:solidFill>
                  <a:srgbClr val="000000"/>
                </a:solidFill>
                <a:latin typeface="ไอติม"/>
                <a:ea typeface="ไอติม"/>
                <a:cs typeface="ไอติม"/>
                <a:sym typeface="ไอติม"/>
              </a:rPr>
              <a:t>Discussion: Are there times you have struggled with self-compassion as a caregiver to a young person with autism? What helps you to access compassion for yourself when you need it most? </a:t>
            </a:r>
          </a:p>
        </p:txBody>
      </p:sp>
    </p:spTree>
  </p:cSld>
  <p:clrMapOvr>
    <a:masterClrMapping/>
  </p:clrMapOvr>
  <mc:AlternateContent xmlns:mc="http://schemas.openxmlformats.org/markup-compatibility/2006" xmlns:p14="http://schemas.microsoft.com/office/powerpoint/2010/main">
    <mc:Choice Requires="p14">
      <p:transition spd="slow" p14:dur="2000" advTm="8224"/>
    </mc:Choice>
    <mc:Fallback xmlns="">
      <p:transition spd="slow" advTm="822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5"/>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5"/>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3907602" y="965637"/>
            <a:ext cx="9982644" cy="722630"/>
          </a:xfrm>
          <a:prstGeom prst="rect">
            <a:avLst/>
          </a:prstGeom>
        </p:spPr>
        <p:txBody>
          <a:bodyPr lIns="0" tIns="0" rIns="0" bIns="0" rtlCol="0" anchor="t">
            <a:spAutoFit/>
          </a:bodyPr>
          <a:lstStyle/>
          <a:p>
            <a:pPr algn="ctr">
              <a:lnSpc>
                <a:spcPts val="5334"/>
              </a:lnSpc>
            </a:pPr>
            <a:r>
              <a:rPr lang="en-US" sz="5499">
                <a:solidFill>
                  <a:srgbClr val="000000"/>
                </a:solidFill>
                <a:latin typeface="Sniglet"/>
                <a:ea typeface="Sniglet"/>
                <a:cs typeface="Sniglet"/>
                <a:sym typeface="Sniglet"/>
              </a:rPr>
              <a:t>Loving-kindness meditation</a:t>
            </a:r>
          </a:p>
        </p:txBody>
      </p:sp>
      <p:sp>
        <p:nvSpPr>
          <p:cNvPr id="10" name="TextBox 10"/>
          <p:cNvSpPr txBox="1"/>
          <p:nvPr/>
        </p:nvSpPr>
        <p:spPr>
          <a:xfrm>
            <a:off x="2151979" y="1832571"/>
            <a:ext cx="13984042" cy="3511550"/>
          </a:xfrm>
          <a:prstGeom prst="rect">
            <a:avLst/>
          </a:prstGeom>
        </p:spPr>
        <p:txBody>
          <a:bodyPr lIns="0" tIns="0" rIns="0" bIns="0" rtlCol="0" anchor="t">
            <a:spAutoFit/>
          </a:bodyPr>
          <a:lstStyle/>
          <a:p>
            <a:pPr algn="l">
              <a:lnSpc>
                <a:spcPts val="4600"/>
              </a:lnSpc>
            </a:pPr>
            <a:r>
              <a:rPr lang="en-US" sz="4000">
                <a:solidFill>
                  <a:srgbClr val="5271FF"/>
                </a:solidFill>
                <a:latin typeface="ไอติม"/>
                <a:ea typeface="ไอติม"/>
                <a:cs typeface="ไอติม"/>
                <a:sym typeface="ไอติม"/>
              </a:rPr>
              <a:t>Loving-kindness</a:t>
            </a:r>
            <a:r>
              <a:rPr lang="en-US" sz="4000">
                <a:solidFill>
                  <a:srgbClr val="000000"/>
                </a:solidFill>
                <a:latin typeface="ไอติม"/>
                <a:ea typeface="ไอติม"/>
                <a:cs typeface="ไอติม"/>
                <a:sym typeface="ไอติม"/>
              </a:rPr>
              <a:t>, or mettā (Pali), is a Buddhist term that refers to a practice of cultivating benevolence, goodwill, and compassion towards oneself and others. </a:t>
            </a:r>
          </a:p>
          <a:p>
            <a:pPr algn="l">
              <a:lnSpc>
                <a:spcPts val="4600"/>
              </a:lnSpc>
            </a:pPr>
            <a:endParaRPr lang="en-US" sz="4000">
              <a:solidFill>
                <a:srgbClr val="000000"/>
              </a:solidFill>
              <a:latin typeface="ไอติม"/>
              <a:ea typeface="ไอติม"/>
              <a:cs typeface="ไอติม"/>
              <a:sym typeface="ไอติม"/>
            </a:endParaRPr>
          </a:p>
          <a:p>
            <a:pPr algn="l">
              <a:lnSpc>
                <a:spcPts val="4600"/>
              </a:lnSpc>
            </a:pPr>
            <a:r>
              <a:rPr lang="en-US" sz="4000">
                <a:solidFill>
                  <a:srgbClr val="000000"/>
                </a:solidFill>
                <a:latin typeface="ไอติม"/>
                <a:ea typeface="ไอติม"/>
                <a:cs typeface="ไอติม"/>
                <a:sym typeface="ไอติม"/>
              </a:rPr>
              <a:t>Mettā meditation can be used to promote these qualities in our relationships with ourselves and with those we care for. </a:t>
            </a:r>
          </a:p>
        </p:txBody>
      </p:sp>
      <p:pic>
        <p:nvPicPr>
          <p:cNvPr id="11" name="Picture 11"/>
          <p:cNvPicPr>
            <a:picLocks noChangeAspect="1"/>
          </p:cNvPicPr>
          <p:nvPr>
            <a:videoFile r:link="rId1"/>
          </p:nvPr>
        </p:nvPicPr>
        <p:blipFill>
          <a:blip r:embed="rId10"/>
          <a:stretch>
            <a:fillRect/>
          </a:stretch>
        </p:blipFill>
        <p:spPr>
          <a:xfrm>
            <a:off x="1807321" y="5968896"/>
            <a:ext cx="6588700" cy="3703251"/>
          </a:xfrm>
          <a:prstGeom prst="rect">
            <a:avLst/>
          </a:prstGeom>
        </p:spPr>
      </p:pic>
      <p:pic>
        <p:nvPicPr>
          <p:cNvPr id="12" name="Picture 12"/>
          <p:cNvPicPr>
            <a:picLocks noChangeAspect="1"/>
          </p:cNvPicPr>
          <p:nvPr>
            <a:videoFile r:link="rId2"/>
          </p:nvPr>
        </p:nvPicPr>
        <p:blipFill>
          <a:blip r:embed="rId10"/>
          <a:stretch>
            <a:fillRect/>
          </a:stretch>
        </p:blipFill>
        <p:spPr>
          <a:xfrm>
            <a:off x="9514251" y="5834675"/>
            <a:ext cx="7066302" cy="3971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15"/>
    </mc:Choice>
    <mc:Fallback xmlns="">
      <p:transition spd="slow" advTm="781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4"/>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4"/>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3790562" y="919441"/>
            <a:ext cx="10706876" cy="722630"/>
          </a:xfrm>
          <a:prstGeom prst="rect">
            <a:avLst/>
          </a:prstGeom>
        </p:spPr>
        <p:txBody>
          <a:bodyPr lIns="0" tIns="0" rIns="0" bIns="0" rtlCol="0" anchor="t">
            <a:spAutoFit/>
          </a:bodyPr>
          <a:lstStyle/>
          <a:p>
            <a:pPr algn="ctr">
              <a:lnSpc>
                <a:spcPts val="5334"/>
              </a:lnSpc>
            </a:pPr>
            <a:r>
              <a:rPr lang="en-US" sz="5499">
                <a:solidFill>
                  <a:srgbClr val="000000"/>
                </a:solidFill>
                <a:latin typeface="Sniglet"/>
                <a:ea typeface="Sniglet"/>
                <a:cs typeface="Sniglet"/>
                <a:sym typeface="Sniglet"/>
              </a:rPr>
              <a:t>Grounding &amp; emotional regulation</a:t>
            </a:r>
          </a:p>
        </p:txBody>
      </p:sp>
      <p:sp>
        <p:nvSpPr>
          <p:cNvPr id="10" name="TextBox 10"/>
          <p:cNvSpPr txBox="1"/>
          <p:nvPr/>
        </p:nvSpPr>
        <p:spPr>
          <a:xfrm>
            <a:off x="2214161" y="1759762"/>
            <a:ext cx="13859679" cy="3657169"/>
          </a:xfrm>
          <a:prstGeom prst="rect">
            <a:avLst/>
          </a:prstGeom>
        </p:spPr>
        <p:txBody>
          <a:bodyPr lIns="0" tIns="0" rIns="0" bIns="0" rtlCol="0" anchor="t">
            <a:spAutoFit/>
          </a:bodyPr>
          <a:lstStyle/>
          <a:p>
            <a:pPr algn="l">
              <a:lnSpc>
                <a:spcPts val="4103"/>
              </a:lnSpc>
            </a:pPr>
            <a:r>
              <a:rPr lang="en-US" sz="3568">
                <a:solidFill>
                  <a:srgbClr val="000000"/>
                </a:solidFill>
                <a:latin typeface="ไอติม"/>
                <a:ea typeface="ไอติม"/>
                <a:cs typeface="ไอติม"/>
                <a:sym typeface="ไอติม"/>
              </a:rPr>
              <a:t>Mindfulness practices that can support grounding and emotional regulation include: </a:t>
            </a:r>
          </a:p>
          <a:p>
            <a:pPr marL="770333" lvl="1" indent="-385166" algn="l">
              <a:lnSpc>
                <a:spcPts val="4103"/>
              </a:lnSpc>
              <a:buFont typeface="Arial"/>
              <a:buChar char="•"/>
            </a:pPr>
            <a:r>
              <a:rPr lang="en-US" sz="3568">
                <a:solidFill>
                  <a:srgbClr val="000000"/>
                </a:solidFill>
                <a:latin typeface="ไอติม"/>
                <a:ea typeface="ไอติม"/>
                <a:cs typeface="ไอติม"/>
                <a:sym typeface="ไอติม"/>
              </a:rPr>
              <a:t>Body scan meditation </a:t>
            </a:r>
          </a:p>
          <a:p>
            <a:pPr marL="770333" lvl="1" indent="-385166" algn="l">
              <a:lnSpc>
                <a:spcPts val="4103"/>
              </a:lnSpc>
              <a:buFont typeface="Arial"/>
              <a:buChar char="•"/>
            </a:pPr>
            <a:r>
              <a:rPr lang="en-US" sz="3568">
                <a:solidFill>
                  <a:srgbClr val="000000"/>
                </a:solidFill>
                <a:latin typeface="ไอติม"/>
                <a:ea typeface="ไอติม"/>
                <a:cs typeface="ไอติม"/>
                <a:sym typeface="ไอติม"/>
              </a:rPr>
              <a:t>Walking meditation </a:t>
            </a:r>
          </a:p>
          <a:p>
            <a:pPr marL="770333" lvl="1" indent="-385166" algn="l">
              <a:lnSpc>
                <a:spcPts val="4103"/>
              </a:lnSpc>
              <a:buFont typeface="Arial"/>
              <a:buChar char="•"/>
            </a:pPr>
            <a:r>
              <a:rPr lang="en-US" sz="3568">
                <a:solidFill>
                  <a:srgbClr val="000000"/>
                </a:solidFill>
                <a:latin typeface="ไอติม"/>
                <a:ea typeface="ไอติม"/>
                <a:cs typeface="ไอติม"/>
                <a:sym typeface="ไอติม"/>
              </a:rPr>
              <a:t>Progressive muscle relaxation </a:t>
            </a:r>
          </a:p>
          <a:p>
            <a:pPr marL="770333" lvl="1" indent="-385166" algn="l">
              <a:lnSpc>
                <a:spcPts val="4103"/>
              </a:lnSpc>
              <a:buFont typeface="Arial"/>
              <a:buChar char="•"/>
            </a:pPr>
            <a:r>
              <a:rPr lang="en-US" sz="3568">
                <a:solidFill>
                  <a:srgbClr val="000000"/>
                </a:solidFill>
                <a:latin typeface="ไอติม"/>
                <a:ea typeface="ไอติม"/>
                <a:cs typeface="ไอติม"/>
                <a:sym typeface="ไอติม"/>
              </a:rPr>
              <a:t>Breathwork: box breathing, 4-7-8 breathing, breathing meditation  </a:t>
            </a:r>
          </a:p>
          <a:p>
            <a:pPr marL="770333" lvl="1" indent="-385166" algn="l">
              <a:lnSpc>
                <a:spcPts val="4103"/>
              </a:lnSpc>
              <a:buFont typeface="Arial"/>
              <a:buChar char="•"/>
            </a:pPr>
            <a:r>
              <a:rPr lang="en-US" sz="3568">
                <a:solidFill>
                  <a:srgbClr val="000000"/>
                </a:solidFill>
                <a:latin typeface="ไอติม"/>
                <a:ea typeface="ไอติม"/>
                <a:cs typeface="ไอติม"/>
                <a:sym typeface="ไอติม"/>
              </a:rPr>
              <a:t>5-4-3-2-1 grounding technique </a:t>
            </a:r>
          </a:p>
        </p:txBody>
      </p:sp>
      <p:pic>
        <p:nvPicPr>
          <p:cNvPr id="11" name="Picture 11"/>
          <p:cNvPicPr>
            <a:picLocks noChangeAspect="1"/>
          </p:cNvPicPr>
          <p:nvPr>
            <a:videoFile r:link="rId1"/>
          </p:nvPr>
        </p:nvPicPr>
        <p:blipFill>
          <a:blip r:embed="rId9"/>
          <a:stretch>
            <a:fillRect/>
          </a:stretch>
        </p:blipFill>
        <p:spPr>
          <a:xfrm>
            <a:off x="5333904" y="5676900"/>
            <a:ext cx="7712835" cy="43350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04"/>
    </mc:Choice>
    <mc:Fallback xmlns="">
      <p:transition spd="slow" advTm="220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3768392" y="1598016"/>
            <a:ext cx="10751217" cy="650875"/>
          </a:xfrm>
          <a:prstGeom prst="rect">
            <a:avLst/>
          </a:prstGeom>
        </p:spPr>
        <p:txBody>
          <a:bodyPr lIns="0" tIns="0" rIns="0" bIns="0" rtlCol="0" anchor="t">
            <a:spAutoFit/>
          </a:bodyPr>
          <a:lstStyle/>
          <a:p>
            <a:pPr algn="ctr">
              <a:lnSpc>
                <a:spcPts val="4850"/>
              </a:lnSpc>
            </a:pPr>
            <a:r>
              <a:rPr lang="en-US" sz="5000">
                <a:solidFill>
                  <a:srgbClr val="000000"/>
                </a:solidFill>
                <a:latin typeface="Sniglet"/>
                <a:ea typeface="Sniglet"/>
                <a:cs typeface="Sniglet"/>
                <a:sym typeface="Sniglet"/>
              </a:rPr>
              <a:t>Mindfulness during challenging times </a:t>
            </a:r>
          </a:p>
        </p:txBody>
      </p:sp>
      <p:sp>
        <p:nvSpPr>
          <p:cNvPr id="12" name="TextBox 12"/>
          <p:cNvSpPr txBox="1"/>
          <p:nvPr/>
        </p:nvSpPr>
        <p:spPr>
          <a:xfrm>
            <a:off x="4307870" y="3001949"/>
            <a:ext cx="9672260" cy="2480564"/>
          </a:xfrm>
          <a:prstGeom prst="rect">
            <a:avLst/>
          </a:prstGeom>
        </p:spPr>
        <p:txBody>
          <a:bodyPr lIns="0" tIns="0" rIns="0" bIns="0" rtlCol="0" anchor="t">
            <a:spAutoFit/>
          </a:bodyPr>
          <a:lstStyle/>
          <a:p>
            <a:pPr algn="ctr">
              <a:lnSpc>
                <a:spcPts val="3297"/>
              </a:lnSpc>
            </a:pPr>
            <a:r>
              <a:rPr lang="en-US" sz="3399">
                <a:solidFill>
                  <a:srgbClr val="000000"/>
                </a:solidFill>
                <a:latin typeface="Sniglet"/>
                <a:ea typeface="Sniglet"/>
                <a:cs typeface="Sniglet"/>
                <a:sym typeface="Sniglet"/>
              </a:rPr>
              <a:t>“Between stimulus and response there is a space. In that space is our power to choose our response. In our response lies our growth and our freedom.” </a:t>
            </a:r>
          </a:p>
          <a:p>
            <a:pPr algn="ctr">
              <a:lnSpc>
                <a:spcPts val="3297"/>
              </a:lnSpc>
            </a:pPr>
            <a:endParaRPr lang="en-US" sz="3399">
              <a:solidFill>
                <a:srgbClr val="000000"/>
              </a:solidFill>
              <a:latin typeface="Sniglet"/>
              <a:ea typeface="Sniglet"/>
              <a:cs typeface="Sniglet"/>
              <a:sym typeface="Sniglet"/>
            </a:endParaRPr>
          </a:p>
          <a:p>
            <a:pPr algn="ctr">
              <a:lnSpc>
                <a:spcPts val="3297"/>
              </a:lnSpc>
            </a:pPr>
            <a:r>
              <a:rPr lang="en-US" sz="3399">
                <a:solidFill>
                  <a:srgbClr val="000000"/>
                </a:solidFill>
                <a:latin typeface="Sniglet"/>
                <a:ea typeface="Sniglet"/>
                <a:cs typeface="Sniglet"/>
                <a:sym typeface="Sniglet"/>
              </a:rPr>
              <a:t>Stephen R. Covey (origin disputed), on the work of Viktor Frankl. </a:t>
            </a:r>
          </a:p>
        </p:txBody>
      </p:sp>
      <p:sp>
        <p:nvSpPr>
          <p:cNvPr id="13" name="TextBox 13"/>
          <p:cNvSpPr txBox="1"/>
          <p:nvPr/>
        </p:nvSpPr>
        <p:spPr>
          <a:xfrm>
            <a:off x="3307276" y="6045096"/>
            <a:ext cx="9672260" cy="2070989"/>
          </a:xfrm>
          <a:prstGeom prst="rect">
            <a:avLst/>
          </a:prstGeom>
        </p:spPr>
        <p:txBody>
          <a:bodyPr lIns="0" tIns="0" rIns="0" bIns="0" rtlCol="0" anchor="t">
            <a:spAutoFit/>
          </a:bodyPr>
          <a:lstStyle/>
          <a:p>
            <a:pPr algn="l">
              <a:lnSpc>
                <a:spcPts val="3297"/>
              </a:lnSpc>
            </a:pPr>
            <a:r>
              <a:rPr lang="en-US" sz="3399" u="sng">
                <a:solidFill>
                  <a:srgbClr val="000000"/>
                </a:solidFill>
                <a:latin typeface="Sniglet"/>
                <a:ea typeface="Sniglet"/>
                <a:cs typeface="Sniglet"/>
                <a:sym typeface="Sniglet"/>
              </a:rPr>
              <a:t>Practices</a:t>
            </a:r>
          </a:p>
          <a:p>
            <a:pPr algn="l">
              <a:lnSpc>
                <a:spcPts val="3297"/>
              </a:lnSpc>
            </a:pPr>
            <a:endParaRPr lang="en-US" sz="3399" u="sng">
              <a:solidFill>
                <a:srgbClr val="000000"/>
              </a:solidFill>
              <a:latin typeface="Sniglet"/>
              <a:ea typeface="Sniglet"/>
              <a:cs typeface="Sniglet"/>
              <a:sym typeface="Sniglet"/>
            </a:endParaRPr>
          </a:p>
          <a:p>
            <a:pPr marL="734059" lvl="1" indent="-367030" algn="l">
              <a:lnSpc>
                <a:spcPts val="3297"/>
              </a:lnSpc>
              <a:buFont typeface="Arial"/>
              <a:buChar char="•"/>
            </a:pPr>
            <a:r>
              <a:rPr lang="en-US" sz="3399">
                <a:solidFill>
                  <a:srgbClr val="000000"/>
                </a:solidFill>
                <a:latin typeface="Sniglet"/>
                <a:ea typeface="Sniglet"/>
                <a:cs typeface="Sniglet"/>
                <a:sym typeface="Sniglet"/>
              </a:rPr>
              <a:t>Taking a mindful pause</a:t>
            </a:r>
          </a:p>
          <a:p>
            <a:pPr algn="l">
              <a:lnSpc>
                <a:spcPts val="3297"/>
              </a:lnSpc>
            </a:pPr>
            <a:endParaRPr lang="en-US" sz="3399">
              <a:solidFill>
                <a:srgbClr val="000000"/>
              </a:solidFill>
              <a:latin typeface="Sniglet"/>
              <a:ea typeface="Sniglet"/>
              <a:cs typeface="Sniglet"/>
              <a:sym typeface="Sniglet"/>
            </a:endParaRPr>
          </a:p>
          <a:p>
            <a:pPr marL="734059" lvl="1" indent="-367030" algn="l">
              <a:lnSpc>
                <a:spcPts val="3297"/>
              </a:lnSpc>
              <a:buFont typeface="Arial"/>
              <a:buChar char="•"/>
            </a:pPr>
            <a:r>
              <a:rPr lang="en-US" sz="3399">
                <a:solidFill>
                  <a:srgbClr val="000000"/>
                </a:solidFill>
                <a:latin typeface="Sniglet"/>
                <a:ea typeface="Sniglet"/>
                <a:cs typeface="Sniglet"/>
                <a:sym typeface="Sniglet"/>
              </a:rPr>
              <a:t>RAIN meditation </a:t>
            </a:r>
          </a:p>
        </p:txBody>
      </p:sp>
    </p:spTree>
  </p:cSld>
  <p:clrMapOvr>
    <a:masterClrMapping/>
  </p:clrMapOvr>
  <mc:AlternateContent xmlns:mc="http://schemas.openxmlformats.org/markup-compatibility/2006" xmlns:p14="http://schemas.microsoft.com/office/powerpoint/2010/main">
    <mc:Choice Requires="p14">
      <p:transition spd="slow" p14:dur="2000" advTm="3769"/>
    </mc:Choice>
    <mc:Fallback xmlns="">
      <p:transition spd="slow" advTm="376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5122923" y="101662"/>
            <a:ext cx="8042153" cy="10052691"/>
          </a:xfrm>
          <a:custGeom>
            <a:avLst/>
            <a:gdLst/>
            <a:ahLst/>
            <a:cxnLst/>
            <a:rect l="l" t="t" r="r" b="b"/>
            <a:pathLst>
              <a:path w="8042153" h="10052691">
                <a:moveTo>
                  <a:pt x="0" y="0"/>
                </a:moveTo>
                <a:lnTo>
                  <a:pt x="8042154" y="0"/>
                </a:lnTo>
                <a:lnTo>
                  <a:pt x="8042154" y="10052691"/>
                </a:lnTo>
                <a:lnTo>
                  <a:pt x="0" y="10052691"/>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13419096" y="6839440"/>
            <a:ext cx="3306973" cy="1537931"/>
          </a:xfrm>
          <a:prstGeom prst="rect">
            <a:avLst/>
          </a:prstGeom>
        </p:spPr>
        <p:txBody>
          <a:bodyPr lIns="0" tIns="0" rIns="0" bIns="0" rtlCol="0" anchor="t">
            <a:spAutoFit/>
          </a:bodyPr>
          <a:lstStyle/>
          <a:p>
            <a:pPr algn="l">
              <a:lnSpc>
                <a:spcPts val="2060"/>
              </a:lnSpc>
            </a:pPr>
            <a:r>
              <a:rPr lang="en-US" sz="1791">
                <a:solidFill>
                  <a:srgbClr val="000000"/>
                </a:solidFill>
                <a:latin typeface="ไอติม"/>
                <a:ea typeface="ไอติม"/>
                <a:cs typeface="ไอติม"/>
                <a:sym typeface="ไอติม"/>
              </a:rPr>
              <a:t>Image credit: Matty Piazzi (https://www.linkedin.com/posts/mattypiazzi_how-to-handle-anxiety-at-work-today-hamia-activity-7264622464540819456-31tP)</a:t>
            </a:r>
          </a:p>
        </p:txBody>
      </p:sp>
    </p:spTree>
  </p:cSld>
  <p:clrMapOvr>
    <a:masterClrMapping/>
  </p:clrMapOvr>
  <mc:AlternateContent xmlns:mc="http://schemas.openxmlformats.org/markup-compatibility/2006" xmlns:p14="http://schemas.microsoft.com/office/powerpoint/2010/main">
    <mc:Choice Requires="p14">
      <p:transition spd="slow" p14:dur="2000" advTm="1765"/>
    </mc:Choice>
    <mc:Fallback xmlns="">
      <p:transition spd="slow" advTm="176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1694965"/>
            <a:ext cx="9982644" cy="909320"/>
          </a:xfrm>
          <a:prstGeom prst="rect">
            <a:avLst/>
          </a:prstGeom>
        </p:spPr>
        <p:txBody>
          <a:bodyPr lIns="0" tIns="0" rIns="0" bIns="0" rtlCol="0" anchor="t">
            <a:spAutoFit/>
          </a:bodyPr>
          <a:lstStyle/>
          <a:p>
            <a:pPr algn="ctr">
              <a:lnSpc>
                <a:spcPts val="6789"/>
              </a:lnSpc>
            </a:pPr>
            <a:r>
              <a:rPr lang="en-US" sz="6999">
                <a:solidFill>
                  <a:srgbClr val="000000"/>
                </a:solidFill>
                <a:latin typeface="Sniglet"/>
                <a:ea typeface="Sniglet"/>
                <a:cs typeface="Sniglet"/>
                <a:sym typeface="Sniglet"/>
              </a:rPr>
              <a:t>Reflect</a:t>
            </a:r>
          </a:p>
        </p:txBody>
      </p:sp>
      <p:sp>
        <p:nvSpPr>
          <p:cNvPr id="12" name="TextBox 12"/>
          <p:cNvSpPr txBox="1"/>
          <p:nvPr/>
        </p:nvSpPr>
        <p:spPr>
          <a:xfrm>
            <a:off x="3671645" y="3405321"/>
            <a:ext cx="11295849" cy="4972050"/>
          </a:xfrm>
          <a:prstGeom prst="rect">
            <a:avLst/>
          </a:prstGeom>
        </p:spPr>
        <p:txBody>
          <a:bodyPr lIns="0" tIns="0" rIns="0" bIns="0" rtlCol="0" anchor="t">
            <a:spAutoFit/>
          </a:bodyPr>
          <a:lstStyle/>
          <a:p>
            <a:pPr algn="ctr">
              <a:lnSpc>
                <a:spcPts val="6324"/>
              </a:lnSpc>
            </a:pPr>
            <a:r>
              <a:rPr lang="en-US" sz="5499">
                <a:solidFill>
                  <a:srgbClr val="000000"/>
                </a:solidFill>
                <a:latin typeface="ไอติม"/>
                <a:ea typeface="ไอติม"/>
                <a:cs typeface="ไอติม"/>
                <a:sym typeface="ไอติม"/>
              </a:rPr>
              <a:t>What are some of your personal stress triggers? What practices might you use to respond to them more mindfully?  </a:t>
            </a:r>
          </a:p>
          <a:p>
            <a:pPr algn="ctr">
              <a:lnSpc>
                <a:spcPts val="5750"/>
              </a:lnSpc>
            </a:pPr>
            <a:endParaRPr lang="en-US" sz="5499">
              <a:solidFill>
                <a:srgbClr val="000000"/>
              </a:solidFill>
              <a:latin typeface="ไอติม"/>
              <a:ea typeface="ไอติม"/>
              <a:cs typeface="ไอติม"/>
              <a:sym typeface="ไอติม"/>
            </a:endParaRPr>
          </a:p>
          <a:p>
            <a:pPr algn="ctr">
              <a:lnSpc>
                <a:spcPts val="4254"/>
              </a:lnSpc>
            </a:pPr>
            <a:r>
              <a:rPr lang="en-US" sz="3699">
                <a:solidFill>
                  <a:srgbClr val="000000"/>
                </a:solidFill>
                <a:latin typeface="ไอติม"/>
                <a:ea typeface="ไอติม"/>
                <a:cs typeface="ไอติม"/>
                <a:sym typeface="ไอติม"/>
              </a:rPr>
              <a:t>Feel free to participate in the chat or to come off mute! </a:t>
            </a:r>
          </a:p>
          <a:p>
            <a:pPr algn="ctr">
              <a:lnSpc>
                <a:spcPts val="4025"/>
              </a:lnSpc>
            </a:pPr>
            <a:endParaRPr lang="en-US" sz="3699">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2428"/>
    </mc:Choice>
    <mc:Fallback xmlns="">
      <p:transition spd="slow" advTm="242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4"/>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4"/>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4649962" y="813189"/>
            <a:ext cx="8988075" cy="1830070"/>
          </a:xfrm>
          <a:prstGeom prst="rect">
            <a:avLst/>
          </a:prstGeom>
        </p:spPr>
        <p:txBody>
          <a:bodyPr lIns="0" tIns="0" rIns="0" bIns="0" rtlCol="0" anchor="t">
            <a:spAutoFit/>
          </a:bodyPr>
          <a:lstStyle/>
          <a:p>
            <a:pPr algn="ctr">
              <a:lnSpc>
                <a:spcPts val="7129"/>
              </a:lnSpc>
            </a:pPr>
            <a:r>
              <a:rPr lang="en-US" sz="6199">
                <a:solidFill>
                  <a:srgbClr val="000000"/>
                </a:solidFill>
                <a:latin typeface="ไอติม"/>
                <a:ea typeface="ไอติม"/>
                <a:cs typeface="ไอติม"/>
                <a:sym typeface="ไอติม"/>
              </a:rPr>
              <a:t>Experiential practice: Chair yoga  </a:t>
            </a:r>
          </a:p>
        </p:txBody>
      </p:sp>
      <p:pic>
        <p:nvPicPr>
          <p:cNvPr id="11" name="Picture 11"/>
          <p:cNvPicPr>
            <a:picLocks noChangeAspect="1"/>
          </p:cNvPicPr>
          <p:nvPr>
            <a:videoFile r:link="rId1"/>
          </p:nvPr>
        </p:nvPicPr>
        <p:blipFill>
          <a:blip r:embed="rId11"/>
          <a:stretch>
            <a:fillRect/>
          </a:stretch>
        </p:blipFill>
        <p:spPr>
          <a:xfrm>
            <a:off x="3650785" y="3182834"/>
            <a:ext cx="10986429" cy="6175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55"/>
    </mc:Choice>
    <mc:Fallback xmlns="">
      <p:transition spd="slow" advTm="305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2918495"/>
            <a:ext cx="9982644" cy="909320"/>
          </a:xfrm>
          <a:prstGeom prst="rect">
            <a:avLst/>
          </a:prstGeom>
        </p:spPr>
        <p:txBody>
          <a:bodyPr lIns="0" tIns="0" rIns="0" bIns="0" rtlCol="0" anchor="t">
            <a:spAutoFit/>
          </a:bodyPr>
          <a:lstStyle/>
          <a:p>
            <a:pPr algn="ctr">
              <a:lnSpc>
                <a:spcPts val="6789"/>
              </a:lnSpc>
            </a:pPr>
            <a:r>
              <a:rPr lang="en-US" sz="6999">
                <a:solidFill>
                  <a:srgbClr val="000000"/>
                </a:solidFill>
                <a:latin typeface="Sniglet"/>
                <a:ea typeface="Sniglet"/>
                <a:cs typeface="Sniglet"/>
                <a:sym typeface="Sniglet"/>
              </a:rPr>
              <a:t>Break time 🙂</a:t>
            </a:r>
          </a:p>
        </p:txBody>
      </p:sp>
      <p:sp>
        <p:nvSpPr>
          <p:cNvPr id="12" name="TextBox 12"/>
          <p:cNvSpPr txBox="1"/>
          <p:nvPr/>
        </p:nvSpPr>
        <p:spPr>
          <a:xfrm>
            <a:off x="3656314" y="5162550"/>
            <a:ext cx="11295849" cy="1314450"/>
          </a:xfrm>
          <a:prstGeom prst="rect">
            <a:avLst/>
          </a:prstGeom>
        </p:spPr>
        <p:txBody>
          <a:bodyPr lIns="0" tIns="0" rIns="0" bIns="0" rtlCol="0" anchor="t">
            <a:spAutoFit/>
          </a:bodyPr>
          <a:lstStyle/>
          <a:p>
            <a:pPr algn="ctr">
              <a:lnSpc>
                <a:spcPts val="6324"/>
              </a:lnSpc>
            </a:pPr>
            <a:r>
              <a:rPr lang="en-US" sz="5499">
                <a:solidFill>
                  <a:srgbClr val="000000"/>
                </a:solidFill>
                <a:latin typeface="ไอติม"/>
                <a:ea typeface="ไอติม"/>
                <a:cs typeface="ไอติม"/>
                <a:sym typeface="ไอติม"/>
              </a:rPr>
              <a:t>See you back in 10 minutes! </a:t>
            </a:r>
          </a:p>
          <a:p>
            <a:pPr algn="ctr">
              <a:lnSpc>
                <a:spcPts val="4025"/>
              </a:lnSpc>
            </a:pPr>
            <a:endParaRPr lang="en-US" sz="5499">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851"/>
    </mc:Choice>
    <mc:Fallback xmlns="">
      <p:transition spd="slow" advTm="85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1189757"/>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Agenda </a:t>
            </a:r>
          </a:p>
        </p:txBody>
      </p:sp>
      <p:sp>
        <p:nvSpPr>
          <p:cNvPr id="12" name="TextBox 12"/>
          <p:cNvSpPr txBox="1"/>
          <p:nvPr/>
        </p:nvSpPr>
        <p:spPr>
          <a:xfrm>
            <a:off x="3761737" y="2458415"/>
            <a:ext cx="10764526" cy="6581775"/>
          </a:xfrm>
          <a:prstGeom prst="rect">
            <a:avLst/>
          </a:prstGeom>
        </p:spPr>
        <p:txBody>
          <a:bodyPr lIns="0" tIns="0" rIns="0" bIns="0" rtlCol="0" anchor="t">
            <a:spAutoFit/>
          </a:bodyPr>
          <a:lstStyle/>
          <a:p>
            <a:pPr algn="l">
              <a:lnSpc>
                <a:spcPts val="5174"/>
              </a:lnSpc>
            </a:pPr>
            <a:r>
              <a:rPr lang="en-US" sz="4500">
                <a:solidFill>
                  <a:srgbClr val="737373"/>
                </a:solidFill>
                <a:latin typeface="ไอติม"/>
                <a:ea typeface="ไอติม"/>
                <a:cs typeface="ไอติม"/>
                <a:sym typeface="ไอติม"/>
              </a:rPr>
              <a:t>I. Welcome and Introduction</a:t>
            </a:r>
          </a:p>
          <a:p>
            <a:pPr algn="l">
              <a:lnSpc>
                <a:spcPts val="5174"/>
              </a:lnSpc>
            </a:pPr>
            <a:r>
              <a:rPr lang="en-US" sz="4500">
                <a:solidFill>
                  <a:srgbClr val="737373"/>
                </a:solidFill>
                <a:latin typeface="ไอติม"/>
                <a:ea typeface="ไอติม"/>
                <a:cs typeface="ไอติม"/>
                <a:sym typeface="ไอติม"/>
              </a:rPr>
              <a:t>II. Demystifying Mindfulness &amp; Caregiving</a:t>
            </a:r>
            <a:r>
              <a:rPr lang="en-US" sz="4500">
                <a:solidFill>
                  <a:srgbClr val="000000"/>
                </a:solidFill>
                <a:latin typeface="ไอติม"/>
                <a:ea typeface="ไอติม"/>
                <a:cs typeface="ไอติม"/>
                <a:sym typeface="ไอติม"/>
              </a:rPr>
              <a:t>   </a:t>
            </a:r>
          </a:p>
          <a:p>
            <a:pPr algn="l">
              <a:lnSpc>
                <a:spcPts val="5174"/>
              </a:lnSpc>
            </a:pPr>
            <a:r>
              <a:rPr lang="en-US" sz="4500">
                <a:solidFill>
                  <a:srgbClr val="737373"/>
                </a:solidFill>
                <a:latin typeface="ไอติม"/>
                <a:ea typeface="ไอติม"/>
                <a:cs typeface="ไอติม"/>
                <a:sym typeface="ไอติม"/>
              </a:rPr>
              <a:t>III. Recommended Mindfulness Practices</a:t>
            </a:r>
            <a:r>
              <a:rPr lang="en-US" sz="4500">
                <a:solidFill>
                  <a:srgbClr val="000000"/>
                </a:solidFill>
                <a:latin typeface="ไอติม"/>
                <a:ea typeface="ไอติม"/>
                <a:cs typeface="ไอติม"/>
                <a:sym typeface="ไอติม"/>
              </a:rPr>
              <a:t> </a:t>
            </a:r>
          </a:p>
          <a:p>
            <a:pPr algn="ctr">
              <a:lnSpc>
                <a:spcPts val="5174"/>
              </a:lnSpc>
            </a:pPr>
            <a:r>
              <a:rPr lang="en-US" sz="4500">
                <a:solidFill>
                  <a:srgbClr val="737373"/>
                </a:solidFill>
                <a:latin typeface="ไอติม"/>
                <a:ea typeface="ไอติม"/>
                <a:cs typeface="ไอติม"/>
                <a:sym typeface="ไอติม"/>
              </a:rPr>
              <a:t>10 Minute Break </a:t>
            </a:r>
          </a:p>
          <a:p>
            <a:pPr algn="l">
              <a:lnSpc>
                <a:spcPts val="5174"/>
              </a:lnSpc>
            </a:pPr>
            <a:r>
              <a:rPr lang="en-US" sz="4500">
                <a:solidFill>
                  <a:srgbClr val="000000"/>
                </a:solidFill>
                <a:latin typeface="ไอติม"/>
                <a:ea typeface="ไอติม"/>
                <a:cs typeface="ไอติม"/>
                <a:sym typeface="ไอติม"/>
              </a:rPr>
              <a:t>IV. Mindful Interacting ← (we are here)</a:t>
            </a:r>
          </a:p>
          <a:p>
            <a:pPr algn="l">
              <a:lnSpc>
                <a:spcPts val="5174"/>
              </a:lnSpc>
            </a:pPr>
            <a:r>
              <a:rPr lang="en-US" sz="4500">
                <a:solidFill>
                  <a:srgbClr val="737373"/>
                </a:solidFill>
                <a:latin typeface="ไอติม"/>
                <a:ea typeface="ไอติม"/>
                <a:cs typeface="ไอติม"/>
                <a:sym typeface="ไอติม"/>
              </a:rPr>
              <a:t>V. Closing and Integration </a:t>
            </a:r>
          </a:p>
          <a:p>
            <a:pPr algn="l">
              <a:lnSpc>
                <a:spcPts val="5174"/>
              </a:lnSpc>
            </a:pPr>
            <a:endParaRPr lang="en-US" sz="4500">
              <a:solidFill>
                <a:srgbClr val="737373"/>
              </a:solidFill>
              <a:latin typeface="ไอติม"/>
              <a:ea typeface="ไอติม"/>
              <a:cs typeface="ไอติม"/>
              <a:sym typeface="ไอติม"/>
            </a:endParaRPr>
          </a:p>
          <a:p>
            <a:pPr algn="l">
              <a:lnSpc>
                <a:spcPts val="5174"/>
              </a:lnSpc>
            </a:pPr>
            <a:r>
              <a:rPr lang="en-US" sz="4500">
                <a:solidFill>
                  <a:srgbClr val="737373"/>
                </a:solidFill>
                <a:latin typeface="ไอติม"/>
                <a:ea typeface="ไอติม"/>
                <a:cs typeface="ไอติม"/>
                <a:sym typeface="ไอติม"/>
              </a:rPr>
              <a:t>Followed by an optional Q&amp;A session  </a:t>
            </a:r>
          </a:p>
          <a:p>
            <a:pPr algn="l">
              <a:lnSpc>
                <a:spcPts val="5174"/>
              </a:lnSpc>
            </a:pPr>
            <a:endParaRPr lang="en-US" sz="4500">
              <a:solidFill>
                <a:srgbClr val="737373"/>
              </a:solidFill>
              <a:latin typeface="ไอติม"/>
              <a:ea typeface="ไอติม"/>
              <a:cs typeface="ไอติม"/>
              <a:sym typeface="ไอติม"/>
            </a:endParaRPr>
          </a:p>
          <a:p>
            <a:pPr algn="l">
              <a:lnSpc>
                <a:spcPts val="5174"/>
              </a:lnSpc>
            </a:pPr>
            <a:endParaRPr lang="en-US" sz="4500">
              <a:solidFill>
                <a:srgbClr val="737373"/>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1811"/>
    </mc:Choice>
    <mc:Fallback xmlns="">
      <p:transition spd="slow" advTm="18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5516752" y="1815974"/>
            <a:ext cx="7254495" cy="4824239"/>
          </a:xfrm>
          <a:custGeom>
            <a:avLst/>
            <a:gdLst/>
            <a:ahLst/>
            <a:cxnLst/>
            <a:rect l="l" t="t" r="r" b="b"/>
            <a:pathLst>
              <a:path w="7254495" h="4824239">
                <a:moveTo>
                  <a:pt x="0" y="0"/>
                </a:moveTo>
                <a:lnTo>
                  <a:pt x="7254496" y="0"/>
                </a:lnTo>
                <a:lnTo>
                  <a:pt x="7254496" y="4824239"/>
                </a:lnTo>
                <a:lnTo>
                  <a:pt x="0" y="4824239"/>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3810660" y="135067"/>
            <a:ext cx="10666680" cy="1413124"/>
          </a:xfrm>
          <a:prstGeom prst="rect">
            <a:avLst/>
          </a:prstGeom>
        </p:spPr>
        <p:txBody>
          <a:bodyPr lIns="0" tIns="0" rIns="0" bIns="0" rtlCol="0" anchor="t">
            <a:spAutoFit/>
          </a:bodyPr>
          <a:lstStyle/>
          <a:p>
            <a:pPr algn="ctr">
              <a:lnSpc>
                <a:spcPts val="10551"/>
              </a:lnSpc>
            </a:pPr>
            <a:r>
              <a:rPr lang="en-US" sz="10878">
                <a:solidFill>
                  <a:srgbClr val="000000"/>
                </a:solidFill>
                <a:latin typeface="Sniglet"/>
                <a:ea typeface="Sniglet"/>
                <a:cs typeface="Sniglet"/>
                <a:sym typeface="Sniglet"/>
              </a:rPr>
              <a:t>Dropping in...</a:t>
            </a:r>
            <a:r>
              <a:rPr lang="en-US" sz="10878">
                <a:solidFill>
                  <a:srgbClr val="2F3954"/>
                </a:solidFill>
                <a:latin typeface="Sniglet"/>
                <a:ea typeface="Sniglet"/>
                <a:cs typeface="Sniglet"/>
                <a:sym typeface="Sniglet"/>
              </a:rPr>
              <a:t> </a:t>
            </a:r>
          </a:p>
        </p:txBody>
      </p:sp>
      <p:sp>
        <p:nvSpPr>
          <p:cNvPr id="11" name="TextBox 11"/>
          <p:cNvSpPr txBox="1"/>
          <p:nvPr/>
        </p:nvSpPr>
        <p:spPr>
          <a:xfrm>
            <a:off x="4625625" y="6927046"/>
            <a:ext cx="9036749" cy="3147383"/>
          </a:xfrm>
          <a:prstGeom prst="rect">
            <a:avLst/>
          </a:prstGeom>
        </p:spPr>
        <p:txBody>
          <a:bodyPr lIns="0" tIns="0" rIns="0" bIns="0" rtlCol="0" anchor="t">
            <a:spAutoFit/>
          </a:bodyPr>
          <a:lstStyle/>
          <a:p>
            <a:pPr algn="ctr">
              <a:lnSpc>
                <a:spcPts val="4198"/>
              </a:lnSpc>
            </a:pPr>
            <a:r>
              <a:rPr lang="en-US" sz="3650">
                <a:solidFill>
                  <a:srgbClr val="050402"/>
                </a:solidFill>
                <a:latin typeface="ไอติม"/>
                <a:ea typeface="ไอติม"/>
                <a:cs typeface="ไอติม"/>
                <a:sym typeface="ไอติม"/>
              </a:rPr>
              <a:t>Breathing meditation: close your eyes or adopt a soft gaze; for the next few minutes, simply pay attention to your breath, tracking sensations such as the rising and falling of your chest or the air passing through your nostrils </a:t>
            </a:r>
          </a:p>
        </p:txBody>
      </p:sp>
    </p:spTree>
  </p:cSld>
  <p:clrMapOvr>
    <a:masterClrMapping/>
  </p:clrMapOvr>
  <mc:AlternateContent xmlns:mc="http://schemas.openxmlformats.org/markup-compatibility/2006" xmlns:p14="http://schemas.microsoft.com/office/powerpoint/2010/main">
    <mc:Choice Requires="p14">
      <p:transition spd="slow" p14:dur="2000" advTm="5358"/>
    </mc:Choice>
    <mc:Fallback xmlns="">
      <p:transition spd="slow" advTm="535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3209820" y="1458088"/>
            <a:ext cx="11868361" cy="775335"/>
          </a:xfrm>
          <a:prstGeom prst="rect">
            <a:avLst/>
          </a:prstGeom>
        </p:spPr>
        <p:txBody>
          <a:bodyPr lIns="0" tIns="0" rIns="0" bIns="0" rtlCol="0" anchor="t">
            <a:spAutoFit/>
          </a:bodyPr>
          <a:lstStyle/>
          <a:p>
            <a:pPr algn="ctr">
              <a:lnSpc>
                <a:spcPts val="5820"/>
              </a:lnSpc>
            </a:pPr>
            <a:r>
              <a:rPr lang="en-US" sz="6000">
                <a:solidFill>
                  <a:srgbClr val="000000"/>
                </a:solidFill>
                <a:latin typeface="Sniglet"/>
                <a:ea typeface="Sniglet"/>
                <a:cs typeface="Sniglet"/>
                <a:sym typeface="Sniglet"/>
              </a:rPr>
              <a:t>Practicing mindful interactions</a:t>
            </a:r>
          </a:p>
        </p:txBody>
      </p:sp>
      <p:sp>
        <p:nvSpPr>
          <p:cNvPr id="12" name="TextBox 12"/>
          <p:cNvSpPr txBox="1"/>
          <p:nvPr/>
        </p:nvSpPr>
        <p:spPr>
          <a:xfrm>
            <a:off x="3761737" y="2556207"/>
            <a:ext cx="10764526" cy="7969250"/>
          </a:xfrm>
          <a:prstGeom prst="rect">
            <a:avLst/>
          </a:prstGeom>
        </p:spPr>
        <p:txBody>
          <a:bodyPr lIns="0" tIns="0" rIns="0" bIns="0" rtlCol="0" anchor="t">
            <a:spAutoFit/>
          </a:bodyPr>
          <a:lstStyle/>
          <a:p>
            <a:pPr algn="l">
              <a:lnSpc>
                <a:spcPts val="4025"/>
              </a:lnSpc>
            </a:pPr>
            <a:r>
              <a:rPr lang="en-US" sz="3500">
                <a:solidFill>
                  <a:srgbClr val="5271FF"/>
                </a:solidFill>
                <a:latin typeface="ไอติม"/>
                <a:ea typeface="ไอติม"/>
                <a:cs typeface="ไอติม"/>
                <a:sym typeface="ไอติม"/>
              </a:rPr>
              <a:t>Presence </a:t>
            </a:r>
            <a:r>
              <a:rPr lang="en-US" sz="3500">
                <a:solidFill>
                  <a:srgbClr val="000000"/>
                </a:solidFill>
                <a:latin typeface="ไอติม"/>
                <a:ea typeface="ไอติม"/>
                <a:cs typeface="ไอติม"/>
                <a:sym typeface="ไอติม"/>
              </a:rPr>
              <a:t>and </a:t>
            </a:r>
            <a:r>
              <a:rPr lang="en-US" sz="3500">
                <a:solidFill>
                  <a:srgbClr val="5271FF"/>
                </a:solidFill>
                <a:latin typeface="ไอติม"/>
                <a:ea typeface="ไอติม"/>
                <a:cs typeface="ไอติม"/>
                <a:sym typeface="ไอติม"/>
              </a:rPr>
              <a:t>attunement </a:t>
            </a:r>
            <a:r>
              <a:rPr lang="en-US" sz="3500">
                <a:solidFill>
                  <a:srgbClr val="000000"/>
                </a:solidFill>
                <a:latin typeface="ไอติม"/>
                <a:ea typeface="ไอติม"/>
                <a:cs typeface="ไอติม"/>
                <a:sym typeface="ไอติม"/>
              </a:rPr>
              <a:t>are the hallmarks of mindful interactions. When interacting mindfully, we balance our attention between the other person and our own internal experience. We remain aware and responsive to the experiences that arise moment by moment. </a:t>
            </a:r>
          </a:p>
          <a:p>
            <a:pPr algn="l">
              <a:lnSpc>
                <a:spcPts val="3565"/>
              </a:lnSpc>
            </a:pPr>
            <a:endParaRPr lang="en-US" sz="3500">
              <a:solidFill>
                <a:srgbClr val="000000"/>
              </a:solidFill>
              <a:latin typeface="ไอติม"/>
              <a:ea typeface="ไอติม"/>
              <a:cs typeface="ไอติม"/>
              <a:sym typeface="ไอติม"/>
            </a:endParaRPr>
          </a:p>
          <a:p>
            <a:pPr algn="l">
              <a:lnSpc>
                <a:spcPts val="4140"/>
              </a:lnSpc>
            </a:pPr>
            <a:r>
              <a:rPr lang="en-US" sz="3600">
                <a:solidFill>
                  <a:srgbClr val="000000"/>
                </a:solidFill>
                <a:latin typeface="ไอติม"/>
                <a:ea typeface="ไอติม"/>
                <a:cs typeface="ไอติม"/>
                <a:sym typeface="ไอติม"/>
              </a:rPr>
              <a:t>During the interaction, we adopt an attitude of </a:t>
            </a:r>
            <a:r>
              <a:rPr lang="en-US" sz="3600">
                <a:solidFill>
                  <a:srgbClr val="5271FF"/>
                </a:solidFill>
                <a:latin typeface="ไอติม"/>
                <a:ea typeface="ไอติม"/>
                <a:cs typeface="ไอติม"/>
                <a:sym typeface="ไอติม"/>
              </a:rPr>
              <a:t>curiosity</a:t>
            </a:r>
            <a:r>
              <a:rPr lang="en-US" sz="3600">
                <a:solidFill>
                  <a:srgbClr val="000000"/>
                </a:solidFill>
                <a:latin typeface="ไอติม"/>
                <a:ea typeface="ไอติม"/>
                <a:cs typeface="ไอติม"/>
                <a:sym typeface="ไอติม"/>
              </a:rPr>
              <a:t> and </a:t>
            </a:r>
            <a:r>
              <a:rPr lang="en-US" sz="3600">
                <a:solidFill>
                  <a:srgbClr val="5271FF"/>
                </a:solidFill>
                <a:latin typeface="ไอติม"/>
                <a:ea typeface="ไอติม"/>
                <a:cs typeface="ไอติม"/>
                <a:sym typeface="ไอติม"/>
              </a:rPr>
              <a:t>acceptance </a:t>
            </a:r>
            <a:r>
              <a:rPr lang="en-US" sz="3600">
                <a:solidFill>
                  <a:srgbClr val="000000"/>
                </a:solidFill>
                <a:latin typeface="ไอติม"/>
                <a:ea typeface="ไอติม"/>
                <a:cs typeface="ไอติม"/>
                <a:sym typeface="ไอติม"/>
              </a:rPr>
              <a:t>towards the other person and our own internal experience. It is important not to judge what arises--even if judgement itself is showing up! </a:t>
            </a:r>
          </a:p>
          <a:p>
            <a:pPr algn="l">
              <a:lnSpc>
                <a:spcPts val="4140"/>
              </a:lnSpc>
            </a:pPr>
            <a:endParaRPr lang="en-US" sz="3600">
              <a:solidFill>
                <a:srgbClr val="000000"/>
              </a:solidFill>
              <a:latin typeface="ไอติม"/>
              <a:ea typeface="ไอติม"/>
              <a:cs typeface="ไอติม"/>
              <a:sym typeface="ไอติม"/>
            </a:endParaRPr>
          </a:p>
          <a:p>
            <a:pPr algn="l">
              <a:lnSpc>
                <a:spcPts val="4140"/>
              </a:lnSpc>
            </a:pPr>
            <a:r>
              <a:rPr lang="en-US" sz="3600">
                <a:solidFill>
                  <a:srgbClr val="000000"/>
                </a:solidFill>
                <a:latin typeface="ไอติม"/>
                <a:ea typeface="ไอติม"/>
                <a:cs typeface="ไอติม"/>
                <a:sym typeface="ไอติม"/>
              </a:rPr>
              <a:t>  </a:t>
            </a:r>
          </a:p>
          <a:p>
            <a:pPr algn="l">
              <a:lnSpc>
                <a:spcPts val="5174"/>
              </a:lnSpc>
            </a:pPr>
            <a:endParaRPr lang="en-US" sz="3600">
              <a:solidFill>
                <a:srgbClr val="000000"/>
              </a:solidFill>
              <a:latin typeface="ไอติม"/>
              <a:ea typeface="ไอติม"/>
              <a:cs typeface="ไอติม"/>
              <a:sym typeface="ไอติม"/>
            </a:endParaRPr>
          </a:p>
          <a:p>
            <a:pPr algn="l">
              <a:lnSpc>
                <a:spcPts val="5174"/>
              </a:lnSpc>
            </a:pPr>
            <a:endParaRPr lang="en-US" sz="3600">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1686"/>
    </mc:Choice>
    <mc:Fallback xmlns="">
      <p:transition spd="slow" advTm="168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3209820" y="1633893"/>
            <a:ext cx="11868361" cy="650876"/>
          </a:xfrm>
          <a:prstGeom prst="rect">
            <a:avLst/>
          </a:prstGeom>
        </p:spPr>
        <p:txBody>
          <a:bodyPr lIns="0" tIns="0" rIns="0" bIns="0" rtlCol="0" anchor="t">
            <a:spAutoFit/>
          </a:bodyPr>
          <a:lstStyle/>
          <a:p>
            <a:pPr algn="ctr">
              <a:lnSpc>
                <a:spcPts val="4850"/>
              </a:lnSpc>
            </a:pPr>
            <a:r>
              <a:rPr lang="en-US" sz="5000">
                <a:solidFill>
                  <a:srgbClr val="000000"/>
                </a:solidFill>
                <a:latin typeface="Sniglet"/>
                <a:ea typeface="Sniglet"/>
                <a:cs typeface="Sniglet"/>
                <a:sym typeface="Sniglet"/>
              </a:rPr>
              <a:t>Mindful listening &amp; nonverbal connection </a:t>
            </a:r>
          </a:p>
        </p:txBody>
      </p:sp>
      <p:sp>
        <p:nvSpPr>
          <p:cNvPr id="12" name="TextBox 12"/>
          <p:cNvSpPr txBox="1"/>
          <p:nvPr/>
        </p:nvSpPr>
        <p:spPr>
          <a:xfrm>
            <a:off x="3761737" y="2749705"/>
            <a:ext cx="10764526" cy="9310052"/>
          </a:xfrm>
          <a:prstGeom prst="rect">
            <a:avLst/>
          </a:prstGeom>
        </p:spPr>
        <p:txBody>
          <a:bodyPr lIns="0" tIns="0" rIns="0" bIns="0" rtlCol="0" anchor="t">
            <a:spAutoFit/>
          </a:bodyPr>
          <a:lstStyle/>
          <a:p>
            <a:pPr algn="l">
              <a:lnSpc>
                <a:spcPts val="3794"/>
              </a:lnSpc>
            </a:pPr>
            <a:r>
              <a:rPr lang="en-US" sz="3300">
                <a:solidFill>
                  <a:srgbClr val="000000"/>
                </a:solidFill>
                <a:latin typeface="ไอติม"/>
                <a:ea typeface="ไอติม"/>
                <a:cs typeface="ไอติม"/>
                <a:sym typeface="ไอติม"/>
              </a:rPr>
              <a:t>Mindful listening is one part of </a:t>
            </a:r>
            <a:r>
              <a:rPr lang="en-US" sz="3300">
                <a:solidFill>
                  <a:srgbClr val="5271FF"/>
                </a:solidFill>
                <a:latin typeface="ไอติม"/>
                <a:ea typeface="ไอติม"/>
                <a:cs typeface="ไอติม"/>
                <a:sym typeface="ไอติม"/>
              </a:rPr>
              <a:t>mindful communication</a:t>
            </a:r>
            <a:r>
              <a:rPr lang="en-US" sz="3300">
                <a:solidFill>
                  <a:srgbClr val="000000"/>
                </a:solidFill>
                <a:latin typeface="ไอติม"/>
                <a:ea typeface="ไอติม"/>
                <a:cs typeface="ไอติม"/>
                <a:sym typeface="ไอติม"/>
              </a:rPr>
              <a:t>. It involves being fully present and attentive to the speaker, both verbally and nonverbally, without judgment or interruption. This can deepen understanding and connection between the speaker and listener. </a:t>
            </a:r>
          </a:p>
          <a:p>
            <a:pPr algn="l">
              <a:lnSpc>
                <a:spcPts val="3794"/>
              </a:lnSpc>
            </a:pPr>
            <a:endParaRPr lang="en-US" sz="3300">
              <a:solidFill>
                <a:srgbClr val="000000"/>
              </a:solidFill>
              <a:latin typeface="ไอติม"/>
              <a:ea typeface="ไอติม"/>
              <a:cs typeface="ไอติม"/>
              <a:sym typeface="ไอติม"/>
            </a:endParaRPr>
          </a:p>
          <a:p>
            <a:pPr algn="l">
              <a:lnSpc>
                <a:spcPts val="3794"/>
              </a:lnSpc>
            </a:pPr>
            <a:r>
              <a:rPr lang="en-US" sz="3300">
                <a:solidFill>
                  <a:srgbClr val="000000"/>
                </a:solidFill>
                <a:latin typeface="ไอติม"/>
                <a:ea typeface="ไอติม"/>
                <a:cs typeface="ไอติม"/>
                <a:sym typeface="ไอติม"/>
              </a:rPr>
              <a:t>Nonverbal connection refers to the bond formed between interacting people through </a:t>
            </a:r>
            <a:r>
              <a:rPr lang="en-US" sz="3300">
                <a:solidFill>
                  <a:srgbClr val="5271FF"/>
                </a:solidFill>
                <a:latin typeface="ไอติม"/>
                <a:ea typeface="ไอติม"/>
                <a:cs typeface="ไอติม"/>
                <a:sym typeface="ไอติม"/>
              </a:rPr>
              <a:t>unspoken cues</a:t>
            </a:r>
            <a:r>
              <a:rPr lang="en-US" sz="3300">
                <a:solidFill>
                  <a:srgbClr val="000000"/>
                </a:solidFill>
                <a:latin typeface="ไอติม"/>
                <a:ea typeface="ไอติม"/>
                <a:cs typeface="ไอติม"/>
                <a:sym typeface="ไอติม"/>
              </a:rPr>
              <a:t> like body language. It is just as important, if not more so, as verbal communication. This is especially true when interacting with YPWA who may use less verbal communication. </a:t>
            </a:r>
          </a:p>
          <a:p>
            <a:pPr algn="l">
              <a:lnSpc>
                <a:spcPts val="4599"/>
              </a:lnSpc>
            </a:pPr>
            <a:endParaRPr lang="en-US" sz="3300">
              <a:solidFill>
                <a:srgbClr val="000000"/>
              </a:solidFill>
              <a:latin typeface="ไอติม"/>
              <a:ea typeface="ไอติม"/>
              <a:cs typeface="ไอติม"/>
              <a:sym typeface="ไอติม"/>
            </a:endParaRPr>
          </a:p>
          <a:p>
            <a:pPr algn="l">
              <a:lnSpc>
                <a:spcPts val="4599"/>
              </a:lnSpc>
            </a:pPr>
            <a:endParaRPr lang="en-US" sz="3300">
              <a:solidFill>
                <a:srgbClr val="000000"/>
              </a:solidFill>
              <a:latin typeface="ไอติม"/>
              <a:ea typeface="ไอติม"/>
              <a:cs typeface="ไอติม"/>
              <a:sym typeface="ไอติม"/>
            </a:endParaRPr>
          </a:p>
          <a:p>
            <a:pPr algn="l">
              <a:lnSpc>
                <a:spcPts val="4599"/>
              </a:lnSpc>
            </a:pPr>
            <a:endParaRPr lang="en-US" sz="3300">
              <a:solidFill>
                <a:srgbClr val="000000"/>
              </a:solidFill>
              <a:latin typeface="ไอติม"/>
              <a:ea typeface="ไอติม"/>
              <a:cs typeface="ไอติม"/>
              <a:sym typeface="ไอติม"/>
            </a:endParaRPr>
          </a:p>
          <a:p>
            <a:pPr algn="l">
              <a:lnSpc>
                <a:spcPts val="4599"/>
              </a:lnSpc>
            </a:pPr>
            <a:endParaRPr lang="en-US" sz="3300">
              <a:solidFill>
                <a:srgbClr val="000000"/>
              </a:solidFill>
              <a:latin typeface="ไอติม"/>
              <a:ea typeface="ไอติม"/>
              <a:cs typeface="ไอติม"/>
              <a:sym typeface="ไอติม"/>
            </a:endParaRPr>
          </a:p>
          <a:p>
            <a:pPr algn="l">
              <a:lnSpc>
                <a:spcPts val="4599"/>
              </a:lnSpc>
            </a:pPr>
            <a:r>
              <a:rPr lang="en-US" sz="3999">
                <a:solidFill>
                  <a:srgbClr val="000000"/>
                </a:solidFill>
                <a:latin typeface="ไอติม"/>
                <a:ea typeface="ไอติม"/>
                <a:cs typeface="ไอติม"/>
                <a:sym typeface="ไอติม"/>
              </a:rPr>
              <a:t>  </a:t>
            </a:r>
          </a:p>
          <a:p>
            <a:pPr algn="l">
              <a:lnSpc>
                <a:spcPts val="4599"/>
              </a:lnSpc>
            </a:pPr>
            <a:endParaRPr lang="en-US" sz="3999">
              <a:solidFill>
                <a:srgbClr val="000000"/>
              </a:solidFill>
              <a:latin typeface="ไอติม"/>
              <a:ea typeface="ไอติม"/>
              <a:cs typeface="ไอติม"/>
              <a:sym typeface="ไอติม"/>
            </a:endParaRPr>
          </a:p>
          <a:p>
            <a:pPr algn="l">
              <a:lnSpc>
                <a:spcPts val="4599"/>
              </a:lnSpc>
            </a:pPr>
            <a:endParaRPr lang="en-US" sz="3999">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4530"/>
    </mc:Choice>
    <mc:Fallback xmlns="">
      <p:transition spd="slow" advTm="453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3209820" y="1560026"/>
            <a:ext cx="11868361" cy="1131571"/>
          </a:xfrm>
          <a:prstGeom prst="rect">
            <a:avLst/>
          </a:prstGeom>
        </p:spPr>
        <p:txBody>
          <a:bodyPr lIns="0" tIns="0" rIns="0" bIns="0" rtlCol="0" anchor="t">
            <a:spAutoFit/>
          </a:bodyPr>
          <a:lstStyle/>
          <a:p>
            <a:pPr algn="ctr">
              <a:lnSpc>
                <a:spcPts val="4365"/>
              </a:lnSpc>
            </a:pPr>
            <a:r>
              <a:rPr lang="en-US" sz="4500">
                <a:solidFill>
                  <a:srgbClr val="000000"/>
                </a:solidFill>
                <a:latin typeface="Sniglet"/>
                <a:ea typeface="Sniglet"/>
                <a:cs typeface="Sniglet"/>
                <a:sym typeface="Sniglet"/>
              </a:rPr>
              <a:t>Tips for teaching mindfulness to young people with autism </a:t>
            </a:r>
          </a:p>
        </p:txBody>
      </p:sp>
      <p:sp>
        <p:nvSpPr>
          <p:cNvPr id="12" name="TextBox 12"/>
          <p:cNvSpPr txBox="1"/>
          <p:nvPr/>
        </p:nvSpPr>
        <p:spPr>
          <a:xfrm>
            <a:off x="3761737" y="2905584"/>
            <a:ext cx="10764526" cy="5267325"/>
          </a:xfrm>
          <a:prstGeom prst="rect">
            <a:avLst/>
          </a:prstGeom>
        </p:spPr>
        <p:txBody>
          <a:bodyPr lIns="0" tIns="0" rIns="0" bIns="0" rtlCol="0" anchor="t">
            <a:spAutoFit/>
          </a:bodyPr>
          <a:lstStyle/>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Practice mindfulness yourself </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Make mindfulness fun, not a chore or punishment </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Do not introduce new mindfulness skills/practices during challenging moments </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Stick to a routine around mindfulness practice as much as possible </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Set up a comfortable space to practice </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Allow adaptations </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Involve them in decision-making around mindfulness practice</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Share openly about your experiences with mindfulness</a:t>
            </a:r>
          </a:p>
          <a:p>
            <a:pPr marL="647703" lvl="1" indent="-323852" algn="l">
              <a:lnSpc>
                <a:spcPts val="3450"/>
              </a:lnSpc>
              <a:buFont typeface="Arial"/>
              <a:buChar char="•"/>
            </a:pPr>
            <a:r>
              <a:rPr lang="en-US" sz="3000">
                <a:solidFill>
                  <a:srgbClr val="000000"/>
                </a:solidFill>
                <a:latin typeface="ไอติม"/>
                <a:ea typeface="ไอติม"/>
                <a:cs typeface="ไอติม"/>
                <a:sym typeface="ไอติม"/>
              </a:rPr>
              <a:t>Encourage them to share about their experiences </a:t>
            </a:r>
          </a:p>
        </p:txBody>
      </p:sp>
    </p:spTree>
  </p:cSld>
  <p:clrMapOvr>
    <a:masterClrMapping/>
  </p:clrMapOvr>
  <mc:AlternateContent xmlns:mc="http://schemas.openxmlformats.org/markup-compatibility/2006" xmlns:p14="http://schemas.microsoft.com/office/powerpoint/2010/main">
    <mc:Choice Requires="p14">
      <p:transition spd="slow" p14:dur="2000" advTm="1305"/>
    </mc:Choice>
    <mc:Fallback xmlns="">
      <p:transition spd="slow" advTm="130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5035740" y="965557"/>
            <a:ext cx="8216519" cy="1830070"/>
          </a:xfrm>
          <a:prstGeom prst="rect">
            <a:avLst/>
          </a:prstGeom>
        </p:spPr>
        <p:txBody>
          <a:bodyPr lIns="0" tIns="0" rIns="0" bIns="0" rtlCol="0" anchor="t">
            <a:spAutoFit/>
          </a:bodyPr>
          <a:lstStyle/>
          <a:p>
            <a:pPr algn="ctr">
              <a:lnSpc>
                <a:spcPts val="7129"/>
              </a:lnSpc>
            </a:pPr>
            <a:r>
              <a:rPr lang="en-US" sz="6199">
                <a:solidFill>
                  <a:srgbClr val="000000"/>
                </a:solidFill>
                <a:latin typeface="ไอติม"/>
                <a:ea typeface="ไอติม"/>
                <a:cs typeface="ไอติม"/>
                <a:sym typeface="ไอติม"/>
              </a:rPr>
              <a:t>Partner exercise: Mindful communication </a:t>
            </a:r>
          </a:p>
        </p:txBody>
      </p:sp>
      <p:sp>
        <p:nvSpPr>
          <p:cNvPr id="11" name="TextBox 11"/>
          <p:cNvSpPr txBox="1"/>
          <p:nvPr/>
        </p:nvSpPr>
        <p:spPr>
          <a:xfrm>
            <a:off x="3570059" y="3299355"/>
            <a:ext cx="11147881" cy="4916400"/>
          </a:xfrm>
          <a:prstGeom prst="rect">
            <a:avLst/>
          </a:prstGeom>
        </p:spPr>
        <p:txBody>
          <a:bodyPr lIns="0" tIns="0" rIns="0" bIns="0" rtlCol="0" anchor="t">
            <a:spAutoFit/>
          </a:bodyPr>
          <a:lstStyle/>
          <a:p>
            <a:pPr marL="734059" lvl="1" indent="-367030" algn="l">
              <a:lnSpc>
                <a:spcPts val="3909"/>
              </a:lnSpc>
              <a:buFont typeface="Arial"/>
              <a:buChar char="•"/>
            </a:pPr>
            <a:r>
              <a:rPr lang="en-US" sz="3399">
                <a:solidFill>
                  <a:srgbClr val="000000"/>
                </a:solidFill>
                <a:latin typeface="ไอติม"/>
                <a:ea typeface="ไอติม"/>
                <a:cs typeface="ไอติม"/>
                <a:sym typeface="ไอติม"/>
              </a:rPr>
              <a:t>Speaker prompt: share thoughts and reflections about mindful caregiving including potential challenges, applications, personal success stories, etc. </a:t>
            </a:r>
          </a:p>
          <a:p>
            <a:pPr marL="734059" lvl="1" indent="-367030" algn="l">
              <a:lnSpc>
                <a:spcPts val="3909"/>
              </a:lnSpc>
              <a:buFont typeface="Arial"/>
              <a:buChar char="•"/>
            </a:pPr>
            <a:r>
              <a:rPr lang="en-US" sz="3399">
                <a:solidFill>
                  <a:srgbClr val="000000"/>
                </a:solidFill>
                <a:latin typeface="ไอติม"/>
                <a:ea typeface="ไอติม"/>
                <a:cs typeface="ไอติม"/>
                <a:sym typeface="ไอติม"/>
              </a:rPr>
              <a:t>Partner A speaks for five minutes while partner B listens; then partner B speaks for five minutes while partner A listens. Both partners then have 5 minutes to share reflections with each other (15 minutes total) </a:t>
            </a:r>
          </a:p>
          <a:p>
            <a:pPr marL="734059" lvl="1" indent="-367030" algn="l">
              <a:lnSpc>
                <a:spcPts val="3909"/>
              </a:lnSpc>
              <a:buFont typeface="Arial"/>
              <a:buChar char="•"/>
            </a:pPr>
            <a:r>
              <a:rPr lang="en-US" sz="3399">
                <a:solidFill>
                  <a:srgbClr val="000000"/>
                </a:solidFill>
                <a:latin typeface="ไอติม"/>
                <a:ea typeface="ไอติม"/>
                <a:cs typeface="ไอติม"/>
                <a:sym typeface="ไอติม"/>
              </a:rPr>
              <a:t>We will then come back together to share reflections with the larger group</a:t>
            </a:r>
          </a:p>
          <a:p>
            <a:pPr algn="l">
              <a:lnSpc>
                <a:spcPts val="3533"/>
              </a:lnSpc>
            </a:pPr>
            <a:endParaRPr lang="en-US" sz="3399">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1448"/>
    </mc:Choice>
    <mc:Fallback xmlns="">
      <p:transition spd="slow" advTm="144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1189757"/>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Agenda </a:t>
            </a:r>
          </a:p>
        </p:txBody>
      </p:sp>
      <p:sp>
        <p:nvSpPr>
          <p:cNvPr id="12" name="TextBox 12"/>
          <p:cNvSpPr txBox="1"/>
          <p:nvPr/>
        </p:nvSpPr>
        <p:spPr>
          <a:xfrm>
            <a:off x="3838392" y="2458415"/>
            <a:ext cx="10611216" cy="6581775"/>
          </a:xfrm>
          <a:prstGeom prst="rect">
            <a:avLst/>
          </a:prstGeom>
        </p:spPr>
        <p:txBody>
          <a:bodyPr lIns="0" tIns="0" rIns="0" bIns="0" rtlCol="0" anchor="t">
            <a:spAutoFit/>
          </a:bodyPr>
          <a:lstStyle/>
          <a:p>
            <a:pPr algn="l">
              <a:lnSpc>
                <a:spcPts val="5174"/>
              </a:lnSpc>
            </a:pPr>
            <a:r>
              <a:rPr lang="en-US" sz="4500">
                <a:solidFill>
                  <a:srgbClr val="737373"/>
                </a:solidFill>
                <a:latin typeface="ไอติม"/>
                <a:ea typeface="ไอติม"/>
                <a:cs typeface="ไอติม"/>
                <a:sym typeface="ไอติม"/>
              </a:rPr>
              <a:t>I. Welcome and Introduction</a:t>
            </a:r>
          </a:p>
          <a:p>
            <a:pPr algn="l">
              <a:lnSpc>
                <a:spcPts val="5174"/>
              </a:lnSpc>
            </a:pPr>
            <a:r>
              <a:rPr lang="en-US" sz="4500">
                <a:solidFill>
                  <a:srgbClr val="737373"/>
                </a:solidFill>
                <a:latin typeface="ไอติม"/>
                <a:ea typeface="ไอติม"/>
                <a:cs typeface="ไอติม"/>
                <a:sym typeface="ไอติม"/>
              </a:rPr>
              <a:t>II. Demystifying Mindfulness &amp; Caregiving</a:t>
            </a:r>
            <a:r>
              <a:rPr lang="en-US" sz="4500">
                <a:solidFill>
                  <a:srgbClr val="000000"/>
                </a:solidFill>
                <a:latin typeface="ไอติม"/>
                <a:ea typeface="ไอติม"/>
                <a:cs typeface="ไอติม"/>
                <a:sym typeface="ไอติม"/>
              </a:rPr>
              <a:t>   </a:t>
            </a:r>
          </a:p>
          <a:p>
            <a:pPr algn="l">
              <a:lnSpc>
                <a:spcPts val="5174"/>
              </a:lnSpc>
            </a:pPr>
            <a:r>
              <a:rPr lang="en-US" sz="4500">
                <a:solidFill>
                  <a:srgbClr val="737373"/>
                </a:solidFill>
                <a:latin typeface="ไอติม"/>
                <a:ea typeface="ไอติม"/>
                <a:cs typeface="ไอติม"/>
                <a:sym typeface="ไอติม"/>
              </a:rPr>
              <a:t>III. Recommended Mindfulness Practices</a:t>
            </a:r>
            <a:r>
              <a:rPr lang="en-US" sz="4500">
                <a:solidFill>
                  <a:srgbClr val="000000"/>
                </a:solidFill>
                <a:latin typeface="ไอติม"/>
                <a:ea typeface="ไอติม"/>
                <a:cs typeface="ไอติม"/>
                <a:sym typeface="ไอติม"/>
              </a:rPr>
              <a:t> </a:t>
            </a:r>
          </a:p>
          <a:p>
            <a:pPr algn="ctr">
              <a:lnSpc>
                <a:spcPts val="5174"/>
              </a:lnSpc>
            </a:pPr>
            <a:r>
              <a:rPr lang="en-US" sz="4500">
                <a:solidFill>
                  <a:srgbClr val="737373"/>
                </a:solidFill>
                <a:latin typeface="ไอติม"/>
                <a:ea typeface="ไอติม"/>
                <a:cs typeface="ไอติม"/>
                <a:sym typeface="ไอติม"/>
              </a:rPr>
              <a:t>10 Minute Break </a:t>
            </a:r>
          </a:p>
          <a:p>
            <a:pPr algn="l">
              <a:lnSpc>
                <a:spcPts val="5174"/>
              </a:lnSpc>
            </a:pPr>
            <a:r>
              <a:rPr lang="en-US" sz="4500">
                <a:solidFill>
                  <a:srgbClr val="737373"/>
                </a:solidFill>
                <a:latin typeface="ไอติม"/>
                <a:ea typeface="ไอติม"/>
                <a:cs typeface="ไอติม"/>
                <a:sym typeface="ไอติม"/>
              </a:rPr>
              <a:t>IV. Mindful Interacting</a:t>
            </a:r>
            <a:r>
              <a:rPr lang="en-US" sz="4500">
                <a:solidFill>
                  <a:srgbClr val="000000"/>
                </a:solidFill>
                <a:latin typeface="ไอติม"/>
                <a:ea typeface="ไอติม"/>
                <a:cs typeface="ไอติม"/>
                <a:sym typeface="ไอติม"/>
              </a:rPr>
              <a:t> </a:t>
            </a:r>
          </a:p>
          <a:p>
            <a:pPr algn="l">
              <a:lnSpc>
                <a:spcPts val="5174"/>
              </a:lnSpc>
            </a:pPr>
            <a:r>
              <a:rPr lang="en-US" sz="4500">
                <a:solidFill>
                  <a:srgbClr val="000000"/>
                </a:solidFill>
                <a:latin typeface="ไอติม"/>
                <a:ea typeface="ไอติม"/>
                <a:cs typeface="ไอติม"/>
                <a:sym typeface="ไอติม"/>
              </a:rPr>
              <a:t>V. Closing and Integration ← (we are here)</a:t>
            </a: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r>
              <a:rPr lang="en-US" sz="4500">
                <a:solidFill>
                  <a:srgbClr val="737373"/>
                </a:solidFill>
                <a:latin typeface="ไอติม"/>
                <a:ea typeface="ไอติม"/>
                <a:cs typeface="ไอติม"/>
                <a:sym typeface="ไอติม"/>
              </a:rPr>
              <a:t>Followed by an optional Q&amp;A session  </a:t>
            </a:r>
          </a:p>
          <a:p>
            <a:pPr algn="l">
              <a:lnSpc>
                <a:spcPts val="5174"/>
              </a:lnSpc>
            </a:pPr>
            <a:endParaRPr lang="en-US" sz="4500">
              <a:solidFill>
                <a:srgbClr val="737373"/>
              </a:solidFill>
              <a:latin typeface="ไอติม"/>
              <a:ea typeface="ไอติม"/>
              <a:cs typeface="ไอติม"/>
              <a:sym typeface="ไอติม"/>
            </a:endParaRPr>
          </a:p>
          <a:p>
            <a:pPr algn="l">
              <a:lnSpc>
                <a:spcPts val="5174"/>
              </a:lnSpc>
            </a:pPr>
            <a:endParaRPr lang="en-US" sz="4500">
              <a:solidFill>
                <a:srgbClr val="737373"/>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1430"/>
    </mc:Choice>
    <mc:Fallback xmlns="">
      <p:transition spd="slow" advTm="143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408713"/>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4775113" y="1150341"/>
            <a:ext cx="8737774" cy="1460500"/>
          </a:xfrm>
          <a:prstGeom prst="rect">
            <a:avLst/>
          </a:prstGeom>
        </p:spPr>
        <p:txBody>
          <a:bodyPr lIns="0" tIns="0" rIns="0" bIns="0" rtlCol="0" anchor="t">
            <a:spAutoFit/>
          </a:bodyPr>
          <a:lstStyle/>
          <a:p>
            <a:pPr algn="ctr">
              <a:lnSpc>
                <a:spcPts val="5750"/>
              </a:lnSpc>
            </a:pPr>
            <a:r>
              <a:rPr lang="en-US" sz="5000">
                <a:solidFill>
                  <a:srgbClr val="000000"/>
                </a:solidFill>
                <a:latin typeface="ไอติม"/>
                <a:ea typeface="ไอติม"/>
                <a:cs typeface="ไอติม"/>
                <a:sym typeface="ไอติม"/>
              </a:rPr>
              <a:t>Integrating mindfulness into daily routines </a:t>
            </a:r>
          </a:p>
        </p:txBody>
      </p:sp>
      <p:sp>
        <p:nvSpPr>
          <p:cNvPr id="11" name="TextBox 11"/>
          <p:cNvSpPr txBox="1"/>
          <p:nvPr/>
        </p:nvSpPr>
        <p:spPr>
          <a:xfrm>
            <a:off x="2644100" y="2846036"/>
            <a:ext cx="12999800" cy="6851235"/>
          </a:xfrm>
          <a:prstGeom prst="rect">
            <a:avLst/>
          </a:prstGeom>
        </p:spPr>
        <p:txBody>
          <a:bodyPr lIns="0" tIns="0" rIns="0" bIns="0" rtlCol="0" anchor="t">
            <a:spAutoFit/>
          </a:bodyPr>
          <a:lstStyle/>
          <a:p>
            <a:pPr algn="l">
              <a:lnSpc>
                <a:spcPts val="3795"/>
              </a:lnSpc>
            </a:pPr>
            <a:r>
              <a:rPr lang="en-US" sz="3300" dirty="0">
                <a:solidFill>
                  <a:srgbClr val="000000"/>
                </a:solidFill>
                <a:latin typeface="ไอติม"/>
                <a:ea typeface="ไอติม"/>
                <a:cs typeface="ไอติม"/>
                <a:sym typeface="ไอติม"/>
              </a:rPr>
              <a:t>If possible, practice formal meditation daily for at least 10-20 minutes. It helps to practice at the same time every day to reinforce the habit. </a:t>
            </a:r>
          </a:p>
          <a:p>
            <a:pPr algn="l">
              <a:lnSpc>
                <a:spcPts val="3795"/>
              </a:lnSpc>
            </a:pPr>
            <a:endParaRPr lang="en-US" sz="3300" dirty="0">
              <a:solidFill>
                <a:srgbClr val="000000"/>
              </a:solidFill>
              <a:latin typeface="ไอติม"/>
              <a:ea typeface="ไอติม"/>
              <a:cs typeface="ไอติม"/>
              <a:sym typeface="ไอติม"/>
            </a:endParaRPr>
          </a:p>
          <a:p>
            <a:pPr algn="l">
              <a:lnSpc>
                <a:spcPts val="3795"/>
              </a:lnSpc>
            </a:pPr>
            <a:r>
              <a:rPr lang="en-US" sz="3300" dirty="0">
                <a:solidFill>
                  <a:srgbClr val="000000"/>
                </a:solidFill>
                <a:latin typeface="ไอติม"/>
                <a:ea typeface="ไอติม"/>
                <a:cs typeface="ไอติม"/>
                <a:sym typeface="ไอติม"/>
              </a:rPr>
              <a:t>Other tips for integrating mindfulness throughout your day: </a:t>
            </a:r>
          </a:p>
          <a:p>
            <a:pPr marL="712472" lvl="1" indent="-356236" algn="l">
              <a:lnSpc>
                <a:spcPts val="3795"/>
              </a:lnSpc>
              <a:buFont typeface="Arial"/>
              <a:buChar char="•"/>
            </a:pPr>
            <a:r>
              <a:rPr lang="en-US" sz="3300" dirty="0">
                <a:solidFill>
                  <a:srgbClr val="000000"/>
                </a:solidFill>
                <a:latin typeface="ไอติม"/>
                <a:ea typeface="ไอติม"/>
                <a:cs typeface="ไอติม"/>
                <a:sym typeface="ไอติม"/>
              </a:rPr>
              <a:t>Take </a:t>
            </a:r>
            <a:r>
              <a:rPr lang="en-US" sz="3300">
                <a:solidFill>
                  <a:srgbClr val="000000"/>
                </a:solidFill>
                <a:latin typeface="ไอติม"/>
                <a:ea typeface="ไอติม"/>
                <a:cs typeface="ไอติม"/>
                <a:sym typeface="ไอติม"/>
              </a:rPr>
              <a:t>a few deep </a:t>
            </a:r>
            <a:r>
              <a:rPr lang="en-US" sz="3300" dirty="0">
                <a:solidFill>
                  <a:srgbClr val="000000"/>
                </a:solidFill>
                <a:latin typeface="ไอติม"/>
                <a:ea typeface="ไอติม"/>
                <a:cs typeface="ไอติม"/>
                <a:sym typeface="ไอติม"/>
              </a:rPr>
              <a:t>breaths throughout the day as a mini “reset” </a:t>
            </a:r>
          </a:p>
          <a:p>
            <a:pPr marL="712472" lvl="1" indent="-356236" algn="l">
              <a:lnSpc>
                <a:spcPts val="3795"/>
              </a:lnSpc>
              <a:buFont typeface="Arial"/>
              <a:buChar char="•"/>
            </a:pPr>
            <a:r>
              <a:rPr lang="en-US" sz="3300" dirty="0">
                <a:solidFill>
                  <a:srgbClr val="000000"/>
                </a:solidFill>
                <a:latin typeface="ไอติม"/>
                <a:ea typeface="ไอติม"/>
                <a:cs typeface="ไอติม"/>
                <a:sym typeface="ไอติม"/>
              </a:rPr>
              <a:t>Practice mindfulness through your morning routine; i.e., when brushing your teeth, drinking coffee, or making breakfast </a:t>
            </a:r>
          </a:p>
          <a:p>
            <a:pPr marL="712472" lvl="1" indent="-356236" algn="l">
              <a:lnSpc>
                <a:spcPts val="3795"/>
              </a:lnSpc>
              <a:buFont typeface="Arial"/>
              <a:buChar char="•"/>
            </a:pPr>
            <a:r>
              <a:rPr lang="en-US" sz="3300" dirty="0">
                <a:solidFill>
                  <a:srgbClr val="000000"/>
                </a:solidFill>
                <a:latin typeface="ไอติม"/>
                <a:ea typeface="ไอติม"/>
                <a:cs typeface="ไอติม"/>
                <a:sym typeface="ไอติม"/>
              </a:rPr>
              <a:t>Practice mindfulness while doing chores such as folding laundry or doing the dishes </a:t>
            </a:r>
          </a:p>
          <a:p>
            <a:pPr marL="712472" lvl="1" indent="-356236" algn="l">
              <a:lnSpc>
                <a:spcPts val="3795"/>
              </a:lnSpc>
              <a:buFont typeface="Arial"/>
              <a:buChar char="•"/>
            </a:pPr>
            <a:r>
              <a:rPr lang="en-US" sz="3300" dirty="0">
                <a:solidFill>
                  <a:srgbClr val="000000"/>
                </a:solidFill>
                <a:latin typeface="ไอติม"/>
                <a:ea typeface="ไอติม"/>
                <a:cs typeface="ไอติม"/>
                <a:sym typeface="ไอติม"/>
              </a:rPr>
              <a:t>Practice “present moment talk” with loved ones </a:t>
            </a:r>
          </a:p>
          <a:p>
            <a:pPr marL="712472" lvl="1" indent="-356236" algn="l">
              <a:lnSpc>
                <a:spcPts val="3795"/>
              </a:lnSpc>
              <a:buFont typeface="Arial"/>
              <a:buChar char="•"/>
            </a:pPr>
            <a:r>
              <a:rPr lang="en-US" sz="3300" dirty="0">
                <a:solidFill>
                  <a:srgbClr val="000000"/>
                </a:solidFill>
                <a:latin typeface="ไอติม"/>
                <a:ea typeface="ไอติม"/>
                <a:cs typeface="ไอติม"/>
                <a:sym typeface="ไอติม"/>
              </a:rPr>
              <a:t>Remember: presence over perfection </a:t>
            </a:r>
          </a:p>
          <a:p>
            <a:pPr marL="712472" lvl="1" indent="-356236" algn="l">
              <a:lnSpc>
                <a:spcPts val="3795"/>
              </a:lnSpc>
              <a:buFont typeface="Arial"/>
              <a:buChar char="•"/>
            </a:pPr>
            <a:r>
              <a:rPr lang="en-US" sz="3300" dirty="0">
                <a:solidFill>
                  <a:srgbClr val="000000"/>
                </a:solidFill>
                <a:latin typeface="ไอติม"/>
                <a:ea typeface="ไอติม"/>
                <a:cs typeface="ไอติม"/>
                <a:sym typeface="ไอติม"/>
              </a:rPr>
              <a:t>Go easy on yourself </a:t>
            </a:r>
          </a:p>
          <a:p>
            <a:pPr algn="l">
              <a:lnSpc>
                <a:spcPts val="4025"/>
              </a:lnSpc>
            </a:pPr>
            <a:endParaRPr lang="en-US" sz="3300" dirty="0">
              <a:solidFill>
                <a:srgbClr val="000000"/>
              </a:solidFill>
              <a:latin typeface="ไอติม"/>
              <a:ea typeface="ไอติม"/>
              <a:cs typeface="ไอติม"/>
              <a:sym typeface="ไอติม"/>
            </a:endParaRPr>
          </a:p>
          <a:p>
            <a:pPr algn="l">
              <a:lnSpc>
                <a:spcPts val="4025"/>
              </a:lnSpc>
            </a:pPr>
            <a:endParaRPr lang="en-US" sz="3300" dirty="0">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801"/>
    </mc:Choice>
    <mc:Fallback xmlns="">
      <p:transition spd="slow" advTm="80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408713"/>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5965521" y="2178738"/>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4775113" y="322466"/>
            <a:ext cx="8737774" cy="1616075"/>
          </a:xfrm>
          <a:prstGeom prst="rect">
            <a:avLst/>
          </a:prstGeom>
        </p:spPr>
        <p:txBody>
          <a:bodyPr lIns="0" tIns="0" rIns="0" bIns="0" rtlCol="0" anchor="t">
            <a:spAutoFit/>
          </a:bodyPr>
          <a:lstStyle/>
          <a:p>
            <a:pPr algn="ctr">
              <a:lnSpc>
                <a:spcPts val="6324"/>
              </a:lnSpc>
            </a:pPr>
            <a:r>
              <a:rPr lang="en-US" sz="5499">
                <a:solidFill>
                  <a:srgbClr val="000000"/>
                </a:solidFill>
                <a:latin typeface="ไอติม"/>
                <a:ea typeface="ไอติม"/>
                <a:cs typeface="ไอติม"/>
                <a:sym typeface="ไอติม"/>
              </a:rPr>
              <a:t>Closing practice: Silent meditation </a:t>
            </a:r>
          </a:p>
        </p:txBody>
      </p:sp>
      <p:sp>
        <p:nvSpPr>
          <p:cNvPr id="11" name="TextBox 11"/>
          <p:cNvSpPr txBox="1"/>
          <p:nvPr/>
        </p:nvSpPr>
        <p:spPr>
          <a:xfrm>
            <a:off x="2914180" y="9039344"/>
            <a:ext cx="12999800" cy="983615"/>
          </a:xfrm>
          <a:prstGeom prst="rect">
            <a:avLst/>
          </a:prstGeom>
        </p:spPr>
        <p:txBody>
          <a:bodyPr lIns="0" tIns="0" rIns="0" bIns="0" rtlCol="0" anchor="t">
            <a:spAutoFit/>
          </a:bodyPr>
          <a:lstStyle/>
          <a:p>
            <a:pPr algn="ctr">
              <a:lnSpc>
                <a:spcPts val="3795"/>
              </a:lnSpc>
            </a:pPr>
            <a:r>
              <a:rPr lang="en-US" sz="3300">
                <a:solidFill>
                  <a:srgbClr val="000000"/>
                </a:solidFill>
                <a:latin typeface="ไอติม"/>
                <a:ea typeface="ไอติม"/>
                <a:cs typeface="ไอติม"/>
                <a:sym typeface="ไอติม"/>
              </a:rPr>
              <a:t>Consider... “What am I taking away from today’s workshop?” </a:t>
            </a:r>
          </a:p>
          <a:p>
            <a:pPr algn="ctr">
              <a:lnSpc>
                <a:spcPts val="4025"/>
              </a:lnSpc>
            </a:pPr>
            <a:endParaRPr lang="en-US" sz="3300">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3224"/>
    </mc:Choice>
    <mc:Fallback xmlns="">
      <p:transition spd="slow" advTm="322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408713"/>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4683127" y="1861516"/>
            <a:ext cx="8737774" cy="1184274"/>
          </a:xfrm>
          <a:prstGeom prst="rect">
            <a:avLst/>
          </a:prstGeom>
        </p:spPr>
        <p:txBody>
          <a:bodyPr lIns="0" tIns="0" rIns="0" bIns="0" rtlCol="0" anchor="t">
            <a:spAutoFit/>
          </a:bodyPr>
          <a:lstStyle/>
          <a:p>
            <a:pPr algn="ctr">
              <a:lnSpc>
                <a:spcPts val="9199"/>
              </a:lnSpc>
            </a:pPr>
            <a:r>
              <a:rPr lang="en-US" sz="7999">
                <a:solidFill>
                  <a:srgbClr val="000000"/>
                </a:solidFill>
                <a:latin typeface="ไอติม"/>
                <a:ea typeface="ไอติม"/>
                <a:cs typeface="ไอติม"/>
                <a:sym typeface="ไอติม"/>
              </a:rPr>
              <a:t>Thank you!</a:t>
            </a:r>
          </a:p>
        </p:txBody>
      </p:sp>
      <p:sp>
        <p:nvSpPr>
          <p:cNvPr id="10" name="TextBox 10"/>
          <p:cNvSpPr txBox="1"/>
          <p:nvPr/>
        </p:nvSpPr>
        <p:spPr>
          <a:xfrm>
            <a:off x="4881520" y="4056029"/>
            <a:ext cx="8737774" cy="3632200"/>
          </a:xfrm>
          <a:prstGeom prst="rect">
            <a:avLst/>
          </a:prstGeom>
        </p:spPr>
        <p:txBody>
          <a:bodyPr lIns="0" tIns="0" rIns="0" bIns="0" rtlCol="0" anchor="t">
            <a:spAutoFit/>
          </a:bodyPr>
          <a:lstStyle/>
          <a:p>
            <a:pPr algn="ctr">
              <a:lnSpc>
                <a:spcPts val="5750"/>
              </a:lnSpc>
            </a:pPr>
            <a:r>
              <a:rPr lang="en-US" sz="5000">
                <a:solidFill>
                  <a:srgbClr val="000000"/>
                </a:solidFill>
                <a:latin typeface="ไอติม"/>
                <a:ea typeface="ไอติม"/>
                <a:cs typeface="ไอติม"/>
                <a:sym typeface="ไอติม"/>
              </a:rPr>
              <a:t>This is the end of the presentation. We will now turn to Q&amp;A for any who wish to stay and ask questions. </a:t>
            </a:r>
          </a:p>
          <a:p>
            <a:pPr algn="ctr">
              <a:lnSpc>
                <a:spcPts val="5750"/>
              </a:lnSpc>
            </a:pPr>
            <a:r>
              <a:rPr lang="en-US" sz="5000">
                <a:solidFill>
                  <a:srgbClr val="000000"/>
                </a:solidFill>
                <a:latin typeface="ไอติม"/>
                <a:ea typeface="ไอติม"/>
                <a:cs typeface="ไอติม"/>
                <a:sym typeface="ไอติม"/>
              </a:rPr>
              <a:t>Have a wonderful day! </a:t>
            </a:r>
          </a:p>
        </p:txBody>
      </p:sp>
    </p:spTree>
  </p:cSld>
  <p:clrMapOvr>
    <a:masterClrMapping/>
  </p:clrMapOvr>
  <mc:AlternateContent xmlns:mc="http://schemas.openxmlformats.org/markup-compatibility/2006" xmlns:p14="http://schemas.microsoft.com/office/powerpoint/2010/main">
    <mc:Choice Requires="p14">
      <p:transition spd="slow" p14:dur="2000" advTm="2661"/>
    </mc:Choice>
    <mc:Fallback xmlns="">
      <p:transition spd="slow" advTm="266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408713"/>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4775113" y="828390"/>
            <a:ext cx="8737774" cy="815975"/>
          </a:xfrm>
          <a:prstGeom prst="rect">
            <a:avLst/>
          </a:prstGeom>
        </p:spPr>
        <p:txBody>
          <a:bodyPr lIns="0" tIns="0" rIns="0" bIns="0" rtlCol="0" anchor="t">
            <a:spAutoFit/>
          </a:bodyPr>
          <a:lstStyle/>
          <a:p>
            <a:pPr algn="ctr">
              <a:lnSpc>
                <a:spcPts val="6324"/>
              </a:lnSpc>
            </a:pPr>
            <a:r>
              <a:rPr lang="en-US" sz="5499">
                <a:solidFill>
                  <a:srgbClr val="000000"/>
                </a:solidFill>
                <a:latin typeface="ไอติม"/>
                <a:ea typeface="ไอติม"/>
                <a:cs typeface="ไอติม"/>
                <a:sym typeface="ไอติม"/>
              </a:rPr>
              <a:t>References</a:t>
            </a:r>
          </a:p>
        </p:txBody>
      </p:sp>
      <p:sp>
        <p:nvSpPr>
          <p:cNvPr id="10" name="TextBox 10"/>
          <p:cNvSpPr txBox="1"/>
          <p:nvPr/>
        </p:nvSpPr>
        <p:spPr>
          <a:xfrm>
            <a:off x="2644100" y="2055495"/>
            <a:ext cx="12999800" cy="7202805"/>
          </a:xfrm>
          <a:prstGeom prst="rect">
            <a:avLst/>
          </a:prstGeom>
        </p:spPr>
        <p:txBody>
          <a:bodyPr lIns="0" tIns="0" rIns="0" bIns="0" rtlCol="0" anchor="t">
            <a:spAutoFit/>
          </a:bodyPr>
          <a:lstStyle/>
          <a:p>
            <a:pPr algn="l">
              <a:lnSpc>
                <a:spcPts val="2070"/>
              </a:lnSpc>
            </a:pPr>
            <a:r>
              <a:rPr lang="en-US" sz="1800">
                <a:solidFill>
                  <a:srgbClr val="000000"/>
                </a:solidFill>
                <a:latin typeface="ไอติม"/>
                <a:ea typeface="ไอติม"/>
                <a:cs typeface="ไอติม"/>
                <a:sym typeface="ไอติม"/>
              </a:rPr>
              <a:t>Beck, K. B. (2025). Mindfulness: a promising therapeutic approach for autistic people.</a:t>
            </a:r>
          </a:p>
          <a:p>
            <a:pPr algn="l">
              <a:lnSpc>
                <a:spcPts val="2070"/>
              </a:lnSpc>
            </a:pPr>
            <a:endParaRPr lang="en-US" sz="1800">
              <a:solidFill>
                <a:srgbClr val="000000"/>
              </a:solidFill>
              <a:latin typeface="ไอติม"/>
              <a:ea typeface="ไอติม"/>
              <a:cs typeface="ไอติม"/>
              <a:sym typeface="ไอติม"/>
            </a:endParaRPr>
          </a:p>
          <a:p>
            <a:pPr algn="l">
              <a:lnSpc>
                <a:spcPts val="2070"/>
              </a:lnSpc>
            </a:pPr>
            <a:r>
              <a:rPr lang="en-US" sz="1800">
                <a:solidFill>
                  <a:srgbClr val="000000"/>
                </a:solidFill>
                <a:latin typeface="ไอติม"/>
                <a:ea typeface="ไอติม"/>
                <a:cs typeface="ไอติม"/>
                <a:sym typeface="ไอติม"/>
              </a:rPr>
              <a:t>Beck, K. B., Conner, C. M., White, S. W., &amp; Mazefsky, C. A. (2020). Mindfulness “here and now”: Strategies for helping adolescents with autism. Journal of the American Academy of Child &amp; Adolescent Psychiatry, 59(10), 1125-1127. </a:t>
            </a:r>
          </a:p>
          <a:p>
            <a:pPr algn="l">
              <a:lnSpc>
                <a:spcPts val="2070"/>
              </a:lnSpc>
            </a:pPr>
            <a:endParaRPr lang="en-US" sz="1800">
              <a:solidFill>
                <a:srgbClr val="000000"/>
              </a:solidFill>
              <a:latin typeface="ไอติม"/>
              <a:ea typeface="ไอติม"/>
              <a:cs typeface="ไอติม"/>
              <a:sym typeface="ไอติม"/>
            </a:endParaRPr>
          </a:p>
          <a:p>
            <a:pPr algn="l">
              <a:lnSpc>
                <a:spcPts val="2070"/>
              </a:lnSpc>
            </a:pPr>
            <a:r>
              <a:rPr lang="en-US" sz="1800">
                <a:solidFill>
                  <a:srgbClr val="000000"/>
                </a:solidFill>
                <a:latin typeface="ไอติม"/>
                <a:ea typeface="ไอติม"/>
                <a:cs typeface="ไอติม"/>
                <a:sym typeface="ไอติม"/>
              </a:rPr>
              <a:t>Grossman, P., Niemann, L., Schmidt, S., &amp; Walach, H. (2004). Mindfulness-based stress reduction and health benefits: A meta-analysis. Journal of Psychosomatic Research, 57, 35-43. </a:t>
            </a:r>
          </a:p>
          <a:p>
            <a:pPr algn="l">
              <a:lnSpc>
                <a:spcPts val="2070"/>
              </a:lnSpc>
            </a:pPr>
            <a:endParaRPr lang="en-US" sz="1800">
              <a:solidFill>
                <a:srgbClr val="000000"/>
              </a:solidFill>
              <a:latin typeface="ไอติม"/>
              <a:ea typeface="ไอติม"/>
              <a:cs typeface="ไอติม"/>
              <a:sym typeface="ไอติม"/>
            </a:endParaRPr>
          </a:p>
          <a:p>
            <a:pPr algn="l">
              <a:lnSpc>
                <a:spcPts val="2070"/>
              </a:lnSpc>
            </a:pPr>
            <a:r>
              <a:rPr lang="en-US" sz="1800">
                <a:solidFill>
                  <a:srgbClr val="000000"/>
                </a:solidFill>
                <a:latin typeface="ไอติม"/>
                <a:ea typeface="ไอติม"/>
                <a:cs typeface="ไอติม"/>
                <a:sym typeface="ไอติม"/>
              </a:rPr>
              <a:t>Heifetz, M. &amp; Dyson, A. (2017). Mindfulness-based group for teens with developmental disabilities and their parents: A pilot study. Mindfulness, 8, 444-453. DOI 10.1007/s12671-016-0616-7</a:t>
            </a:r>
          </a:p>
          <a:p>
            <a:pPr algn="l">
              <a:lnSpc>
                <a:spcPts val="2070"/>
              </a:lnSpc>
            </a:pPr>
            <a:endParaRPr lang="en-US" sz="1800">
              <a:solidFill>
                <a:srgbClr val="000000"/>
              </a:solidFill>
              <a:latin typeface="ไอติม"/>
              <a:ea typeface="ไอติม"/>
              <a:cs typeface="ไอติม"/>
              <a:sym typeface="ไอติม"/>
            </a:endParaRPr>
          </a:p>
          <a:p>
            <a:pPr algn="l">
              <a:lnSpc>
                <a:spcPts val="2070"/>
              </a:lnSpc>
            </a:pPr>
            <a:r>
              <a:rPr lang="en-US" sz="1800">
                <a:solidFill>
                  <a:srgbClr val="000000"/>
                </a:solidFill>
                <a:latin typeface="ไอติม"/>
                <a:ea typeface="ไอติม"/>
                <a:cs typeface="ไอติม"/>
                <a:sym typeface="ไอติม"/>
              </a:rPr>
              <a:t>Kabat-Zinn, J. (2003). Mindfulness-based interventions in context: Past, present, and future. Clinical </a:t>
            </a:r>
          </a:p>
          <a:p>
            <a:pPr algn="l">
              <a:lnSpc>
                <a:spcPts val="2070"/>
              </a:lnSpc>
            </a:pPr>
            <a:r>
              <a:rPr lang="en-US" sz="1800">
                <a:solidFill>
                  <a:srgbClr val="000000"/>
                </a:solidFill>
                <a:latin typeface="ไอติม"/>
                <a:ea typeface="ไอติม"/>
                <a:cs typeface="ไอติม"/>
                <a:sym typeface="ไอติม"/>
              </a:rPr>
              <a:t>Psychology: Science and Practice, 10(2), 144–156. </a:t>
            </a:r>
            <a:r>
              <a:rPr lang="en-US" sz="1800" u="sng">
                <a:solidFill>
                  <a:srgbClr val="000000"/>
                </a:solidFill>
                <a:latin typeface="ไอติม"/>
                <a:ea typeface="ไอติม"/>
                <a:cs typeface="ไอติม"/>
                <a:sym typeface="ไอติม"/>
                <a:hlinkClick r:id="rId8" tooltip="https://psycnet.apa.org/doi/10.1093/clipsy.bpg016"/>
              </a:rPr>
              <a:t>https://doi.org/10.1093/clipsy.bpg016</a:t>
            </a:r>
          </a:p>
          <a:p>
            <a:pPr algn="l">
              <a:lnSpc>
                <a:spcPts val="2070"/>
              </a:lnSpc>
            </a:pPr>
            <a:endParaRPr lang="en-US" sz="1800" u="sng">
              <a:solidFill>
                <a:srgbClr val="000000"/>
              </a:solidFill>
              <a:latin typeface="ไอติม"/>
              <a:ea typeface="ไอติม"/>
              <a:cs typeface="ไอติม"/>
              <a:sym typeface="ไอติม"/>
              <a:hlinkClick r:id="rId8" tooltip="https://psycnet.apa.org/doi/10.1093/clipsy.bpg016"/>
            </a:endParaRPr>
          </a:p>
          <a:p>
            <a:pPr algn="l">
              <a:lnSpc>
                <a:spcPts val="2070"/>
              </a:lnSpc>
            </a:pPr>
            <a:r>
              <a:rPr lang="en-US" sz="1800">
                <a:solidFill>
                  <a:srgbClr val="000000"/>
                </a:solidFill>
                <a:latin typeface="ไอติม"/>
                <a:ea typeface="ไอติม"/>
                <a:cs typeface="ไอติม"/>
                <a:sym typeface="ไอติม"/>
              </a:rPr>
              <a:t>Loftus, T., Mathersul, D. C., Ooi, M., &amp; Yau, S. H. (2023).  The efficacy of mindfulness-based therapy for </a:t>
            </a:r>
          </a:p>
          <a:p>
            <a:pPr algn="l">
              <a:lnSpc>
                <a:spcPts val="2070"/>
              </a:lnSpc>
            </a:pPr>
            <a:r>
              <a:rPr lang="en-US" sz="1800">
                <a:solidFill>
                  <a:srgbClr val="000000"/>
                </a:solidFill>
                <a:latin typeface="ไอติม"/>
                <a:ea typeface="ไอติม"/>
                <a:cs typeface="ไอติม"/>
                <a:sym typeface="ไอติม"/>
              </a:rPr>
              <a:t>anxiety, social skills, and aggressive behaviors in children and young people with autism spectrum disorder. Frontiers in Psychiatry, 14. </a:t>
            </a:r>
            <a:r>
              <a:rPr lang="en-US" sz="1800" u="sng">
                <a:solidFill>
                  <a:srgbClr val="000000"/>
                </a:solidFill>
                <a:latin typeface="ไอติม"/>
                <a:ea typeface="ไอติม"/>
                <a:cs typeface="ไอติม"/>
                <a:sym typeface="ไอติม"/>
                <a:hlinkClick r:id="rId9" tooltip="https://doi.org/10.3389/fpsyt.2023.1079471"/>
              </a:rPr>
              <a:t>https://doi.org/10.3389/fpsyt.2023.1079471</a:t>
            </a:r>
          </a:p>
          <a:p>
            <a:pPr algn="l">
              <a:lnSpc>
                <a:spcPts val="2070"/>
              </a:lnSpc>
            </a:pPr>
            <a:endParaRPr lang="en-US" sz="1800" u="sng">
              <a:solidFill>
                <a:srgbClr val="000000"/>
              </a:solidFill>
              <a:latin typeface="ไอติม"/>
              <a:ea typeface="ไอติม"/>
              <a:cs typeface="ไอติม"/>
              <a:sym typeface="ไอติม"/>
              <a:hlinkClick r:id="rId9" tooltip="https://doi.org/10.3389/fpsyt.2023.1079471"/>
            </a:endParaRPr>
          </a:p>
          <a:p>
            <a:pPr algn="l">
              <a:lnSpc>
                <a:spcPts val="2070"/>
              </a:lnSpc>
            </a:pPr>
            <a:r>
              <a:rPr lang="en-US" sz="1800">
                <a:solidFill>
                  <a:srgbClr val="000000"/>
                </a:solidFill>
                <a:latin typeface="ไอติม"/>
                <a:ea typeface="ไอติม"/>
                <a:cs typeface="ไอติม"/>
                <a:sym typeface="ไอติม"/>
              </a:rPr>
              <a:t>Nhất Hạnh, Thích. (1996). Be still and know : reflections from Living Buddha, living Christ. Riverhead Books.</a:t>
            </a:r>
          </a:p>
          <a:p>
            <a:pPr algn="l">
              <a:lnSpc>
                <a:spcPts val="2070"/>
              </a:lnSpc>
            </a:pPr>
            <a:endParaRPr lang="en-US" sz="1800">
              <a:solidFill>
                <a:srgbClr val="000000"/>
              </a:solidFill>
              <a:latin typeface="ไอติม"/>
              <a:ea typeface="ไอติม"/>
              <a:cs typeface="ไอติม"/>
              <a:sym typeface="ไอติม"/>
            </a:endParaRPr>
          </a:p>
          <a:p>
            <a:pPr algn="l">
              <a:lnSpc>
                <a:spcPts val="2070"/>
              </a:lnSpc>
            </a:pPr>
            <a:r>
              <a:rPr lang="en-US" sz="1800">
                <a:solidFill>
                  <a:srgbClr val="000000"/>
                </a:solidFill>
                <a:latin typeface="ไอติม"/>
                <a:ea typeface="ไอติม"/>
                <a:cs typeface="ไอติม"/>
                <a:sym typeface="ไอติม"/>
              </a:rPr>
              <a:t>Niazi, A.K. &amp; Niazi, S.K. (2011). Mindfulness-based stress reduction: a non-pharmacological approach for chronic illness. North American Journal of </a:t>
            </a:r>
          </a:p>
          <a:p>
            <a:pPr algn="l">
              <a:lnSpc>
                <a:spcPts val="2070"/>
              </a:lnSpc>
            </a:pPr>
            <a:r>
              <a:rPr lang="en-US" sz="1800">
                <a:solidFill>
                  <a:srgbClr val="000000"/>
                </a:solidFill>
                <a:latin typeface="ไอติม"/>
                <a:ea typeface="ไอติม"/>
                <a:cs typeface="ไอติม"/>
                <a:sym typeface="ไอติม"/>
              </a:rPr>
              <a:t>Medical Sciences, 3(1), 20-23. doi: </a:t>
            </a:r>
            <a:r>
              <a:rPr lang="en-US" sz="1800" u="sng">
                <a:solidFill>
                  <a:srgbClr val="000000"/>
                </a:solidFill>
                <a:latin typeface="ไอติม"/>
                <a:ea typeface="ไอติม"/>
                <a:cs typeface="ไอติม"/>
                <a:sym typeface="ไอติม"/>
                <a:hlinkClick r:id="rId10" tooltip="https://doi.org/10.4297%2Fnajms.2011.320"/>
              </a:rPr>
              <a:t>10.4297/najms.2011.320</a:t>
            </a:r>
          </a:p>
          <a:p>
            <a:pPr algn="l">
              <a:lnSpc>
                <a:spcPts val="2070"/>
              </a:lnSpc>
            </a:pPr>
            <a:endParaRPr lang="en-US" sz="1800" u="sng">
              <a:solidFill>
                <a:srgbClr val="000000"/>
              </a:solidFill>
              <a:latin typeface="ไอติม"/>
              <a:ea typeface="ไอติม"/>
              <a:cs typeface="ไอติม"/>
              <a:sym typeface="ไอติม"/>
              <a:hlinkClick r:id="rId10" tooltip="https://doi.org/10.4297%2Fnajms.2011.320"/>
            </a:endParaRPr>
          </a:p>
          <a:p>
            <a:pPr algn="l">
              <a:lnSpc>
                <a:spcPts val="2070"/>
              </a:lnSpc>
            </a:pPr>
            <a:r>
              <a:rPr lang="en-US" sz="1800">
                <a:solidFill>
                  <a:srgbClr val="000000"/>
                </a:solidFill>
                <a:latin typeface="ไอติม"/>
                <a:ea typeface="ไอติม"/>
                <a:cs typeface="ไอติม"/>
                <a:sym typeface="ไอติม"/>
              </a:rPr>
              <a:t>Poquerusse, J., Pagnini, F., &amp; Langer, E. J. (2021). Mindfulness for autism. Advances in Neurodevelopmental Disorders, 5, 77-84. </a:t>
            </a:r>
            <a:r>
              <a:rPr lang="en-US" sz="1800" u="sng">
                <a:solidFill>
                  <a:srgbClr val="000000"/>
                </a:solidFill>
                <a:latin typeface="ไอติม"/>
                <a:ea typeface="ไอติม"/>
                <a:cs typeface="ไอติม"/>
                <a:sym typeface="ไอติม"/>
                <a:hlinkClick r:id="rId11" tooltip="https://doi.org/10.1007/s41252-020-00180-9"/>
              </a:rPr>
              <a:t>https://doi.org/10.1007/s41252-020-00180-9</a:t>
            </a:r>
          </a:p>
          <a:p>
            <a:pPr algn="l">
              <a:lnSpc>
                <a:spcPts val="2070"/>
              </a:lnSpc>
            </a:pPr>
            <a:endParaRPr lang="en-US" sz="1800" u="sng">
              <a:solidFill>
                <a:srgbClr val="000000"/>
              </a:solidFill>
              <a:latin typeface="ไอติม"/>
              <a:ea typeface="ไอติม"/>
              <a:cs typeface="ไอติม"/>
              <a:sym typeface="ไอติม"/>
              <a:hlinkClick r:id="rId11" tooltip="https://doi.org/10.1007/s41252-020-00180-9"/>
            </a:endParaRPr>
          </a:p>
          <a:p>
            <a:pPr algn="l">
              <a:lnSpc>
                <a:spcPts val="2070"/>
              </a:lnSpc>
            </a:pPr>
            <a:endParaRPr lang="en-US" sz="1800" u="sng">
              <a:solidFill>
                <a:srgbClr val="000000"/>
              </a:solidFill>
              <a:latin typeface="ไอติม"/>
              <a:ea typeface="ไอติม"/>
              <a:cs typeface="ไอติม"/>
              <a:sym typeface="ไอติม"/>
              <a:hlinkClick r:id="rId11" tooltip="https://doi.org/10.1007/s41252-020-00180-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9275447" y="2658673"/>
            <a:ext cx="4949720" cy="6599627"/>
          </a:xfrm>
          <a:custGeom>
            <a:avLst/>
            <a:gdLst/>
            <a:ahLst/>
            <a:cxnLst/>
            <a:rect l="l" t="t" r="r" b="b"/>
            <a:pathLst>
              <a:path w="4949720" h="6599627">
                <a:moveTo>
                  <a:pt x="0" y="0"/>
                </a:moveTo>
                <a:lnTo>
                  <a:pt x="4949720" y="0"/>
                </a:lnTo>
                <a:lnTo>
                  <a:pt x="4949720" y="6599627"/>
                </a:lnTo>
                <a:lnTo>
                  <a:pt x="0" y="6599627"/>
                </a:lnTo>
                <a:lnTo>
                  <a:pt x="0" y="0"/>
                </a:lnTo>
                <a:close/>
              </a:path>
            </a:pathLst>
          </a:custGeom>
          <a:blipFill>
            <a:blip r:embed="rId10"/>
            <a:stretch>
              <a:fillRect/>
            </a:stretch>
          </a:blipFill>
        </p:spPr>
        <p:txBody>
          <a:bodyPr/>
          <a:lstStyle/>
          <a:p>
            <a:endParaRPr lang="en-US"/>
          </a:p>
        </p:txBody>
      </p:sp>
      <p:sp>
        <p:nvSpPr>
          <p:cNvPr id="12" name="TextBox 12"/>
          <p:cNvSpPr txBox="1"/>
          <p:nvPr/>
        </p:nvSpPr>
        <p:spPr>
          <a:xfrm>
            <a:off x="2234999" y="2956409"/>
            <a:ext cx="5492333" cy="4610100"/>
          </a:xfrm>
          <a:prstGeom prst="rect">
            <a:avLst/>
          </a:prstGeom>
        </p:spPr>
        <p:txBody>
          <a:bodyPr lIns="0" tIns="0" rIns="0" bIns="0" rtlCol="0" anchor="t">
            <a:spAutoFit/>
          </a:bodyPr>
          <a:lstStyle/>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Joe Kreiter (he/him)</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MSW student &amp; LEND trainee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Mindfulness meditation practitioner </a:t>
            </a:r>
          </a:p>
        </p:txBody>
      </p:sp>
      <p:sp>
        <p:nvSpPr>
          <p:cNvPr id="13" name="TextBox 13"/>
          <p:cNvSpPr txBox="1"/>
          <p:nvPr/>
        </p:nvSpPr>
        <p:spPr>
          <a:xfrm>
            <a:off x="2234999" y="1458290"/>
            <a:ext cx="9982644" cy="981075"/>
          </a:xfrm>
          <a:prstGeom prst="rect">
            <a:avLst/>
          </a:prstGeom>
        </p:spPr>
        <p:txBody>
          <a:bodyPr lIns="0" tIns="0" rIns="0" bIns="0" rtlCol="0" anchor="t">
            <a:spAutoFit/>
          </a:bodyPr>
          <a:lstStyle/>
          <a:p>
            <a:pPr algn="l">
              <a:lnSpc>
                <a:spcPts val="7275"/>
              </a:lnSpc>
            </a:pPr>
            <a:r>
              <a:rPr lang="en-US" sz="7500">
                <a:solidFill>
                  <a:srgbClr val="2F3954"/>
                </a:solidFill>
                <a:latin typeface="Sniglet"/>
                <a:ea typeface="Sniglet"/>
                <a:cs typeface="Sniglet"/>
                <a:sym typeface="Sniglet"/>
              </a:rPr>
              <a:t>Meet your facilitator </a:t>
            </a:r>
          </a:p>
        </p:txBody>
      </p:sp>
    </p:spTree>
  </p:cSld>
  <p:clrMapOvr>
    <a:masterClrMapping/>
  </p:clrMapOvr>
  <mc:AlternateContent xmlns:mc="http://schemas.openxmlformats.org/markup-compatibility/2006" xmlns:p14="http://schemas.microsoft.com/office/powerpoint/2010/main">
    <mc:Choice Requires="p14">
      <p:transition spd="slow" p14:dur="2000" advTm="1034"/>
    </mc:Choice>
    <mc:Fallback xmlns="">
      <p:transition spd="slow" advTm="103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011064" y="1342211"/>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Workshop goals</a:t>
            </a:r>
          </a:p>
        </p:txBody>
      </p:sp>
      <p:sp>
        <p:nvSpPr>
          <p:cNvPr id="12" name="TextBox 12"/>
          <p:cNvSpPr txBox="1"/>
          <p:nvPr/>
        </p:nvSpPr>
        <p:spPr>
          <a:xfrm>
            <a:off x="3496076" y="2677487"/>
            <a:ext cx="11295849" cy="5267325"/>
          </a:xfrm>
          <a:prstGeom prst="rect">
            <a:avLst/>
          </a:prstGeom>
        </p:spPr>
        <p:txBody>
          <a:bodyPr lIns="0" tIns="0" rIns="0" bIns="0" rtlCol="0" anchor="t">
            <a:spAutoFit/>
          </a:bodyPr>
          <a:lstStyle/>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Introduce mindfulness practices that foster emotional resilience, reduce stress, and enhance connection</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Explore relevance of mindfulness practice to young people with autism and their parents/caregivers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Support participants in developing their own relationship with mindfulness</a:t>
            </a:r>
          </a:p>
        </p:txBody>
      </p:sp>
    </p:spTree>
  </p:cSld>
  <p:clrMapOvr>
    <a:masterClrMapping/>
  </p:clrMapOvr>
  <mc:AlternateContent xmlns:mc="http://schemas.openxmlformats.org/markup-compatibility/2006" xmlns:p14="http://schemas.microsoft.com/office/powerpoint/2010/main">
    <mc:Choice Requires="p14">
      <p:transition spd="slow" p14:dur="2000" advTm="1263"/>
    </mc:Choice>
    <mc:Fallback xmlns="">
      <p:transition spd="slow" advTm="12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011064" y="1189757"/>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Workshop structure </a:t>
            </a:r>
          </a:p>
        </p:txBody>
      </p:sp>
      <p:sp>
        <p:nvSpPr>
          <p:cNvPr id="12" name="TextBox 12"/>
          <p:cNvSpPr txBox="1"/>
          <p:nvPr/>
        </p:nvSpPr>
        <p:spPr>
          <a:xfrm>
            <a:off x="3496076" y="2458415"/>
            <a:ext cx="11295849" cy="7239000"/>
          </a:xfrm>
          <a:prstGeom prst="rect">
            <a:avLst/>
          </a:prstGeom>
        </p:spPr>
        <p:txBody>
          <a:bodyPr lIns="0" tIns="0" rIns="0" bIns="0" rtlCol="0" anchor="t">
            <a:spAutoFit/>
          </a:bodyPr>
          <a:lstStyle/>
          <a:p>
            <a:pPr algn="l">
              <a:lnSpc>
                <a:spcPts val="5174"/>
              </a:lnSpc>
            </a:pPr>
            <a:r>
              <a:rPr lang="en-US" sz="4500">
                <a:solidFill>
                  <a:srgbClr val="000000"/>
                </a:solidFill>
                <a:latin typeface="ไอติม"/>
                <a:ea typeface="ไอติม"/>
                <a:cs typeface="ไอติม"/>
                <a:sym typeface="ไอติม"/>
              </a:rPr>
              <a:t>2.5 hours of mindfulness education, guided practice, and opportunities to reflect and share. There will be a break midway through.</a:t>
            </a: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r>
              <a:rPr lang="en-US" sz="4500">
                <a:solidFill>
                  <a:srgbClr val="000000"/>
                </a:solidFill>
                <a:latin typeface="ไอติม"/>
                <a:ea typeface="ไอติม"/>
                <a:cs typeface="ไอติม"/>
                <a:sym typeface="ไอติม"/>
              </a:rPr>
              <a:t>There will be an optional Q&amp;A after the closing section of the presentation. Please feel free to ask questions throughout the workshop as they arise. You can ask questions in the chat or unmute. </a:t>
            </a: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814"/>
    </mc:Choice>
    <mc:Fallback xmlns="">
      <p:transition spd="slow" advTm="81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1189757"/>
            <a:ext cx="9982644" cy="883667"/>
          </a:xfrm>
          <a:prstGeom prst="rect">
            <a:avLst/>
          </a:prstGeom>
        </p:spPr>
        <p:txBody>
          <a:bodyPr lIns="0" tIns="0" rIns="0" bIns="0" rtlCol="0" anchor="t">
            <a:spAutoFit/>
          </a:bodyPr>
          <a:lstStyle/>
          <a:p>
            <a:pPr algn="ctr">
              <a:lnSpc>
                <a:spcPts val="6570"/>
              </a:lnSpc>
            </a:pPr>
            <a:r>
              <a:rPr lang="en-US" sz="6773">
                <a:solidFill>
                  <a:srgbClr val="000000"/>
                </a:solidFill>
                <a:latin typeface="Sniglet"/>
                <a:ea typeface="Sniglet"/>
                <a:cs typeface="Sniglet"/>
                <a:sym typeface="Sniglet"/>
              </a:rPr>
              <a:t>Agenda </a:t>
            </a:r>
          </a:p>
        </p:txBody>
      </p:sp>
      <p:sp>
        <p:nvSpPr>
          <p:cNvPr id="12" name="TextBox 12"/>
          <p:cNvSpPr txBox="1"/>
          <p:nvPr/>
        </p:nvSpPr>
        <p:spPr>
          <a:xfrm>
            <a:off x="3496076" y="2458415"/>
            <a:ext cx="11295849" cy="6581775"/>
          </a:xfrm>
          <a:prstGeom prst="rect">
            <a:avLst/>
          </a:prstGeom>
        </p:spPr>
        <p:txBody>
          <a:bodyPr lIns="0" tIns="0" rIns="0" bIns="0" rtlCol="0" anchor="t">
            <a:spAutoFit/>
          </a:bodyPr>
          <a:lstStyle/>
          <a:p>
            <a:pPr algn="l">
              <a:lnSpc>
                <a:spcPts val="5174"/>
              </a:lnSpc>
            </a:pPr>
            <a:r>
              <a:rPr lang="en-US" sz="4500">
                <a:solidFill>
                  <a:srgbClr val="000000"/>
                </a:solidFill>
                <a:latin typeface="ไอติม"/>
                <a:ea typeface="ไอติม"/>
                <a:cs typeface="ไอติม"/>
                <a:sym typeface="ไอติม"/>
              </a:rPr>
              <a:t>I. Welcome and Introduction ← (we are here) </a:t>
            </a:r>
          </a:p>
          <a:p>
            <a:pPr algn="l">
              <a:lnSpc>
                <a:spcPts val="5174"/>
              </a:lnSpc>
            </a:pPr>
            <a:r>
              <a:rPr lang="en-US" sz="4500">
                <a:solidFill>
                  <a:srgbClr val="000000"/>
                </a:solidFill>
                <a:latin typeface="ไอติม"/>
                <a:ea typeface="ไอติม"/>
                <a:cs typeface="ไอติม"/>
                <a:sym typeface="ไอติม"/>
              </a:rPr>
              <a:t>II. Demystifying Mindfulness &amp; Caregiving </a:t>
            </a:r>
          </a:p>
          <a:p>
            <a:pPr algn="l">
              <a:lnSpc>
                <a:spcPts val="5174"/>
              </a:lnSpc>
            </a:pPr>
            <a:r>
              <a:rPr lang="en-US" sz="4500">
                <a:solidFill>
                  <a:srgbClr val="000000"/>
                </a:solidFill>
                <a:latin typeface="ไอติม"/>
                <a:ea typeface="ไอติม"/>
                <a:cs typeface="ไอติม"/>
                <a:sym typeface="ไอติม"/>
              </a:rPr>
              <a:t>III. Recommended Mindfulness Practices</a:t>
            </a:r>
          </a:p>
          <a:p>
            <a:pPr algn="ctr">
              <a:lnSpc>
                <a:spcPts val="5174"/>
              </a:lnSpc>
            </a:pPr>
            <a:r>
              <a:rPr lang="en-US" sz="4500">
                <a:solidFill>
                  <a:srgbClr val="000000"/>
                </a:solidFill>
                <a:latin typeface="ไอติม"/>
                <a:ea typeface="ไอติม"/>
                <a:cs typeface="ไอติม"/>
                <a:sym typeface="ไอติม"/>
              </a:rPr>
              <a:t>10 Minute Break </a:t>
            </a:r>
          </a:p>
          <a:p>
            <a:pPr algn="l">
              <a:lnSpc>
                <a:spcPts val="5174"/>
              </a:lnSpc>
            </a:pPr>
            <a:r>
              <a:rPr lang="en-US" sz="4500">
                <a:solidFill>
                  <a:srgbClr val="000000"/>
                </a:solidFill>
                <a:latin typeface="ไอติม"/>
                <a:ea typeface="ไอติม"/>
                <a:cs typeface="ไอติม"/>
                <a:sym typeface="ไอติม"/>
              </a:rPr>
              <a:t>IV. Mindful Interacting </a:t>
            </a:r>
          </a:p>
          <a:p>
            <a:pPr algn="l">
              <a:lnSpc>
                <a:spcPts val="5174"/>
              </a:lnSpc>
            </a:pPr>
            <a:r>
              <a:rPr lang="en-US" sz="4500">
                <a:solidFill>
                  <a:srgbClr val="000000"/>
                </a:solidFill>
                <a:latin typeface="ไอติม"/>
                <a:ea typeface="ไอติม"/>
                <a:cs typeface="ไอติม"/>
                <a:sym typeface="ไอติม"/>
              </a:rPr>
              <a:t>V. Closing and Integration </a:t>
            </a: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r>
              <a:rPr lang="en-US" sz="4500">
                <a:solidFill>
                  <a:srgbClr val="000000"/>
                </a:solidFill>
                <a:latin typeface="ไอติม"/>
                <a:ea typeface="ไอติม"/>
                <a:cs typeface="ไอติม"/>
                <a:sym typeface="ไอติม"/>
              </a:rPr>
              <a:t>Followed by an optional Q&amp;A session  </a:t>
            </a: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3888"/>
    </mc:Choice>
    <mc:Fallback xmlns="">
      <p:transition spd="slow" advTm="38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1350795"/>
            <a:ext cx="9982644" cy="722630"/>
          </a:xfrm>
          <a:prstGeom prst="rect">
            <a:avLst/>
          </a:prstGeom>
        </p:spPr>
        <p:txBody>
          <a:bodyPr lIns="0" tIns="0" rIns="0" bIns="0" rtlCol="0" anchor="t">
            <a:spAutoFit/>
          </a:bodyPr>
          <a:lstStyle/>
          <a:p>
            <a:pPr algn="ctr">
              <a:lnSpc>
                <a:spcPts val="5334"/>
              </a:lnSpc>
            </a:pPr>
            <a:r>
              <a:rPr lang="en-US" sz="5499">
                <a:solidFill>
                  <a:srgbClr val="000000"/>
                </a:solidFill>
                <a:latin typeface="Sniglet"/>
                <a:ea typeface="Sniglet"/>
                <a:cs typeface="Sniglet"/>
                <a:sym typeface="Sniglet"/>
              </a:rPr>
              <a:t>Group agreements</a:t>
            </a:r>
          </a:p>
        </p:txBody>
      </p:sp>
      <p:sp>
        <p:nvSpPr>
          <p:cNvPr id="12" name="TextBox 12"/>
          <p:cNvSpPr txBox="1"/>
          <p:nvPr/>
        </p:nvSpPr>
        <p:spPr>
          <a:xfrm>
            <a:off x="3496076" y="2623272"/>
            <a:ext cx="11295849" cy="12192000"/>
          </a:xfrm>
          <a:prstGeom prst="rect">
            <a:avLst/>
          </a:prstGeom>
        </p:spPr>
        <p:txBody>
          <a:bodyPr lIns="0" tIns="0" rIns="0" bIns="0" rtlCol="0" anchor="t">
            <a:spAutoFit/>
          </a:bodyPr>
          <a:lstStyle/>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Confidentiality</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Speak from our own experience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Honor silence: allow for moments of pause between shares and silence during group practice</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No fixing, saving, or advising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Take care ourselves! </a:t>
            </a:r>
          </a:p>
          <a:p>
            <a:pPr marL="971550" lvl="1" indent="-485775" algn="l">
              <a:lnSpc>
                <a:spcPts val="5174"/>
              </a:lnSpc>
              <a:buFont typeface="Arial"/>
              <a:buChar char="•"/>
            </a:pPr>
            <a:r>
              <a:rPr lang="en-US" sz="4500">
                <a:solidFill>
                  <a:srgbClr val="000000"/>
                </a:solidFill>
                <a:latin typeface="ไอติม"/>
                <a:ea typeface="ไอติม"/>
                <a:cs typeface="ไอติม"/>
                <a:sym typeface="ไอติม"/>
              </a:rPr>
              <a:t>Others? </a:t>
            </a:r>
          </a:p>
          <a:p>
            <a:pPr algn="l">
              <a:lnSpc>
                <a:spcPts val="4600"/>
              </a:lnSpc>
            </a:pPr>
            <a:endParaRPr lang="en-US" sz="4500">
              <a:solidFill>
                <a:srgbClr val="000000"/>
              </a:solidFill>
              <a:latin typeface="ไอติม"/>
              <a:ea typeface="ไอติม"/>
              <a:cs typeface="ไอติม"/>
              <a:sym typeface="ไอติม"/>
            </a:endParaRPr>
          </a:p>
          <a:p>
            <a:pPr algn="l">
              <a:lnSpc>
                <a:spcPts val="4600"/>
              </a:lnSpc>
            </a:pPr>
            <a:endParaRPr lang="en-US" sz="4500">
              <a:solidFill>
                <a:srgbClr val="000000"/>
              </a:solidFill>
              <a:latin typeface="ไอติม"/>
              <a:ea typeface="ไอติม"/>
              <a:cs typeface="ไอติม"/>
              <a:sym typeface="ไอติม"/>
            </a:endParaRPr>
          </a:p>
          <a:p>
            <a:pPr algn="l">
              <a:lnSpc>
                <a:spcPts val="4600"/>
              </a:lnSpc>
            </a:pPr>
            <a:endParaRPr lang="en-US" sz="4500">
              <a:solidFill>
                <a:srgbClr val="000000"/>
              </a:solidFill>
              <a:latin typeface="ไอติม"/>
              <a:ea typeface="ไอติม"/>
              <a:cs typeface="ไอติม"/>
              <a:sym typeface="ไอติม"/>
            </a:endParaRPr>
          </a:p>
          <a:p>
            <a:pPr algn="l">
              <a:lnSpc>
                <a:spcPts val="4600"/>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a:p>
            <a:pPr algn="l">
              <a:lnSpc>
                <a:spcPts val="5174"/>
              </a:lnSpc>
            </a:pPr>
            <a:endParaRPr lang="en-US" sz="4500">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3783"/>
    </mc:Choice>
    <mc:Fallback xmlns="">
      <p:transition spd="slow" advTm="378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Freeform 3"/>
          <p:cNvSpPr/>
          <p:nvPr/>
        </p:nvSpPr>
        <p:spPr>
          <a:xfrm>
            <a:off x="-11498136" y="3588346"/>
            <a:ext cx="18751215" cy="20481146"/>
          </a:xfrm>
          <a:custGeom>
            <a:avLst/>
            <a:gdLst/>
            <a:ahLst/>
            <a:cxnLst/>
            <a:rect l="l" t="t" r="r" b="b"/>
            <a:pathLst>
              <a:path w="18751215" h="20481146">
                <a:moveTo>
                  <a:pt x="0" y="0"/>
                </a:moveTo>
                <a:lnTo>
                  <a:pt x="18751216" y="0"/>
                </a:lnTo>
                <a:lnTo>
                  <a:pt x="18751216" y="20481146"/>
                </a:lnTo>
                <a:lnTo>
                  <a:pt x="0" y="20481146"/>
                </a:lnTo>
                <a:lnTo>
                  <a:pt x="0" y="0"/>
                </a:lnTo>
                <a:close/>
              </a:path>
            </a:pathLst>
          </a:custGeom>
          <a:blipFill>
            <a:blip r:embed="rId3"/>
            <a:stretch>
              <a:fillRect/>
            </a:stretch>
          </a:blipFill>
        </p:spPr>
        <p:txBody>
          <a:bodyPr/>
          <a:lstStyle/>
          <a:p>
            <a:endParaRPr lang="en-US"/>
          </a:p>
        </p:txBody>
      </p:sp>
      <p:sp>
        <p:nvSpPr>
          <p:cNvPr id="4" name="Freeform 4"/>
          <p:cNvSpPr/>
          <p:nvPr/>
        </p:nvSpPr>
        <p:spPr>
          <a:xfrm>
            <a:off x="10225895" y="-12914637"/>
            <a:ext cx="18751215" cy="20481146"/>
          </a:xfrm>
          <a:custGeom>
            <a:avLst/>
            <a:gdLst/>
            <a:ahLst/>
            <a:cxnLst/>
            <a:rect l="l" t="t" r="r" b="b"/>
            <a:pathLst>
              <a:path w="18751215" h="20481146">
                <a:moveTo>
                  <a:pt x="0" y="0"/>
                </a:moveTo>
                <a:lnTo>
                  <a:pt x="18751215" y="0"/>
                </a:lnTo>
                <a:lnTo>
                  <a:pt x="18751215" y="20481146"/>
                </a:lnTo>
                <a:lnTo>
                  <a:pt x="0" y="20481146"/>
                </a:lnTo>
                <a:lnTo>
                  <a:pt x="0" y="0"/>
                </a:lnTo>
                <a:close/>
              </a:path>
            </a:pathLst>
          </a:custGeom>
          <a:blipFill>
            <a:blip r:embed="rId3"/>
            <a:stretch>
              <a:fillRect/>
            </a:stretch>
          </a:blipFill>
        </p:spPr>
        <p:txBody>
          <a:bodyPr/>
          <a:lstStyle/>
          <a:p>
            <a:endParaRPr lang="en-US"/>
          </a:p>
        </p:txBody>
      </p:sp>
      <p:sp>
        <p:nvSpPr>
          <p:cNvPr id="5" name="Freeform 5"/>
          <p:cNvSpPr/>
          <p:nvPr/>
        </p:nvSpPr>
        <p:spPr>
          <a:xfrm>
            <a:off x="-659074" y="-1090165"/>
            <a:ext cx="6301816" cy="7059061"/>
          </a:xfrm>
          <a:custGeom>
            <a:avLst/>
            <a:gdLst/>
            <a:ahLst/>
            <a:cxnLst/>
            <a:rect l="l" t="t" r="r" b="b"/>
            <a:pathLst>
              <a:path w="6301816" h="7059061">
                <a:moveTo>
                  <a:pt x="0" y="0"/>
                </a:moveTo>
                <a:lnTo>
                  <a:pt x="6301817" y="0"/>
                </a:lnTo>
                <a:lnTo>
                  <a:pt x="6301817" y="7059061"/>
                </a:lnTo>
                <a:lnTo>
                  <a:pt x="0" y="7059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12763072" y="4036979"/>
            <a:ext cx="6301816" cy="7059061"/>
          </a:xfrm>
          <a:custGeom>
            <a:avLst/>
            <a:gdLst/>
            <a:ahLst/>
            <a:cxnLst/>
            <a:rect l="l" t="t" r="r" b="b"/>
            <a:pathLst>
              <a:path w="6301816" h="7059061">
                <a:moveTo>
                  <a:pt x="6301816" y="7059060"/>
                </a:moveTo>
                <a:lnTo>
                  <a:pt x="0" y="7059060"/>
                </a:lnTo>
                <a:lnTo>
                  <a:pt x="0" y="0"/>
                </a:lnTo>
                <a:lnTo>
                  <a:pt x="6301816" y="0"/>
                </a:lnTo>
                <a:lnTo>
                  <a:pt x="6301816" y="70590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928510" y="8377371"/>
            <a:ext cx="4939574" cy="3819258"/>
          </a:xfrm>
          <a:custGeom>
            <a:avLst/>
            <a:gdLst/>
            <a:ahLst/>
            <a:cxnLst/>
            <a:rect l="l" t="t" r="r" b="b"/>
            <a:pathLst>
              <a:path w="4939574" h="3819258">
                <a:moveTo>
                  <a:pt x="0" y="0"/>
                </a:moveTo>
                <a:lnTo>
                  <a:pt x="4939574" y="0"/>
                </a:lnTo>
                <a:lnTo>
                  <a:pt x="4939574" y="3819258"/>
                </a:lnTo>
                <a:lnTo>
                  <a:pt x="0" y="381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800000">
            <a:off x="13993708" y="-1675435"/>
            <a:ext cx="4848524" cy="3748859"/>
          </a:xfrm>
          <a:custGeom>
            <a:avLst/>
            <a:gdLst/>
            <a:ahLst/>
            <a:cxnLst/>
            <a:rect l="l" t="t" r="r" b="b"/>
            <a:pathLst>
              <a:path w="4848524" h="3748859">
                <a:moveTo>
                  <a:pt x="0" y="0"/>
                </a:moveTo>
                <a:lnTo>
                  <a:pt x="4848525" y="0"/>
                </a:lnTo>
                <a:lnTo>
                  <a:pt x="4848525" y="3748859"/>
                </a:lnTo>
                <a:lnTo>
                  <a:pt x="0" y="37488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652278" y="8377371"/>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10050803">
            <a:off x="11418159" y="-1697058"/>
            <a:ext cx="1980929" cy="3394116"/>
          </a:xfrm>
          <a:custGeom>
            <a:avLst/>
            <a:gdLst/>
            <a:ahLst/>
            <a:cxnLst/>
            <a:rect l="l" t="t" r="r" b="b"/>
            <a:pathLst>
              <a:path w="1980929" h="3394116">
                <a:moveTo>
                  <a:pt x="0" y="0"/>
                </a:moveTo>
                <a:lnTo>
                  <a:pt x="1980929" y="0"/>
                </a:lnTo>
                <a:lnTo>
                  <a:pt x="1980929" y="3394116"/>
                </a:lnTo>
                <a:lnTo>
                  <a:pt x="0" y="3394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4152678" y="2023466"/>
            <a:ext cx="9982644" cy="909320"/>
          </a:xfrm>
          <a:prstGeom prst="rect">
            <a:avLst/>
          </a:prstGeom>
        </p:spPr>
        <p:txBody>
          <a:bodyPr lIns="0" tIns="0" rIns="0" bIns="0" rtlCol="0" anchor="t">
            <a:spAutoFit/>
          </a:bodyPr>
          <a:lstStyle/>
          <a:p>
            <a:pPr algn="ctr">
              <a:lnSpc>
                <a:spcPts val="6789"/>
              </a:lnSpc>
            </a:pPr>
            <a:r>
              <a:rPr lang="en-US" sz="6999">
                <a:solidFill>
                  <a:srgbClr val="000000"/>
                </a:solidFill>
                <a:latin typeface="Sniglet"/>
                <a:ea typeface="Sniglet"/>
                <a:cs typeface="Sniglet"/>
                <a:sym typeface="Sniglet"/>
              </a:rPr>
              <a:t>Icebreaker Discussion</a:t>
            </a:r>
          </a:p>
        </p:txBody>
      </p:sp>
      <p:sp>
        <p:nvSpPr>
          <p:cNvPr id="12" name="TextBox 12"/>
          <p:cNvSpPr txBox="1"/>
          <p:nvPr/>
        </p:nvSpPr>
        <p:spPr>
          <a:xfrm>
            <a:off x="3594989" y="4299794"/>
            <a:ext cx="11295849" cy="2571750"/>
          </a:xfrm>
          <a:prstGeom prst="rect">
            <a:avLst/>
          </a:prstGeom>
        </p:spPr>
        <p:txBody>
          <a:bodyPr lIns="0" tIns="0" rIns="0" bIns="0" rtlCol="0" anchor="t">
            <a:spAutoFit/>
          </a:bodyPr>
          <a:lstStyle/>
          <a:p>
            <a:pPr algn="ctr">
              <a:lnSpc>
                <a:spcPts val="6324"/>
              </a:lnSpc>
            </a:pPr>
            <a:r>
              <a:rPr lang="en-US" sz="5499">
                <a:solidFill>
                  <a:srgbClr val="000000"/>
                </a:solidFill>
                <a:latin typeface="ไอติม"/>
                <a:ea typeface="ไอติม"/>
                <a:cs typeface="ไอติม"/>
                <a:sym typeface="ไอติม"/>
              </a:rPr>
              <a:t>What brought you here today?</a:t>
            </a:r>
          </a:p>
          <a:p>
            <a:pPr algn="ctr">
              <a:lnSpc>
                <a:spcPts val="5750"/>
              </a:lnSpc>
            </a:pPr>
            <a:endParaRPr lang="en-US" sz="5499">
              <a:solidFill>
                <a:srgbClr val="000000"/>
              </a:solidFill>
              <a:latin typeface="ไอติม"/>
              <a:ea typeface="ไอติม"/>
              <a:cs typeface="ไอติม"/>
              <a:sym typeface="ไอติม"/>
            </a:endParaRPr>
          </a:p>
          <a:p>
            <a:pPr algn="ctr">
              <a:lnSpc>
                <a:spcPts val="4254"/>
              </a:lnSpc>
            </a:pPr>
            <a:r>
              <a:rPr lang="en-US" sz="3699">
                <a:solidFill>
                  <a:srgbClr val="000000"/>
                </a:solidFill>
                <a:latin typeface="ไอติม"/>
                <a:ea typeface="ไอติม"/>
                <a:cs typeface="ไอติม"/>
                <a:sym typeface="ไอติม"/>
              </a:rPr>
              <a:t>Feel free to participate in the chat or to come off mute! </a:t>
            </a:r>
          </a:p>
          <a:p>
            <a:pPr algn="ctr">
              <a:lnSpc>
                <a:spcPts val="4025"/>
              </a:lnSpc>
            </a:pPr>
            <a:endParaRPr lang="en-US" sz="3699">
              <a:solidFill>
                <a:srgbClr val="000000"/>
              </a:solidFill>
              <a:latin typeface="ไอติม"/>
              <a:ea typeface="ไอติม"/>
              <a:cs typeface="ไอติม"/>
              <a:sym typeface="ไอติม"/>
            </a:endParaRPr>
          </a:p>
        </p:txBody>
      </p:sp>
    </p:spTree>
  </p:cSld>
  <p:clrMapOvr>
    <a:masterClrMapping/>
  </p:clrMapOvr>
  <mc:AlternateContent xmlns:mc="http://schemas.openxmlformats.org/markup-compatibility/2006" xmlns:p14="http://schemas.microsoft.com/office/powerpoint/2010/main">
    <mc:Choice Requires="p14">
      <p:transition spd="slow" p14:dur="2000" advTm="2088"/>
    </mc:Choice>
    <mc:Fallback xmlns="">
      <p:transition spd="slow" advTm="208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2410</Words>
  <Application>Microsoft Office PowerPoint</Application>
  <PresentationFormat>Custom</PresentationFormat>
  <Paragraphs>272</Paragraphs>
  <Slides>38</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ไอติม</vt:lpstr>
      <vt:lpstr>Sniglet</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LEND Leadership project</dc:title>
  <dc:creator>Joe Kreiter</dc:creator>
  <cp:lastModifiedBy>Joe Kreiter</cp:lastModifiedBy>
  <cp:revision>3</cp:revision>
  <dcterms:created xsi:type="dcterms:W3CDTF">2006-08-16T00:00:00Z</dcterms:created>
  <dcterms:modified xsi:type="dcterms:W3CDTF">2025-04-08T02:27:29Z</dcterms:modified>
  <dc:identifier>DAGjl5dZ1c0</dc:identifier>
</cp:coreProperties>
</file>