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3" r:id="rId1"/>
  </p:sldMasterIdLst>
  <p:notesMasterIdLst>
    <p:notesMasterId r:id="rId6"/>
  </p:notesMasterIdLst>
  <p:sldIdLst>
    <p:sldId id="256" r:id="rId2"/>
    <p:sldId id="257" r:id="rId3"/>
    <p:sldId id="264" r:id="rId4"/>
    <p:sldId id="263" r:id="rId5"/>
  </p:sldIdLst>
  <p:sldSz cx="9144000" cy="5143500" type="screen16x9"/>
  <p:notesSz cx="6858000" cy="9144000"/>
  <p:embeddedFontLst>
    <p:embeddedFont>
      <p:font typeface="Lato" panose="020F0502020204030203" pitchFamily="34" charset="0"/>
      <p:regular r:id="rId7"/>
      <p:bold r:id="rId8"/>
      <p:italic r:id="rId9"/>
      <p:boldItalic r:id="rId10"/>
    </p:embeddedFont>
    <p:embeddedFont>
      <p:font typeface="Montserrat" panose="00000500000000000000" pitchFamily="2" charset="0"/>
      <p:regular r:id="rId11"/>
      <p:bold r:id="rId12"/>
      <p:italic r:id="rId13"/>
      <p:boldItalic r:id="rId14"/>
    </p:embeddedFont>
    <p:embeddedFont>
      <p:font typeface="Vidaloka" panose="020B0604020202020204" charset="0"/>
      <p:regular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9C0D7D-CBB8-4C6D-9991-534AC6C1C26D}">
  <a:tblStyle styleId="{219C0D7D-CBB8-4C6D-9991-534AC6C1C26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48" y="6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Vowell" userId="af5598b38eb14bd6" providerId="LiveId" clId="{D6B51C22-7268-4EF6-9539-D0145A970DA4}"/>
    <pc:docChg chg="modSld">
      <pc:chgData name="Taylor Vowell" userId="af5598b38eb14bd6" providerId="LiveId" clId="{D6B51C22-7268-4EF6-9539-D0145A970DA4}" dt="2024-04-14T23:24:50.798" v="9" actId="20577"/>
      <pc:docMkLst>
        <pc:docMk/>
      </pc:docMkLst>
      <pc:sldChg chg="modSp mod">
        <pc:chgData name="Taylor Vowell" userId="af5598b38eb14bd6" providerId="LiveId" clId="{D6B51C22-7268-4EF6-9539-D0145A970DA4}" dt="2024-04-14T23:24:50.798" v="9" actId="20577"/>
        <pc:sldMkLst>
          <pc:docMk/>
          <pc:sldMk cId="0" sldId="256"/>
        </pc:sldMkLst>
        <pc:spChg chg="mod">
          <ac:chgData name="Taylor Vowell" userId="af5598b38eb14bd6" providerId="LiveId" clId="{D6B51C22-7268-4EF6-9539-D0145A970DA4}" dt="2024-04-14T23:24:50.798" v="9" actId="20577"/>
          <ac:spMkLst>
            <pc:docMk/>
            <pc:sldMk cId="0" sldId="256"/>
            <ac:spMk id="48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0" name="Google Shape;48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415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0" name="Google Shape;48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3358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039975" y="1324500"/>
            <a:ext cx="70641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1040000" y="3377100"/>
            <a:ext cx="7064100" cy="4419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cxnSp>
        <p:nvCxnSpPr>
          <p:cNvPr id="11" name="Google Shape;11;p2"/>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 name="Google Shape;12;p2"/>
          <p:cNvCxnSpPr/>
          <p:nvPr/>
        </p:nvCxnSpPr>
        <p:spPr>
          <a:xfrm flipH="1">
            <a:off x="-257975" y="-72550"/>
            <a:ext cx="3047400" cy="13464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3" name="Google Shape;13;p2"/>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4" name="Google Shape;14;p2"/>
          <p:cNvCxnSpPr/>
          <p:nvPr/>
        </p:nvCxnSpPr>
        <p:spPr>
          <a:xfrm flipH="1">
            <a:off x="6467450" y="3935375"/>
            <a:ext cx="3047400" cy="13464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13225" y="445025"/>
            <a:ext cx="47115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4"/>
          <p:cNvSpPr txBox="1">
            <a:spLocks noGrp="1"/>
          </p:cNvSpPr>
          <p:nvPr>
            <p:ph type="body" idx="1"/>
          </p:nvPr>
        </p:nvSpPr>
        <p:spPr>
          <a:xfrm>
            <a:off x="713250" y="1272925"/>
            <a:ext cx="7717500" cy="3295800"/>
          </a:xfrm>
          <a:prstGeom prst="rect">
            <a:avLst/>
          </a:prstGeom>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Lato"/>
              <a:buChar char="●"/>
              <a:defRPr sz="1100"/>
            </a:lvl1pPr>
            <a:lvl2pPr marL="914400" lvl="1" indent="-317500">
              <a:spcBef>
                <a:spcPts val="0"/>
              </a:spcBef>
              <a:spcAft>
                <a:spcPts val="0"/>
              </a:spcAft>
              <a:buClr>
                <a:schemeClr val="dk1"/>
              </a:buClr>
              <a:buSzPts val="1400"/>
              <a:buFont typeface="Lato"/>
              <a:buChar char="○"/>
              <a:defRPr/>
            </a:lvl2pPr>
            <a:lvl3pPr marL="1371600" lvl="2" indent="-317500">
              <a:spcBef>
                <a:spcPts val="0"/>
              </a:spcBef>
              <a:spcAft>
                <a:spcPts val="0"/>
              </a:spcAft>
              <a:buClr>
                <a:schemeClr val="dk1"/>
              </a:buClr>
              <a:buSzPts val="1400"/>
              <a:buFont typeface="Lato"/>
              <a:buChar char="■"/>
              <a:defRPr/>
            </a:lvl3pPr>
            <a:lvl4pPr marL="1828800" lvl="3" indent="-317500">
              <a:spcBef>
                <a:spcPts val="0"/>
              </a:spcBef>
              <a:spcAft>
                <a:spcPts val="0"/>
              </a:spcAft>
              <a:buClr>
                <a:schemeClr val="dk1"/>
              </a:buClr>
              <a:buSzPts val="1400"/>
              <a:buFont typeface="Lato"/>
              <a:buChar char="●"/>
              <a:defRPr/>
            </a:lvl4pPr>
            <a:lvl5pPr marL="2286000" lvl="4" indent="-317500">
              <a:spcBef>
                <a:spcPts val="0"/>
              </a:spcBef>
              <a:spcAft>
                <a:spcPts val="0"/>
              </a:spcAft>
              <a:buClr>
                <a:schemeClr val="dk1"/>
              </a:buClr>
              <a:buSzPts val="1400"/>
              <a:buFont typeface="Lato"/>
              <a:buChar char="○"/>
              <a:defRPr/>
            </a:lvl5pPr>
            <a:lvl6pPr marL="2743200" lvl="5" indent="-317500">
              <a:spcBef>
                <a:spcPts val="0"/>
              </a:spcBef>
              <a:spcAft>
                <a:spcPts val="0"/>
              </a:spcAft>
              <a:buClr>
                <a:schemeClr val="dk1"/>
              </a:buClr>
              <a:buSzPts val="1400"/>
              <a:buFont typeface="Lato"/>
              <a:buChar char="■"/>
              <a:defRPr/>
            </a:lvl6pPr>
            <a:lvl7pPr marL="3200400" lvl="6" indent="-317500">
              <a:spcBef>
                <a:spcPts val="0"/>
              </a:spcBef>
              <a:spcAft>
                <a:spcPts val="0"/>
              </a:spcAft>
              <a:buClr>
                <a:schemeClr val="dk1"/>
              </a:buClr>
              <a:buSzPts val="1400"/>
              <a:buFont typeface="Lato"/>
              <a:buChar char="●"/>
              <a:defRPr/>
            </a:lvl7pPr>
            <a:lvl8pPr marL="3657600" lvl="7" indent="-317500">
              <a:spcBef>
                <a:spcPts val="0"/>
              </a:spcBef>
              <a:spcAft>
                <a:spcPts val="0"/>
              </a:spcAft>
              <a:buClr>
                <a:schemeClr val="dk1"/>
              </a:buClr>
              <a:buSzPts val="1400"/>
              <a:buFont typeface="Lato"/>
              <a:buChar char="○"/>
              <a:defRPr/>
            </a:lvl8pPr>
            <a:lvl9pPr marL="4114800" lvl="8" indent="-317500">
              <a:spcBef>
                <a:spcPts val="0"/>
              </a:spcBef>
              <a:spcAft>
                <a:spcPts val="0"/>
              </a:spcAft>
              <a:buClr>
                <a:schemeClr val="dk1"/>
              </a:buClr>
              <a:buSzPts val="1400"/>
              <a:buFont typeface="Lato"/>
              <a:buChar char="■"/>
              <a:defRPr/>
            </a:lvl9pPr>
          </a:lstStyle>
          <a:p>
            <a:endParaRPr/>
          </a:p>
        </p:txBody>
      </p:sp>
      <p:cxnSp>
        <p:nvCxnSpPr>
          <p:cNvPr id="26" name="Google Shape;26;p4"/>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7" name="Google Shape;27;p4"/>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8" name="Google Shape;28;p4"/>
          <p:cNvCxnSpPr/>
          <p:nvPr/>
        </p:nvCxnSpPr>
        <p:spPr>
          <a:xfrm>
            <a:off x="6884900" y="-113600"/>
            <a:ext cx="2565600" cy="1306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2"/>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449"/>
        <p:cNvGrpSpPr/>
        <p:nvPr/>
      </p:nvGrpSpPr>
      <p:grpSpPr>
        <a:xfrm>
          <a:off x="0" y="0"/>
          <a:ext cx="0" cy="0"/>
          <a:chOff x="0" y="0"/>
          <a:chExt cx="0" cy="0"/>
        </a:xfrm>
      </p:grpSpPr>
      <p:cxnSp>
        <p:nvCxnSpPr>
          <p:cNvPr id="450" name="Google Shape;450;p50"/>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1" name="Google Shape;451;p50"/>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1">
  <p:cSld name="CUSTOM_10_1">
    <p:spTree>
      <p:nvGrpSpPr>
        <p:cNvPr id="1" name="Shape 452"/>
        <p:cNvGrpSpPr/>
        <p:nvPr/>
      </p:nvGrpSpPr>
      <p:grpSpPr>
        <a:xfrm>
          <a:off x="0" y="0"/>
          <a:ext cx="0" cy="0"/>
          <a:chOff x="0" y="0"/>
          <a:chExt cx="0" cy="0"/>
        </a:xfrm>
      </p:grpSpPr>
      <p:cxnSp>
        <p:nvCxnSpPr>
          <p:cNvPr id="453" name="Google Shape;453;p51"/>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4" name="Google Shape;454;p51"/>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5" name="Google Shape;455;p51"/>
          <p:cNvCxnSpPr/>
          <p:nvPr/>
        </p:nvCxnSpPr>
        <p:spPr>
          <a:xfrm>
            <a:off x="7434175" y="-125600"/>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56" name="Google Shape;456;p51"/>
          <p:cNvCxnSpPr/>
          <p:nvPr/>
        </p:nvCxnSpPr>
        <p:spPr>
          <a:xfrm>
            <a:off x="-147275" y="3943475"/>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2">
  <p:cSld name="CUSTOM_10_1_1">
    <p:spTree>
      <p:nvGrpSpPr>
        <p:cNvPr id="1" name="Shape 457"/>
        <p:cNvGrpSpPr/>
        <p:nvPr/>
      </p:nvGrpSpPr>
      <p:grpSpPr>
        <a:xfrm>
          <a:off x="0" y="0"/>
          <a:ext cx="0" cy="0"/>
          <a:chOff x="0" y="0"/>
          <a:chExt cx="0" cy="0"/>
        </a:xfrm>
      </p:grpSpPr>
      <p:cxnSp>
        <p:nvCxnSpPr>
          <p:cNvPr id="458" name="Google Shape;458;p52"/>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9" name="Google Shape;459;p52"/>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0" name="Google Shape;460;p52"/>
          <p:cNvCxnSpPr/>
          <p:nvPr/>
        </p:nvCxnSpPr>
        <p:spPr>
          <a:xfrm flipH="1">
            <a:off x="6772150" y="3663450"/>
            <a:ext cx="2823300" cy="1633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3">
  <p:cSld name="CUSTOM_30">
    <p:spTree>
      <p:nvGrpSpPr>
        <p:cNvPr id="1" name="Shape 461"/>
        <p:cNvGrpSpPr/>
        <p:nvPr/>
      </p:nvGrpSpPr>
      <p:grpSpPr>
        <a:xfrm>
          <a:off x="0" y="0"/>
          <a:ext cx="0" cy="0"/>
          <a:chOff x="0" y="0"/>
          <a:chExt cx="0" cy="0"/>
        </a:xfrm>
      </p:grpSpPr>
      <p:cxnSp>
        <p:nvCxnSpPr>
          <p:cNvPr id="462" name="Google Shape;462;p53"/>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3" name="Google Shape;463;p53"/>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4" name="Google Shape;464;p53"/>
          <p:cNvCxnSpPr/>
          <p:nvPr/>
        </p:nvCxnSpPr>
        <p:spPr>
          <a:xfrm>
            <a:off x="-250225" y="4076450"/>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5" name="Google Shape;465;p53"/>
          <p:cNvCxnSpPr/>
          <p:nvPr/>
        </p:nvCxnSpPr>
        <p:spPr>
          <a:xfrm>
            <a:off x="7441150" y="-48375"/>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6" name="Google Shape;466;p53"/>
          <p:cNvCxnSpPr/>
          <p:nvPr/>
        </p:nvCxnSpPr>
        <p:spPr>
          <a:xfrm flipH="1">
            <a:off x="7454238" y="4053663"/>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7" name="Google Shape;467;p53"/>
          <p:cNvCxnSpPr/>
          <p:nvPr/>
        </p:nvCxnSpPr>
        <p:spPr>
          <a:xfrm flipH="1">
            <a:off x="-237137" y="-71162"/>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Vidaloka"/>
              <a:buNone/>
              <a:defRPr sz="3000">
                <a:solidFill>
                  <a:schemeClr val="dk1"/>
                </a:solidFill>
                <a:latin typeface="Vidaloka"/>
                <a:ea typeface="Vidaloka"/>
                <a:cs typeface="Vidaloka"/>
                <a:sym typeface="Vidaloka"/>
              </a:defRPr>
            </a:lvl1pPr>
            <a:lvl2pPr lvl="1">
              <a:spcBef>
                <a:spcPts val="0"/>
              </a:spcBef>
              <a:spcAft>
                <a:spcPts val="0"/>
              </a:spcAft>
              <a:buClr>
                <a:schemeClr val="dk1"/>
              </a:buClr>
              <a:buSzPts val="3000"/>
              <a:buNone/>
              <a:defRPr sz="3000" i="1">
                <a:solidFill>
                  <a:schemeClr val="dk1"/>
                </a:solidFill>
              </a:defRPr>
            </a:lvl2pPr>
            <a:lvl3pPr lvl="2">
              <a:spcBef>
                <a:spcPts val="0"/>
              </a:spcBef>
              <a:spcAft>
                <a:spcPts val="0"/>
              </a:spcAft>
              <a:buClr>
                <a:schemeClr val="dk1"/>
              </a:buClr>
              <a:buSzPts val="3000"/>
              <a:buNone/>
              <a:defRPr sz="3000" i="1">
                <a:solidFill>
                  <a:schemeClr val="dk1"/>
                </a:solidFill>
              </a:defRPr>
            </a:lvl3pPr>
            <a:lvl4pPr lvl="3">
              <a:spcBef>
                <a:spcPts val="0"/>
              </a:spcBef>
              <a:spcAft>
                <a:spcPts val="0"/>
              </a:spcAft>
              <a:buClr>
                <a:schemeClr val="dk1"/>
              </a:buClr>
              <a:buSzPts val="3000"/>
              <a:buNone/>
              <a:defRPr sz="3000" i="1">
                <a:solidFill>
                  <a:schemeClr val="dk1"/>
                </a:solidFill>
              </a:defRPr>
            </a:lvl4pPr>
            <a:lvl5pPr lvl="4">
              <a:spcBef>
                <a:spcPts val="0"/>
              </a:spcBef>
              <a:spcAft>
                <a:spcPts val="0"/>
              </a:spcAft>
              <a:buClr>
                <a:schemeClr val="dk1"/>
              </a:buClr>
              <a:buSzPts val="3000"/>
              <a:buNone/>
              <a:defRPr sz="3000" i="1">
                <a:solidFill>
                  <a:schemeClr val="dk1"/>
                </a:solidFill>
              </a:defRPr>
            </a:lvl5pPr>
            <a:lvl6pPr lvl="5">
              <a:spcBef>
                <a:spcPts val="0"/>
              </a:spcBef>
              <a:spcAft>
                <a:spcPts val="0"/>
              </a:spcAft>
              <a:buClr>
                <a:schemeClr val="dk1"/>
              </a:buClr>
              <a:buSzPts val="3000"/>
              <a:buNone/>
              <a:defRPr sz="3000" i="1">
                <a:solidFill>
                  <a:schemeClr val="dk1"/>
                </a:solidFill>
              </a:defRPr>
            </a:lvl6pPr>
            <a:lvl7pPr lvl="6">
              <a:spcBef>
                <a:spcPts val="0"/>
              </a:spcBef>
              <a:spcAft>
                <a:spcPts val="0"/>
              </a:spcAft>
              <a:buClr>
                <a:schemeClr val="dk1"/>
              </a:buClr>
              <a:buSzPts val="3000"/>
              <a:buNone/>
              <a:defRPr sz="3000" i="1">
                <a:solidFill>
                  <a:schemeClr val="dk1"/>
                </a:solidFill>
              </a:defRPr>
            </a:lvl7pPr>
            <a:lvl8pPr lvl="7">
              <a:spcBef>
                <a:spcPts val="0"/>
              </a:spcBef>
              <a:spcAft>
                <a:spcPts val="0"/>
              </a:spcAft>
              <a:buClr>
                <a:schemeClr val="dk1"/>
              </a:buClr>
              <a:buSzPts val="3000"/>
              <a:buNone/>
              <a:defRPr sz="3000" i="1">
                <a:solidFill>
                  <a:schemeClr val="dk1"/>
                </a:solidFill>
              </a:defRPr>
            </a:lvl8pPr>
            <a:lvl9pPr lvl="8">
              <a:spcBef>
                <a:spcPts val="0"/>
              </a:spcBef>
              <a:spcAft>
                <a:spcPts val="0"/>
              </a:spcAft>
              <a:buClr>
                <a:schemeClr val="dk1"/>
              </a:buClr>
              <a:buSzPts val="3000"/>
              <a:buNone/>
              <a:defRPr sz="3000" i="1">
                <a:solidFill>
                  <a:schemeClr val="dk1"/>
                </a:solidFill>
              </a:defRPr>
            </a:lvl9pPr>
          </a:lstStyle>
          <a:p>
            <a:endParaRPr/>
          </a:p>
        </p:txBody>
      </p:sp>
      <p:sp>
        <p:nvSpPr>
          <p:cNvPr id="7" name="Google Shape;7;p1"/>
          <p:cNvSpPr txBox="1">
            <a:spLocks noGrp="1"/>
          </p:cNvSpPr>
          <p:nvPr>
            <p:ph type="body" idx="1"/>
          </p:nvPr>
        </p:nvSpPr>
        <p:spPr>
          <a:xfrm>
            <a:off x="713250" y="1152475"/>
            <a:ext cx="77175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96" r:id="rId4"/>
    <p:sldLayoutId id="2147483697" r:id="rId5"/>
    <p:sldLayoutId id="2147483698" r:id="rId6"/>
    <p:sldLayoutId id="2147483699"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9"/>
          <p:cNvSpPr txBox="1">
            <a:spLocks noGrp="1"/>
          </p:cNvSpPr>
          <p:nvPr>
            <p:ph type="ctrTitle"/>
          </p:nvPr>
        </p:nvSpPr>
        <p:spPr>
          <a:xfrm>
            <a:off x="653526" y="1324500"/>
            <a:ext cx="7836947"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000" dirty="0">
                <a:latin typeface="Arial" panose="020B0604020202020204" pitchFamily="34" charset="0"/>
                <a:cs typeface="Arial" panose="020B0604020202020204" pitchFamily="34" charset="0"/>
              </a:rPr>
              <a:t>Recruiting </a:t>
            </a:r>
            <a:r>
              <a:rPr lang="en" sz="4000">
                <a:latin typeface="Arial" panose="020B0604020202020204" pitchFamily="34" charset="0"/>
                <a:cs typeface="Arial" panose="020B0604020202020204" pitchFamily="34" charset="0"/>
              </a:rPr>
              <a:t>Spanish-Speaking Employees for </a:t>
            </a:r>
            <a:r>
              <a:rPr lang="en" sz="4000" dirty="0">
                <a:latin typeface="Arial" panose="020B0604020202020204" pitchFamily="34" charset="0"/>
                <a:cs typeface="Arial" panose="020B0604020202020204" pitchFamily="34" charset="0"/>
              </a:rPr>
              <a:t>Early Intervention Services</a:t>
            </a:r>
            <a:endParaRPr sz="4000" dirty="0">
              <a:latin typeface="Arial" panose="020B0604020202020204" pitchFamily="34" charset="0"/>
              <a:cs typeface="Arial" panose="020B0604020202020204" pitchFamily="34" charset="0"/>
            </a:endParaRPr>
          </a:p>
        </p:txBody>
      </p:sp>
      <p:sp>
        <p:nvSpPr>
          <p:cNvPr id="483" name="Google Shape;483;p59"/>
          <p:cNvSpPr txBox="1">
            <a:spLocks noGrp="1"/>
          </p:cNvSpPr>
          <p:nvPr>
            <p:ph type="subTitle" idx="1"/>
          </p:nvPr>
        </p:nvSpPr>
        <p:spPr>
          <a:xfrm>
            <a:off x="1040000" y="3377100"/>
            <a:ext cx="7064100" cy="441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000" dirty="0">
                <a:solidFill>
                  <a:schemeClr val="dk1"/>
                </a:solidFill>
                <a:latin typeface="Arial" panose="020B0604020202020204" pitchFamily="34" charset="0"/>
                <a:cs typeface="Arial" panose="020B0604020202020204" pitchFamily="34" charset="0"/>
              </a:rPr>
              <a:t>Taylor Vowell</a:t>
            </a:r>
          </a:p>
          <a:p>
            <a:pPr marL="0" lvl="0" indent="0" algn="ctr" rtl="0">
              <a:spcBef>
                <a:spcPts val="0"/>
              </a:spcBef>
              <a:spcAft>
                <a:spcPts val="0"/>
              </a:spcAft>
              <a:buClr>
                <a:schemeClr val="dk1"/>
              </a:buClr>
              <a:buSzPts val="1100"/>
              <a:buFont typeface="Arial"/>
              <a:buNone/>
            </a:pPr>
            <a:r>
              <a:rPr lang="en" sz="2000" dirty="0">
                <a:solidFill>
                  <a:schemeClr val="dk1"/>
                </a:solidFill>
                <a:latin typeface="Arial" panose="020B0604020202020204" pitchFamily="34" charset="0"/>
                <a:cs typeface="Arial" panose="020B0604020202020204" pitchFamily="34" charset="0"/>
              </a:rPr>
              <a:t>Social Work</a:t>
            </a:r>
          </a:p>
          <a:p>
            <a:pPr marL="0" lvl="0" indent="0" algn="ctr" rtl="0">
              <a:spcBef>
                <a:spcPts val="0"/>
              </a:spcBef>
              <a:spcAft>
                <a:spcPts val="0"/>
              </a:spcAft>
              <a:buClr>
                <a:schemeClr val="dk1"/>
              </a:buClr>
              <a:buSzPts val="1100"/>
              <a:buFont typeface="Arial"/>
              <a:buNone/>
            </a:pPr>
            <a:r>
              <a:rPr lang="en" sz="2000" dirty="0">
                <a:solidFill>
                  <a:schemeClr val="dk1"/>
                </a:solidFill>
                <a:latin typeface="Arial" panose="020B0604020202020204" pitchFamily="34" charset="0"/>
                <a:cs typeface="Arial" panose="020B0604020202020204" pitchFamily="34" charset="0"/>
              </a:rPr>
              <a:t>Self-Advocate</a:t>
            </a:r>
            <a:endParaRPr sz="20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60"/>
          <p:cNvSpPr txBox="1">
            <a:spLocks noGrp="1"/>
          </p:cNvSpPr>
          <p:nvPr>
            <p:ph type="title"/>
          </p:nvPr>
        </p:nvSpPr>
        <p:spPr>
          <a:xfrm>
            <a:off x="713224" y="445025"/>
            <a:ext cx="7259522"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mj-lt"/>
              </a:rPr>
              <a:t>Gap between Administration, Direct Service Providers, and Families</a:t>
            </a:r>
            <a:endParaRPr dirty="0">
              <a:latin typeface="+mj-lt"/>
            </a:endParaRPr>
          </a:p>
        </p:txBody>
      </p:sp>
      <p:sp>
        <p:nvSpPr>
          <p:cNvPr id="489" name="Google Shape;489;p60"/>
          <p:cNvSpPr txBox="1">
            <a:spLocks noGrp="1"/>
          </p:cNvSpPr>
          <p:nvPr>
            <p:ph type="body" idx="1"/>
          </p:nvPr>
        </p:nvSpPr>
        <p:spPr>
          <a:xfrm>
            <a:off x="713224" y="1582219"/>
            <a:ext cx="7717526" cy="2986505"/>
          </a:xfrm>
          <a:prstGeom prst="rect">
            <a:avLst/>
          </a:prstGeom>
        </p:spPr>
        <p:txBody>
          <a:bodyPr spcFirstLastPara="1" wrap="square" lIns="91425" tIns="91425" rIns="91425" bIns="91425" anchor="t" anchorCtr="0">
            <a:noAutofit/>
          </a:bodyPr>
          <a:lstStyle/>
          <a:p>
            <a:pPr marL="171450" indent="-171450">
              <a:buSzPts val="1100"/>
            </a:pPr>
            <a:r>
              <a:rPr lang="en-US" sz="1800" dirty="0">
                <a:latin typeface="+mn-lt"/>
              </a:rPr>
              <a:t>My initial desire was to bridge the communication gap between administration, direct service providers, and families in early intervention settings.</a:t>
            </a:r>
          </a:p>
          <a:p>
            <a:pPr marL="171450" indent="-171450">
              <a:buSzPts val="1100"/>
            </a:pPr>
            <a:r>
              <a:rPr lang="en-US" sz="1800" dirty="0">
                <a:latin typeface="+mn-lt"/>
              </a:rPr>
              <a:t>I connected with Richmond Behavioral Health Authority, or RBHA’s, early intervention agency. They shared that they have struggled with recruiting and retaining bilingual staff members. This agency primarily serves Spanish-speaking families.</a:t>
            </a:r>
          </a:p>
          <a:p>
            <a:pPr marL="171450" indent="-171450">
              <a:buSzPts val="1100"/>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60"/>
          <p:cNvSpPr txBox="1">
            <a:spLocks noGrp="1"/>
          </p:cNvSpPr>
          <p:nvPr>
            <p:ph type="title"/>
          </p:nvPr>
        </p:nvSpPr>
        <p:spPr>
          <a:xfrm>
            <a:off x="713224" y="445025"/>
            <a:ext cx="7259522"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mj-lt"/>
              </a:rPr>
              <a:t>Why I Chose This Project</a:t>
            </a:r>
            <a:endParaRPr dirty="0">
              <a:latin typeface="+mj-lt"/>
            </a:endParaRPr>
          </a:p>
        </p:txBody>
      </p:sp>
      <p:sp>
        <p:nvSpPr>
          <p:cNvPr id="489" name="Google Shape;489;p60"/>
          <p:cNvSpPr txBox="1">
            <a:spLocks noGrp="1"/>
          </p:cNvSpPr>
          <p:nvPr>
            <p:ph type="body" idx="1"/>
          </p:nvPr>
        </p:nvSpPr>
        <p:spPr>
          <a:xfrm>
            <a:off x="713224" y="1582219"/>
            <a:ext cx="7717526" cy="2986505"/>
          </a:xfrm>
          <a:prstGeom prst="rect">
            <a:avLst/>
          </a:prstGeom>
        </p:spPr>
        <p:txBody>
          <a:bodyPr spcFirstLastPara="1" wrap="square" lIns="91425" tIns="91425" rIns="91425" bIns="91425" anchor="t" anchorCtr="0">
            <a:noAutofit/>
          </a:bodyPr>
          <a:lstStyle/>
          <a:p>
            <a:pPr marL="171450" indent="-171450">
              <a:buSzPts val="1100"/>
            </a:pPr>
            <a:r>
              <a:rPr lang="en-US" sz="1800" dirty="0">
                <a:latin typeface="+mn-lt"/>
              </a:rPr>
              <a:t>Many families I have worked with in the past have needed more support from an administrative level, whether it be ensuring an agency is following company policies or direct service providers getting the support they need from upper management, in order to ensure families get the information they need.</a:t>
            </a:r>
          </a:p>
          <a:p>
            <a:pPr marL="171450" indent="-171450">
              <a:buSzPts val="1100"/>
            </a:pPr>
            <a:endParaRPr lang="en-US" sz="1800" dirty="0">
              <a:latin typeface="+mn-lt"/>
            </a:endParaRPr>
          </a:p>
          <a:p>
            <a:pPr marL="171450" indent="-171450">
              <a:buSzPts val="1100"/>
            </a:pPr>
            <a:r>
              <a:rPr lang="en-US" sz="1800" dirty="0">
                <a:latin typeface="+mn-lt"/>
              </a:rPr>
              <a:t>Many times, it is difficult to assist a family who needs more support in response to a systemic issue such as a lack of Spanish-speaking staff on hand or a gap in company policies.</a:t>
            </a:r>
          </a:p>
          <a:p>
            <a:pPr marL="171450" indent="-171450">
              <a:buSzPts val="1100"/>
            </a:pPr>
            <a:endParaRPr dirty="0"/>
          </a:p>
        </p:txBody>
      </p:sp>
    </p:spTree>
    <p:extLst>
      <p:ext uri="{BB962C8B-B14F-4D97-AF65-F5344CB8AC3E}">
        <p14:creationId xmlns:p14="http://schemas.microsoft.com/office/powerpoint/2010/main" val="1556412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6" name="Google Shape;488;p60">
            <a:extLst>
              <a:ext uri="{FF2B5EF4-FFF2-40B4-BE49-F238E27FC236}">
                <a16:creationId xmlns:a16="http://schemas.microsoft.com/office/drawing/2014/main" id="{8A394744-69F3-0C99-F280-47C91A2B90D7}"/>
              </a:ext>
            </a:extLst>
          </p:cNvPr>
          <p:cNvSpPr txBox="1">
            <a:spLocks/>
          </p:cNvSpPr>
          <p:nvPr/>
        </p:nvSpPr>
        <p:spPr>
          <a:xfrm>
            <a:off x="649425" y="393654"/>
            <a:ext cx="7845149"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Vidaloka"/>
              <a:buNone/>
              <a:defRPr sz="6500" b="0" i="0" u="none" strike="noStrike" cap="none">
                <a:solidFill>
                  <a:schemeClr val="dk1"/>
                </a:solidFill>
                <a:latin typeface="Vidaloka"/>
                <a:ea typeface="Vidaloka"/>
                <a:cs typeface="Vidaloka"/>
                <a:sym typeface="Vidaloka"/>
              </a:defRPr>
            </a:lvl1pPr>
            <a:lvl2pPr marR="0" lvl="1" algn="ctr" rtl="0">
              <a:lnSpc>
                <a:spcPct val="100000"/>
              </a:lnSpc>
              <a:spcBef>
                <a:spcPts val="0"/>
              </a:spcBef>
              <a:spcAft>
                <a:spcPts val="0"/>
              </a:spcAft>
              <a:buClr>
                <a:schemeClr val="dk1"/>
              </a:buClr>
              <a:buSzPts val="5200"/>
              <a:buFont typeface="Arial"/>
              <a:buNone/>
              <a:defRPr sz="5200" b="0" i="1"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1"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1"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1"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1"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1"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1"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1" u="none" strike="noStrike" cap="none">
                <a:solidFill>
                  <a:schemeClr val="dk1"/>
                </a:solidFill>
                <a:latin typeface="Arial"/>
                <a:ea typeface="Arial"/>
                <a:cs typeface="Arial"/>
                <a:sym typeface="Arial"/>
              </a:defRPr>
            </a:lvl9pPr>
          </a:lstStyle>
          <a:p>
            <a:r>
              <a:rPr lang="en-US" sz="2800" dirty="0">
                <a:latin typeface="+mj-lt"/>
              </a:rPr>
              <a:t>The Impact I hope I will achieve:</a:t>
            </a:r>
          </a:p>
        </p:txBody>
      </p:sp>
      <p:sp>
        <p:nvSpPr>
          <p:cNvPr id="7" name="Google Shape;489;p60">
            <a:extLst>
              <a:ext uri="{FF2B5EF4-FFF2-40B4-BE49-F238E27FC236}">
                <a16:creationId xmlns:a16="http://schemas.microsoft.com/office/drawing/2014/main" id="{D4871E66-6618-939E-7F29-7AB03DF46B14}"/>
              </a:ext>
            </a:extLst>
          </p:cNvPr>
          <p:cNvSpPr txBox="1">
            <a:spLocks/>
          </p:cNvSpPr>
          <p:nvPr/>
        </p:nvSpPr>
        <p:spPr>
          <a:xfrm>
            <a:off x="713236" y="1253446"/>
            <a:ext cx="7717526" cy="298650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Montserrat"/>
              <a:buNone/>
              <a:defRPr sz="1600" b="0" i="0" u="none" strike="noStrike" cap="none">
                <a:solidFill>
                  <a:schemeClr val="dk2"/>
                </a:solidFill>
                <a:latin typeface="Montserrat"/>
                <a:ea typeface="Montserrat"/>
                <a:cs typeface="Montserrat"/>
                <a:sym typeface="Montserrat"/>
              </a:defRPr>
            </a:lvl1pPr>
            <a:lvl2pPr marL="914400" marR="0" lvl="1" indent="-317500" algn="ctr" rtl="0">
              <a:lnSpc>
                <a:spcPct val="100000"/>
              </a:lnSpc>
              <a:spcBef>
                <a:spcPts val="0"/>
              </a:spcBef>
              <a:spcAft>
                <a:spcPts val="0"/>
              </a:spcAft>
              <a:buClr>
                <a:schemeClr val="dk2"/>
              </a:buClr>
              <a:buSzPts val="2800"/>
              <a:buFont typeface="Montserrat"/>
              <a:buNone/>
              <a:defRPr sz="2800" b="0" i="0" u="none" strike="noStrike" cap="none">
                <a:solidFill>
                  <a:schemeClr val="dk2"/>
                </a:solidFill>
                <a:latin typeface="Montserrat"/>
                <a:ea typeface="Montserrat"/>
                <a:cs typeface="Montserrat"/>
                <a:sym typeface="Montserrat"/>
              </a:defRPr>
            </a:lvl2pPr>
            <a:lvl3pPr marL="1371600" marR="0" lvl="2" indent="-317500" algn="ctr" rtl="0">
              <a:lnSpc>
                <a:spcPct val="100000"/>
              </a:lnSpc>
              <a:spcBef>
                <a:spcPts val="0"/>
              </a:spcBef>
              <a:spcAft>
                <a:spcPts val="0"/>
              </a:spcAft>
              <a:buClr>
                <a:schemeClr val="dk2"/>
              </a:buClr>
              <a:buSzPts val="2800"/>
              <a:buFont typeface="Montserrat"/>
              <a:buNone/>
              <a:defRPr sz="2800" b="0" i="0" u="none" strike="noStrike" cap="none">
                <a:solidFill>
                  <a:schemeClr val="dk2"/>
                </a:solidFill>
                <a:latin typeface="Montserrat"/>
                <a:ea typeface="Montserrat"/>
                <a:cs typeface="Montserrat"/>
                <a:sym typeface="Montserrat"/>
              </a:defRPr>
            </a:lvl3pPr>
            <a:lvl4pPr marL="1828800" marR="0" lvl="3" indent="-317500" algn="ctr" rtl="0">
              <a:lnSpc>
                <a:spcPct val="100000"/>
              </a:lnSpc>
              <a:spcBef>
                <a:spcPts val="0"/>
              </a:spcBef>
              <a:spcAft>
                <a:spcPts val="0"/>
              </a:spcAft>
              <a:buClr>
                <a:schemeClr val="dk2"/>
              </a:buClr>
              <a:buSzPts val="2800"/>
              <a:buFont typeface="Montserrat"/>
              <a:buNone/>
              <a:defRPr sz="2800" b="0" i="0" u="none" strike="noStrike" cap="none">
                <a:solidFill>
                  <a:schemeClr val="dk2"/>
                </a:solidFill>
                <a:latin typeface="Montserrat"/>
                <a:ea typeface="Montserrat"/>
                <a:cs typeface="Montserrat"/>
                <a:sym typeface="Montserrat"/>
              </a:defRPr>
            </a:lvl4pPr>
            <a:lvl5pPr marL="2286000" marR="0" lvl="4" indent="-317500" algn="ctr" rtl="0">
              <a:lnSpc>
                <a:spcPct val="100000"/>
              </a:lnSpc>
              <a:spcBef>
                <a:spcPts val="0"/>
              </a:spcBef>
              <a:spcAft>
                <a:spcPts val="0"/>
              </a:spcAft>
              <a:buClr>
                <a:schemeClr val="dk2"/>
              </a:buClr>
              <a:buSzPts val="2800"/>
              <a:buFont typeface="Montserrat"/>
              <a:buNone/>
              <a:defRPr sz="2800" b="0" i="0" u="none" strike="noStrike" cap="none">
                <a:solidFill>
                  <a:schemeClr val="dk2"/>
                </a:solidFill>
                <a:latin typeface="Montserrat"/>
                <a:ea typeface="Montserrat"/>
                <a:cs typeface="Montserrat"/>
                <a:sym typeface="Montserrat"/>
              </a:defRPr>
            </a:lvl5pPr>
            <a:lvl6pPr marL="2743200" marR="0" lvl="5" indent="-317500" algn="ctr" rtl="0">
              <a:lnSpc>
                <a:spcPct val="100000"/>
              </a:lnSpc>
              <a:spcBef>
                <a:spcPts val="0"/>
              </a:spcBef>
              <a:spcAft>
                <a:spcPts val="0"/>
              </a:spcAft>
              <a:buClr>
                <a:schemeClr val="dk2"/>
              </a:buClr>
              <a:buSzPts val="2800"/>
              <a:buFont typeface="Montserrat"/>
              <a:buNone/>
              <a:defRPr sz="2800" b="0" i="0" u="none" strike="noStrike" cap="none">
                <a:solidFill>
                  <a:schemeClr val="dk2"/>
                </a:solidFill>
                <a:latin typeface="Montserrat"/>
                <a:ea typeface="Montserrat"/>
                <a:cs typeface="Montserrat"/>
                <a:sym typeface="Montserrat"/>
              </a:defRPr>
            </a:lvl6pPr>
            <a:lvl7pPr marL="3200400" marR="0" lvl="6" indent="-317500" algn="ctr" rtl="0">
              <a:lnSpc>
                <a:spcPct val="100000"/>
              </a:lnSpc>
              <a:spcBef>
                <a:spcPts val="0"/>
              </a:spcBef>
              <a:spcAft>
                <a:spcPts val="0"/>
              </a:spcAft>
              <a:buClr>
                <a:schemeClr val="dk2"/>
              </a:buClr>
              <a:buSzPts val="2800"/>
              <a:buFont typeface="Montserrat"/>
              <a:buNone/>
              <a:defRPr sz="2800" b="0" i="0" u="none" strike="noStrike" cap="none">
                <a:solidFill>
                  <a:schemeClr val="dk2"/>
                </a:solidFill>
                <a:latin typeface="Montserrat"/>
                <a:ea typeface="Montserrat"/>
                <a:cs typeface="Montserrat"/>
                <a:sym typeface="Montserrat"/>
              </a:defRPr>
            </a:lvl7pPr>
            <a:lvl8pPr marL="3657600" marR="0" lvl="7" indent="-317500" algn="ctr" rtl="0">
              <a:lnSpc>
                <a:spcPct val="100000"/>
              </a:lnSpc>
              <a:spcBef>
                <a:spcPts val="0"/>
              </a:spcBef>
              <a:spcAft>
                <a:spcPts val="0"/>
              </a:spcAft>
              <a:buClr>
                <a:schemeClr val="dk2"/>
              </a:buClr>
              <a:buSzPts val="2800"/>
              <a:buFont typeface="Montserrat"/>
              <a:buNone/>
              <a:defRPr sz="2800" b="0" i="0" u="none" strike="noStrike" cap="none">
                <a:solidFill>
                  <a:schemeClr val="dk2"/>
                </a:solidFill>
                <a:latin typeface="Montserrat"/>
                <a:ea typeface="Montserrat"/>
                <a:cs typeface="Montserrat"/>
                <a:sym typeface="Montserrat"/>
              </a:defRPr>
            </a:lvl8pPr>
            <a:lvl9pPr marL="4114800" marR="0" lvl="8" indent="-317500" algn="ctr" rtl="0">
              <a:lnSpc>
                <a:spcPct val="100000"/>
              </a:lnSpc>
              <a:spcBef>
                <a:spcPts val="0"/>
              </a:spcBef>
              <a:spcAft>
                <a:spcPts val="0"/>
              </a:spcAft>
              <a:buClr>
                <a:schemeClr val="dk2"/>
              </a:buClr>
              <a:buSzPts val="2800"/>
              <a:buFont typeface="Montserrat"/>
              <a:buNone/>
              <a:defRPr sz="2800" b="0" i="0" u="none" strike="noStrike" cap="none">
                <a:solidFill>
                  <a:schemeClr val="dk2"/>
                </a:solidFill>
                <a:latin typeface="Montserrat"/>
                <a:ea typeface="Montserrat"/>
                <a:cs typeface="Montserrat"/>
                <a:sym typeface="Montserrat"/>
              </a:defRPr>
            </a:lvl9pPr>
          </a:lstStyle>
          <a:p>
            <a:pPr marL="285750" indent="-285750" algn="l">
              <a:buSzPts val="1100"/>
              <a:buFont typeface="Arial" panose="020B0604020202020204" pitchFamily="34" charset="0"/>
              <a:buChar char="•"/>
            </a:pPr>
            <a:r>
              <a:rPr lang="en-US" sz="1800" dirty="0">
                <a:latin typeface="+mn-lt"/>
              </a:rPr>
              <a:t>I hope that by meeting with Richmond Behavioral Health Authority’s Early Intervention LCSW and HR to share information on staff recruiting and retainment, it will help the company in hiring more multilingual staff members.</a:t>
            </a:r>
          </a:p>
          <a:p>
            <a:pPr marL="0" indent="0" algn="l">
              <a:buSzPts val="1100"/>
            </a:pPr>
            <a:endParaRPr lang="en-US" sz="1800" dirty="0">
              <a:latin typeface="+mn-lt"/>
            </a:endParaRPr>
          </a:p>
          <a:p>
            <a:pPr marL="285750" indent="-285750" algn="l">
              <a:buSzPts val="1100"/>
              <a:buFont typeface="Arial" panose="020B0604020202020204" pitchFamily="34" charset="0"/>
              <a:buChar char="•"/>
            </a:pPr>
            <a:r>
              <a:rPr lang="en-US" sz="1800" dirty="0">
                <a:latin typeface="+mn-lt"/>
              </a:rPr>
              <a:t>The agency serves 400+ families with children with disabilities, with most of them being Spanish-speaking, and they currently only have 2 multilingual staff members on hand.</a:t>
            </a:r>
          </a:p>
        </p:txBody>
      </p:sp>
    </p:spTree>
    <p:extLst>
      <p:ext uri="{BB962C8B-B14F-4D97-AF65-F5344CB8AC3E}">
        <p14:creationId xmlns:p14="http://schemas.microsoft.com/office/powerpoint/2010/main" val="3200482177"/>
      </p:ext>
    </p:extLst>
  </p:cSld>
  <p:clrMapOvr>
    <a:masterClrMapping/>
  </p:clrMapOvr>
</p:sld>
</file>

<file path=ppt/theme/theme1.xml><?xml version="1.0" encoding="utf-8"?>
<a:theme xmlns:a="http://schemas.openxmlformats.org/drawingml/2006/main" name="Minimalist Business Slides XL by Slidesgo">
  <a:themeElements>
    <a:clrScheme name="Simple Light">
      <a:dk1>
        <a:srgbClr val="000000"/>
      </a:dk1>
      <a:lt1>
        <a:srgbClr val="F5F2EE"/>
      </a:lt1>
      <a:dk2>
        <a:srgbClr val="000000"/>
      </a:dk2>
      <a:lt2>
        <a:srgbClr val="EEEEEE"/>
      </a:lt2>
      <a:accent1>
        <a:srgbClr val="3F3533"/>
      </a:accent1>
      <a:accent2>
        <a:srgbClr val="3F3533"/>
      </a:accent2>
      <a:accent3>
        <a:srgbClr val="3F3533"/>
      </a:accent3>
      <a:accent4>
        <a:srgbClr val="3F3533"/>
      </a:accent4>
      <a:accent5>
        <a:srgbClr val="3F3533"/>
      </a:accent5>
      <a:accent6>
        <a:srgbClr val="3F353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248</Words>
  <Application>Microsoft Office PowerPoint</Application>
  <PresentationFormat>On-screen Show (16:9)</PresentationFormat>
  <Paragraphs>15</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Montserrat</vt:lpstr>
      <vt:lpstr>Arial</vt:lpstr>
      <vt:lpstr>Vidaloka</vt:lpstr>
      <vt:lpstr>Lato</vt:lpstr>
      <vt:lpstr>Minimalist Business Slides XL by Slidesgo</vt:lpstr>
      <vt:lpstr>Recruiting Spanish-Speaking Employees for Early Intervention Services</vt:lpstr>
      <vt:lpstr>Gap between Administration, Direct Service Providers, and Families</vt:lpstr>
      <vt:lpstr>Why I Chose This Project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Recruiting Spanish-Speaking Job Applicants for Early Intervention Services</dc:title>
  <dc:creator>Taylor Vowell</dc:creator>
  <cp:lastModifiedBy>Taylor Vowell</cp:lastModifiedBy>
  <cp:revision>1</cp:revision>
  <dcterms:modified xsi:type="dcterms:W3CDTF">2024-04-14T23:25:00Z</dcterms:modified>
</cp:coreProperties>
</file>