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8"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76"/>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07"/>
  </p:normalViewPr>
  <p:slideViewPr>
    <p:cSldViewPr snapToGrid="0" snapToObjects="1">
      <p:cViewPr varScale="1">
        <p:scale>
          <a:sx n="16" d="100"/>
          <a:sy n="16" d="100"/>
        </p:scale>
        <p:origin x="1637"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18FB99-1285-A246-8A71-64F65DF64BF7}" type="datetimeFigureOut">
              <a:rPr lang="en-US" smtClean="0"/>
              <a:t>4/9/2023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985202-1A4B-C244-B614-E8D2D6CB9D0C}" type="slidenum">
              <a:rPr lang="en-US" smtClean="0"/>
              <a:t>‹#›</a:t>
            </a:fld>
            <a:endParaRPr lang="en-US"/>
          </a:p>
        </p:txBody>
      </p:sp>
    </p:spTree>
    <p:extLst>
      <p:ext uri="{BB962C8B-B14F-4D97-AF65-F5344CB8AC3E}">
        <p14:creationId xmlns:p14="http://schemas.microsoft.com/office/powerpoint/2010/main" val="1897977167"/>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 close up of a sign&#10;&#10;Description automatically generated">
            <a:extLst>
              <a:ext uri="{FF2B5EF4-FFF2-40B4-BE49-F238E27FC236}">
                <a16:creationId xmlns:a16="http://schemas.microsoft.com/office/drawing/2014/main" id="{8707E3B8-A8C8-5A45-8CA2-4D42E5B53D3E}"/>
              </a:ext>
            </a:extLst>
          </p:cNvPr>
          <p:cNvPicPr>
            <a:picLocks noChangeAspect="1"/>
          </p:cNvPicPr>
          <p:nvPr userDrawn="1"/>
        </p:nvPicPr>
        <p:blipFill>
          <a:blip r:embed="rId2"/>
          <a:stretch>
            <a:fillRect/>
          </a:stretch>
        </p:blipFill>
        <p:spPr>
          <a:xfrm>
            <a:off x="39624000" y="640080"/>
            <a:ext cx="3718560" cy="3718560"/>
          </a:xfrm>
          <a:prstGeom prst="rect">
            <a:avLst/>
          </a:prstGeom>
        </p:spPr>
      </p:pic>
      <p:pic>
        <p:nvPicPr>
          <p:cNvPr id="39" name="Picture 38">
            <a:extLst>
              <a:ext uri="{FF2B5EF4-FFF2-40B4-BE49-F238E27FC236}">
                <a16:creationId xmlns:a16="http://schemas.microsoft.com/office/drawing/2014/main" id="{2914FCD3-DE3F-2149-817D-215E30B5EBB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0040" y="387499"/>
            <a:ext cx="5723298" cy="4223722"/>
          </a:xfrm>
          <a:prstGeom prst="rect">
            <a:avLst/>
          </a:prstGeom>
          <a:noFill/>
          <a:ln>
            <a:noFill/>
          </a:ln>
        </p:spPr>
      </p:pic>
    </p:spTree>
    <p:extLst>
      <p:ext uri="{BB962C8B-B14F-4D97-AF65-F5344CB8AC3E}">
        <p14:creationId xmlns:p14="http://schemas.microsoft.com/office/powerpoint/2010/main" val="1285159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92F8AC-7C4F-BA4A-BCFB-74EEF18E775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2793347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92F8AC-7C4F-BA4A-BCFB-74EEF18E775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154848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92F8AC-7C4F-BA4A-BCFB-74EEF18E775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119835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92F8AC-7C4F-BA4A-BCFB-74EEF18E775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1971794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92F8AC-7C4F-BA4A-BCFB-74EEF18E7752}"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4223378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92F8AC-7C4F-BA4A-BCFB-74EEF18E7752}" type="datetimeFigureOut">
              <a:rPr lang="en-US" smtClean="0"/>
              <a:t>4/9/2023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1202297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92F8AC-7C4F-BA4A-BCFB-74EEF18E7752}" type="datetimeFigureOut">
              <a:rPr lang="en-US" smtClean="0"/>
              <a:t>4/9/2023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244848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2F8AC-7C4F-BA4A-BCFB-74EEF18E7752}" type="datetimeFigureOut">
              <a:rPr lang="en-US" smtClean="0"/>
              <a:t>4/9/2023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296171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B92F8AC-7C4F-BA4A-BCFB-74EEF18E7752}"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160485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B92F8AC-7C4F-BA4A-BCFB-74EEF18E7752}"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1CED4-11DF-3F45-8BC0-852ECE960D17}" type="slidenum">
              <a:rPr lang="en-US" smtClean="0"/>
              <a:t>‹#›</a:t>
            </a:fld>
            <a:endParaRPr lang="en-US"/>
          </a:p>
        </p:txBody>
      </p:sp>
    </p:spTree>
    <p:extLst>
      <p:ext uri="{BB962C8B-B14F-4D97-AF65-F5344CB8AC3E}">
        <p14:creationId xmlns:p14="http://schemas.microsoft.com/office/powerpoint/2010/main" val="340247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B92F8AC-7C4F-BA4A-BCFB-74EEF18E7752}" type="datetimeFigureOut">
              <a:rPr lang="en-US" smtClean="0"/>
              <a:t>4/9/2023</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0311CED4-11DF-3F45-8BC0-852ECE960D17}" type="slidenum">
              <a:rPr lang="en-US" smtClean="0"/>
              <a:t>‹#›</a:t>
            </a:fld>
            <a:endParaRPr lang="en-US"/>
          </a:p>
        </p:txBody>
      </p:sp>
    </p:spTree>
    <p:extLst>
      <p:ext uri="{BB962C8B-B14F-4D97-AF65-F5344CB8AC3E}">
        <p14:creationId xmlns:p14="http://schemas.microsoft.com/office/powerpoint/2010/main" val="1115428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tangle 92">
            <a:extLst>
              <a:ext uri="{FF2B5EF4-FFF2-40B4-BE49-F238E27FC236}">
                <a16:creationId xmlns:a16="http://schemas.microsoft.com/office/drawing/2014/main" id="{BCE23962-E5EC-3540-BCF4-55BD98145184}"/>
              </a:ext>
            </a:extLst>
          </p:cNvPr>
          <p:cNvSpPr/>
          <p:nvPr/>
        </p:nvSpPr>
        <p:spPr>
          <a:xfrm>
            <a:off x="29321742" y="29234446"/>
            <a:ext cx="14020799" cy="3257234"/>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A9AD8ADD-D017-E447-B79C-8296FD2A5D2E}"/>
              </a:ext>
            </a:extLst>
          </p:cNvPr>
          <p:cNvSpPr/>
          <p:nvPr/>
        </p:nvSpPr>
        <p:spPr>
          <a:xfrm>
            <a:off x="548639" y="17443363"/>
            <a:ext cx="14020799" cy="4619669"/>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ectangle 89">
            <a:extLst>
              <a:ext uri="{FF2B5EF4-FFF2-40B4-BE49-F238E27FC236}">
                <a16:creationId xmlns:a16="http://schemas.microsoft.com/office/drawing/2014/main" id="{8025C50C-0FE1-C646-BC67-26E76604243E}"/>
              </a:ext>
            </a:extLst>
          </p:cNvPr>
          <p:cNvSpPr/>
          <p:nvPr/>
        </p:nvSpPr>
        <p:spPr>
          <a:xfrm>
            <a:off x="29321762" y="17079375"/>
            <a:ext cx="14020799" cy="10914024"/>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A97B6DFD-8E0E-D642-A03E-F72A3E367C2A}"/>
              </a:ext>
            </a:extLst>
          </p:cNvPr>
          <p:cNvSpPr/>
          <p:nvPr/>
        </p:nvSpPr>
        <p:spPr>
          <a:xfrm>
            <a:off x="29321732" y="5631872"/>
            <a:ext cx="14020799" cy="10109831"/>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97046A93-37F2-C246-A64E-67DCA222D851}"/>
              </a:ext>
            </a:extLst>
          </p:cNvPr>
          <p:cNvSpPr/>
          <p:nvPr/>
        </p:nvSpPr>
        <p:spPr>
          <a:xfrm>
            <a:off x="548614" y="5314996"/>
            <a:ext cx="14020799" cy="11207348"/>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B460FF5F-0F77-F247-94C0-688EC99858FD}"/>
              </a:ext>
            </a:extLst>
          </p:cNvPr>
          <p:cNvSpPr/>
          <p:nvPr/>
        </p:nvSpPr>
        <p:spPr>
          <a:xfrm>
            <a:off x="548624" y="4504626"/>
            <a:ext cx="14020799" cy="1114062"/>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F435FA6-C9F1-8746-BEF3-CF0C766761B8}"/>
              </a:ext>
            </a:extLst>
          </p:cNvPr>
          <p:cNvSpPr/>
          <p:nvPr/>
        </p:nvSpPr>
        <p:spPr>
          <a:xfrm>
            <a:off x="29321574" y="4504626"/>
            <a:ext cx="14020799" cy="1114062"/>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B393C421-62BF-694E-9A38-C0651906030B}"/>
              </a:ext>
            </a:extLst>
          </p:cNvPr>
          <p:cNvSpPr/>
          <p:nvPr/>
        </p:nvSpPr>
        <p:spPr>
          <a:xfrm>
            <a:off x="548639" y="22260602"/>
            <a:ext cx="14020799" cy="1114062"/>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CCF4A1E4-8D36-9F47-A408-7EC4DEC245DA}"/>
              </a:ext>
            </a:extLst>
          </p:cNvPr>
          <p:cNvSpPr/>
          <p:nvPr/>
        </p:nvSpPr>
        <p:spPr>
          <a:xfrm>
            <a:off x="548639" y="16760640"/>
            <a:ext cx="14020799" cy="1114062"/>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67C6211C-F037-784F-80C7-197EF6EC1343}"/>
              </a:ext>
            </a:extLst>
          </p:cNvPr>
          <p:cNvSpPr txBox="1"/>
          <p:nvPr/>
        </p:nvSpPr>
        <p:spPr>
          <a:xfrm>
            <a:off x="14935195" y="5058184"/>
            <a:ext cx="14020799" cy="830997"/>
          </a:xfrm>
          <a:prstGeom prst="rect">
            <a:avLst/>
          </a:prstGeom>
          <a:noFill/>
        </p:spPr>
        <p:txBody>
          <a:bodyPr wrap="square" rtlCol="0">
            <a:spAutoFit/>
          </a:bodyPr>
          <a:lstStyle/>
          <a:p>
            <a:pPr algn="ctr"/>
            <a:r>
              <a:rPr lang="en-US" sz="4800" b="1" dirty="0">
                <a:solidFill>
                  <a:schemeClr val="bg1"/>
                </a:solidFill>
                <a:latin typeface="Times New Roman" panose="02020603050405020304" pitchFamily="18" charset="0"/>
                <a:cs typeface="Times New Roman" panose="02020603050405020304" pitchFamily="18" charset="0"/>
              </a:rPr>
              <a:t>IMPLICATIONS / (TITLE)</a:t>
            </a:r>
          </a:p>
        </p:txBody>
      </p:sp>
      <p:sp>
        <p:nvSpPr>
          <p:cNvPr id="81" name="TextBox 80">
            <a:extLst>
              <a:ext uri="{FF2B5EF4-FFF2-40B4-BE49-F238E27FC236}">
                <a16:creationId xmlns:a16="http://schemas.microsoft.com/office/drawing/2014/main" id="{92EC0677-0F12-7948-A90B-53CE4FC2F2F6}"/>
              </a:ext>
            </a:extLst>
          </p:cNvPr>
          <p:cNvSpPr txBox="1"/>
          <p:nvPr/>
        </p:nvSpPr>
        <p:spPr>
          <a:xfrm>
            <a:off x="579083" y="5484136"/>
            <a:ext cx="14020790" cy="11203067"/>
          </a:xfrm>
          <a:prstGeom prst="rect">
            <a:avLst/>
          </a:prstGeom>
          <a:noFill/>
        </p:spPr>
        <p:txBody>
          <a:bodyPr wrap="square" lIns="182880" tIns="182880" rIns="182880" bIns="182880" rtlCol="0">
            <a:spAutoFit/>
          </a:bodyPr>
          <a:lstStyle/>
          <a:p>
            <a:r>
              <a:rPr lang="en-US" sz="4400" dirty="0">
                <a:latin typeface="Times New Roman" panose="02020603050405020304" pitchFamily="18" charset="0"/>
                <a:cs typeface="Times New Roman" panose="02020603050405020304" pitchFamily="18" charset="0"/>
              </a:rPr>
              <a:t>	Caregivers notably impact the language development of their children </a:t>
            </a:r>
            <a:r>
              <a:rPr lang="fr-FR" sz="4400" dirty="0">
                <a:latin typeface="Times New Roman" panose="02020603050405020304" pitchFamily="18" charset="0"/>
                <a:cs typeface="Times New Roman" panose="02020603050405020304" pitchFamily="18" charset="0"/>
              </a:rPr>
              <a:t>(Loi et al., 2017; </a:t>
            </a:r>
            <a:r>
              <a:rPr lang="fr-FR" sz="4400" dirty="0" err="1">
                <a:latin typeface="Times New Roman" panose="02020603050405020304" pitchFamily="18" charset="0"/>
                <a:cs typeface="Times New Roman" panose="02020603050405020304" pitchFamily="18" charset="0"/>
              </a:rPr>
              <a:t>McKeown</a:t>
            </a:r>
            <a:r>
              <a:rPr lang="fr-FR" sz="4400" dirty="0">
                <a:latin typeface="Times New Roman" panose="02020603050405020304" pitchFamily="18" charset="0"/>
                <a:cs typeface="Times New Roman" panose="02020603050405020304" pitchFamily="18" charset="0"/>
              </a:rPr>
              <a:t>, 2019)</a:t>
            </a:r>
            <a:r>
              <a:rPr lang="en-US" sz="4400" dirty="0">
                <a:latin typeface="Times New Roman" panose="02020603050405020304" pitchFamily="18" charset="0"/>
                <a:cs typeface="Times New Roman" panose="02020603050405020304" pitchFamily="18" charset="0"/>
              </a:rPr>
              <a:t>. While language learning occurs through a plethora of mediums, shared readings between caregivers and children can positively impact initial language development as well as general growth (</a:t>
            </a:r>
            <a:r>
              <a:rPr lang="es-ES" sz="4400" dirty="0" err="1">
                <a:latin typeface="Times New Roman" panose="02020603050405020304" pitchFamily="18" charset="0"/>
                <a:cs typeface="Times New Roman" panose="02020603050405020304" pitchFamily="18" charset="0"/>
              </a:rPr>
              <a:t>Breitfeld</a:t>
            </a:r>
            <a:r>
              <a:rPr lang="es-ES" sz="4400" dirty="0">
                <a:latin typeface="Times New Roman" panose="02020603050405020304" pitchFamily="18" charset="0"/>
                <a:cs typeface="Times New Roman" panose="02020603050405020304" pitchFamily="18" charset="0"/>
              </a:rPr>
              <a:t> et al., 2021, López-Escribano et al., 2021).</a:t>
            </a:r>
            <a:r>
              <a:rPr lang="en-US" sz="4400" dirty="0">
                <a:latin typeface="Times New Roman" panose="02020603050405020304" pitchFamily="18" charset="0"/>
                <a:cs typeface="Times New Roman" panose="02020603050405020304" pitchFamily="18" charset="0"/>
              </a:rPr>
              <a:t> This dynamic is extremely critical as high-quality language presented within shared readings greatly impacts later speech, social-emotional behavior, reading comprehension, and vocabulary proficiencies (</a:t>
            </a:r>
            <a:r>
              <a:rPr lang="it-IT" sz="4400" dirty="0">
                <a:latin typeface="Times New Roman" panose="02020603050405020304" pitchFamily="18" charset="0"/>
                <a:cs typeface="Times New Roman" panose="02020603050405020304" pitchFamily="18" charset="0"/>
              </a:rPr>
              <a:t>Ece Demir-Lira et al., 2019; </a:t>
            </a:r>
            <a:r>
              <a:rPr lang="en-US" sz="4400" dirty="0">
                <a:latin typeface="Times New Roman" panose="02020603050405020304" pitchFamily="18" charset="0"/>
                <a:cs typeface="Times New Roman" panose="02020603050405020304" pitchFamily="18" charset="0"/>
              </a:rPr>
              <a:t>Massaro, 2017).</a:t>
            </a:r>
          </a:p>
          <a:p>
            <a:r>
              <a:rPr lang="en-US" sz="4400" dirty="0">
                <a:latin typeface="Times New Roman" panose="02020603050405020304" pitchFamily="18" charset="0"/>
                <a:cs typeface="Times New Roman" panose="02020603050405020304" pitchFamily="18" charset="0"/>
              </a:rPr>
              <a:t>	The purpose of this study is to investigate the strengths and weakness of language supportive strategy usage during shared readings by caregivers. This study also makes recommendations for improvement strategies to facilitate language development.</a:t>
            </a:r>
          </a:p>
        </p:txBody>
      </p:sp>
      <p:sp>
        <p:nvSpPr>
          <p:cNvPr id="82" name="TextBox 81">
            <a:extLst>
              <a:ext uri="{FF2B5EF4-FFF2-40B4-BE49-F238E27FC236}">
                <a16:creationId xmlns:a16="http://schemas.microsoft.com/office/drawing/2014/main" id="{FDD9F664-88C2-E847-8F49-4C7C29CA30E3}"/>
              </a:ext>
            </a:extLst>
          </p:cNvPr>
          <p:cNvSpPr txBox="1"/>
          <p:nvPr/>
        </p:nvSpPr>
        <p:spPr>
          <a:xfrm>
            <a:off x="579120" y="17727301"/>
            <a:ext cx="14020790" cy="4431983"/>
          </a:xfrm>
          <a:prstGeom prst="rect">
            <a:avLst/>
          </a:prstGeom>
          <a:noFill/>
        </p:spPr>
        <p:txBody>
          <a:bodyPr wrap="square" lIns="182880" tIns="182880" rIns="182880" bIns="182880" rtlCol="0">
            <a:spAutoFit/>
          </a:bodyPr>
          <a:lstStyle/>
          <a:p>
            <a:pPr marL="742950" indent="-742950">
              <a:buFontTx/>
              <a:buAutoNum type="arabicPeriod"/>
            </a:pPr>
            <a:r>
              <a:rPr lang="en-US" sz="4400" dirty="0">
                <a:latin typeface="Times New Roman" panose="02020603050405020304" pitchFamily="18" charset="0"/>
                <a:cs typeface="Times New Roman" panose="02020603050405020304" pitchFamily="18" charset="0"/>
              </a:rPr>
              <a:t>What language-supportive strategies are used by caregivers?</a:t>
            </a:r>
          </a:p>
          <a:p>
            <a:pPr marL="742950" indent="-742950">
              <a:buFontTx/>
              <a:buAutoNum type="arabicPeriod"/>
            </a:pPr>
            <a:r>
              <a:rPr lang="en-US" sz="4400" dirty="0">
                <a:latin typeface="Times New Roman" panose="02020603050405020304" pitchFamily="18" charset="0"/>
                <a:cs typeface="Times New Roman" panose="02020603050405020304" pitchFamily="18" charset="0"/>
              </a:rPr>
              <a:t>What language-supportive strategy is most frequently used by caregivers?</a:t>
            </a:r>
          </a:p>
          <a:p>
            <a:pPr marL="742950" indent="-742950">
              <a:buAutoNum type="arabicPeriod"/>
            </a:pPr>
            <a:r>
              <a:rPr lang="en-US" sz="4400" dirty="0">
                <a:latin typeface="Times New Roman" panose="02020603050405020304" pitchFamily="18" charset="0"/>
                <a:cs typeface="Times New Roman" panose="02020603050405020304" pitchFamily="18" charset="0"/>
              </a:rPr>
              <a:t>Do caregivers have a knowledge of how to use language-supportive strategies?</a:t>
            </a:r>
          </a:p>
        </p:txBody>
      </p:sp>
      <p:sp>
        <p:nvSpPr>
          <p:cNvPr id="85" name="TextBox 84">
            <a:extLst>
              <a:ext uri="{FF2B5EF4-FFF2-40B4-BE49-F238E27FC236}">
                <a16:creationId xmlns:a16="http://schemas.microsoft.com/office/drawing/2014/main" id="{F610AB29-5184-C142-B5D3-B25914817BA8}"/>
              </a:ext>
            </a:extLst>
          </p:cNvPr>
          <p:cNvSpPr txBox="1"/>
          <p:nvPr/>
        </p:nvSpPr>
        <p:spPr>
          <a:xfrm>
            <a:off x="29449381" y="5509419"/>
            <a:ext cx="14020790" cy="10525958"/>
          </a:xfrm>
          <a:prstGeom prst="rect">
            <a:avLst/>
          </a:prstGeom>
          <a:noFill/>
        </p:spPr>
        <p:txBody>
          <a:bodyPr wrap="square" lIns="182880" tIns="182880" rIns="182880" bIns="182880" rtlCol="0">
            <a:spAutoFit/>
          </a:bodyPr>
          <a:lstStyle/>
          <a:p>
            <a:r>
              <a:rPr lang="en-US" sz="4400" dirty="0">
                <a:latin typeface="Times New Roman" panose="02020603050405020304" pitchFamily="18" charset="0"/>
                <a:cs typeface="Times New Roman" panose="02020603050405020304" pitchFamily="18" charset="0"/>
              </a:rPr>
              <a:t>     The respondents indicated a high awareness of the importance of reading with over 95% stating that reading is “extremely important” to a child’s development. The average time spent reading every week was 3.5 hours. The majority of readers were mothers, followed by fathers. Despite indicating an understanding of the importance of shared readings, the usage of language supportive strategies such as “</a:t>
            </a:r>
            <a:r>
              <a:rPr lang="en-US" sz="4400" dirty="0" err="1">
                <a:latin typeface="Times New Roman" panose="02020603050405020304" pitchFamily="18" charset="0"/>
                <a:cs typeface="Times New Roman" panose="02020603050405020304" pitchFamily="18" charset="0"/>
              </a:rPr>
              <a:t>wh</a:t>
            </a:r>
            <a:r>
              <a:rPr lang="en-US" sz="4400" dirty="0">
                <a:latin typeface="Times New Roman" panose="02020603050405020304" pitchFamily="18" charset="0"/>
                <a:cs typeface="Times New Roman" panose="02020603050405020304" pitchFamily="18" charset="0"/>
              </a:rPr>
              <a:t>-questions, sounding out words, expanding on story content, and generalizing content only occurred “occasionally.”</a:t>
            </a:r>
          </a:p>
          <a:p>
            <a:r>
              <a:rPr lang="en-US" sz="4400" dirty="0">
                <a:latin typeface="Times New Roman" panose="02020603050405020304" pitchFamily="18" charset="0"/>
                <a:cs typeface="Times New Roman" panose="02020603050405020304" pitchFamily="18" charset="0"/>
              </a:rPr>
              <a:t>     Regarding limitations, the overall composition of the sample for this study was over 95% “Caucasian.” Also, 80% self-identified as being “middle” or “upper middle class.” Overall diversity concerning racial/ethic backgrounds and SES levels was limited. </a:t>
            </a:r>
          </a:p>
        </p:txBody>
      </p:sp>
      <p:sp>
        <p:nvSpPr>
          <p:cNvPr id="89" name="Rectangle 88">
            <a:extLst>
              <a:ext uri="{FF2B5EF4-FFF2-40B4-BE49-F238E27FC236}">
                <a16:creationId xmlns:a16="http://schemas.microsoft.com/office/drawing/2014/main" id="{FE3B19EC-2BD0-5A48-98B9-727CBC08EB7D}"/>
              </a:ext>
            </a:extLst>
          </p:cNvPr>
          <p:cNvSpPr/>
          <p:nvPr/>
        </p:nvSpPr>
        <p:spPr>
          <a:xfrm>
            <a:off x="29321731" y="15965313"/>
            <a:ext cx="14020799" cy="1114062"/>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7F22F7CF-C5CC-DF4B-B82D-E80A66DDFC29}"/>
              </a:ext>
            </a:extLst>
          </p:cNvPr>
          <p:cNvSpPr/>
          <p:nvPr/>
        </p:nvSpPr>
        <p:spPr>
          <a:xfrm>
            <a:off x="29321573" y="28109271"/>
            <a:ext cx="14020799" cy="1114062"/>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TextBox 94">
            <a:extLst>
              <a:ext uri="{FF2B5EF4-FFF2-40B4-BE49-F238E27FC236}">
                <a16:creationId xmlns:a16="http://schemas.microsoft.com/office/drawing/2014/main" id="{9BD9C498-365C-2C4D-BE60-DAF813564893}"/>
              </a:ext>
            </a:extLst>
          </p:cNvPr>
          <p:cNvSpPr txBox="1"/>
          <p:nvPr/>
        </p:nvSpPr>
        <p:spPr>
          <a:xfrm>
            <a:off x="29406700" y="16928474"/>
            <a:ext cx="14020790" cy="11203067"/>
          </a:xfrm>
          <a:prstGeom prst="rect">
            <a:avLst/>
          </a:prstGeom>
          <a:noFill/>
        </p:spPr>
        <p:txBody>
          <a:bodyPr wrap="square" lIns="182880" tIns="182880" rIns="182880" bIns="182880" rtlCol="0">
            <a:spAutoFit/>
          </a:bodyPr>
          <a:lstStyle/>
          <a:p>
            <a:r>
              <a:rPr lang="en-US" sz="4400" dirty="0">
                <a:latin typeface="Times New Roman" panose="02020603050405020304" pitchFamily="18" charset="0"/>
                <a:cs typeface="Times New Roman" panose="02020603050405020304" pitchFamily="18" charset="0"/>
              </a:rPr>
              <a:t>     Caregivers demonstrated notable recognition of strategies that can be implemented during shared readings. Despite this awareness, the respondents only used these strategies “occasionally.” Strategies that were easier to implement, as compared to more advanced/involved strategies such as generalizing and expansion, were used more frequently despite not being as conducive for language development.</a:t>
            </a:r>
          </a:p>
          <a:p>
            <a:r>
              <a:rPr lang="en-US" sz="4400" dirty="0">
                <a:latin typeface="Times New Roman" panose="02020603050405020304" pitchFamily="18" charset="0"/>
                <a:cs typeface="Times New Roman" panose="02020603050405020304" pitchFamily="18" charset="0"/>
              </a:rPr>
              <a:t>	Due to participant demographics, a more inclusive sample could shed further light on areas highlighted by this study. Regardless of the sample characteristics, the results illustrate that high-quality, language supportive strategies are used less frequently by caregivers during shared readings. Education and outreach opportunities that target language supportive strategies could positively impact caregivers’ knowledge of optimal reading strategies and improve child language outcomes.</a:t>
            </a:r>
          </a:p>
        </p:txBody>
      </p:sp>
      <p:sp>
        <p:nvSpPr>
          <p:cNvPr id="96" name="TextBox 95">
            <a:extLst>
              <a:ext uri="{FF2B5EF4-FFF2-40B4-BE49-F238E27FC236}">
                <a16:creationId xmlns:a16="http://schemas.microsoft.com/office/drawing/2014/main" id="{A13E9BD3-BC71-4946-8D12-721EF99310BE}"/>
              </a:ext>
            </a:extLst>
          </p:cNvPr>
          <p:cNvSpPr txBox="1"/>
          <p:nvPr/>
        </p:nvSpPr>
        <p:spPr>
          <a:xfrm>
            <a:off x="31831228" y="29069208"/>
            <a:ext cx="3002311" cy="1046440"/>
          </a:xfrm>
          <a:prstGeom prst="rect">
            <a:avLst/>
          </a:prstGeom>
          <a:noFill/>
        </p:spPr>
        <p:txBody>
          <a:bodyPr wrap="square" lIns="182880" tIns="182880" rIns="182880" bIns="182880" rtlCol="0">
            <a:spAutoFit/>
          </a:bodyPr>
          <a:lstStyle/>
          <a:p>
            <a:r>
              <a:rPr lang="en-US" sz="4400" b="1" dirty="0">
                <a:latin typeface="Times New Roman" panose="02020603050405020304" pitchFamily="18" charset="0"/>
                <a:cs typeface="Times New Roman" panose="02020603050405020304" pitchFamily="18" charset="0"/>
              </a:rPr>
              <a:t>References</a:t>
            </a:r>
          </a:p>
        </p:txBody>
      </p:sp>
      <p:sp>
        <p:nvSpPr>
          <p:cNvPr id="105" name="TextBox 104">
            <a:extLst>
              <a:ext uri="{FF2B5EF4-FFF2-40B4-BE49-F238E27FC236}">
                <a16:creationId xmlns:a16="http://schemas.microsoft.com/office/drawing/2014/main" id="{1E035376-CCD5-E748-A625-DE62D517F4BF}"/>
              </a:ext>
            </a:extLst>
          </p:cNvPr>
          <p:cNvSpPr txBox="1"/>
          <p:nvPr/>
        </p:nvSpPr>
        <p:spPr>
          <a:xfrm>
            <a:off x="-548669" y="1562967"/>
            <a:ext cx="43891200" cy="1754326"/>
          </a:xfrm>
          <a:prstGeom prst="rect">
            <a:avLst/>
          </a:prstGeom>
          <a:noFill/>
        </p:spPr>
        <p:txBody>
          <a:bodyPr wrap="square" rtlCol="0">
            <a:spAutoFit/>
          </a:bodyPr>
          <a:lstStyle/>
          <a:p>
            <a:pPr algn="ctr"/>
            <a:r>
              <a:rPr lang="en-US" sz="5400" dirty="0">
                <a:solidFill>
                  <a:srgbClr val="002776"/>
                </a:solidFill>
                <a:latin typeface="Times New Roman" panose="02020603050405020304" pitchFamily="18" charset="0"/>
                <a:cs typeface="Times New Roman" panose="02020603050405020304" pitchFamily="18" charset="0"/>
              </a:rPr>
              <a:t>Billy Holden Allen B.S.</a:t>
            </a:r>
          </a:p>
          <a:p>
            <a:pPr algn="ctr"/>
            <a:r>
              <a:rPr lang="en-US" sz="5400" dirty="0">
                <a:solidFill>
                  <a:srgbClr val="002776"/>
                </a:solidFill>
                <a:latin typeface="Times New Roman" panose="02020603050405020304" pitchFamily="18" charset="0"/>
                <a:cs typeface="Times New Roman" panose="02020603050405020304" pitchFamily="18" charset="0"/>
              </a:rPr>
              <a:t>Dr. Erin Wallace, Ph.D., CCC-SLP</a:t>
            </a:r>
          </a:p>
        </p:txBody>
      </p:sp>
      <p:sp>
        <p:nvSpPr>
          <p:cNvPr id="106" name="TextBox 105">
            <a:extLst>
              <a:ext uri="{FF2B5EF4-FFF2-40B4-BE49-F238E27FC236}">
                <a16:creationId xmlns:a16="http://schemas.microsoft.com/office/drawing/2014/main" id="{59CD2C7D-6CD6-A14A-9A35-A261577AB660}"/>
              </a:ext>
            </a:extLst>
          </p:cNvPr>
          <p:cNvSpPr txBox="1"/>
          <p:nvPr/>
        </p:nvSpPr>
        <p:spPr>
          <a:xfrm>
            <a:off x="0" y="3361296"/>
            <a:ext cx="43891200" cy="769441"/>
          </a:xfrm>
          <a:prstGeom prst="rect">
            <a:avLst/>
          </a:prstGeom>
          <a:noFill/>
        </p:spPr>
        <p:txBody>
          <a:bodyPr wrap="square" rtlCol="0">
            <a:spAutoFit/>
          </a:bodyPr>
          <a:lstStyle/>
          <a:p>
            <a:pPr algn="ctr"/>
            <a:r>
              <a:rPr lang="en-US" sz="4400" dirty="0">
                <a:solidFill>
                  <a:srgbClr val="002776"/>
                </a:solidFill>
                <a:latin typeface="Times New Roman" panose="02020603050405020304" pitchFamily="18" charset="0"/>
                <a:cs typeface="Times New Roman" panose="02020603050405020304" pitchFamily="18" charset="0"/>
              </a:rPr>
              <a:t>Longwood University Department of Communication Sciences and Disorders</a:t>
            </a:r>
          </a:p>
        </p:txBody>
      </p:sp>
      <p:sp>
        <p:nvSpPr>
          <p:cNvPr id="107" name="TextBox 106">
            <a:extLst>
              <a:ext uri="{FF2B5EF4-FFF2-40B4-BE49-F238E27FC236}">
                <a16:creationId xmlns:a16="http://schemas.microsoft.com/office/drawing/2014/main" id="{3CF71A17-C779-FD49-8909-2321F876AE56}"/>
              </a:ext>
            </a:extLst>
          </p:cNvPr>
          <p:cNvSpPr txBox="1"/>
          <p:nvPr/>
        </p:nvSpPr>
        <p:spPr>
          <a:xfrm>
            <a:off x="0" y="405479"/>
            <a:ext cx="43891200" cy="1107996"/>
          </a:xfrm>
          <a:prstGeom prst="rect">
            <a:avLst/>
          </a:prstGeom>
          <a:noFill/>
        </p:spPr>
        <p:txBody>
          <a:bodyPr wrap="square" rtlCol="0">
            <a:spAutoFit/>
          </a:bodyPr>
          <a:lstStyle/>
          <a:p>
            <a:pPr algn="ctr"/>
            <a:r>
              <a:rPr lang="en-US" sz="6600" b="1" dirty="0">
                <a:solidFill>
                  <a:srgbClr val="002776"/>
                </a:solidFill>
                <a:latin typeface="Times New Roman" panose="02020603050405020304" pitchFamily="18" charset="0"/>
                <a:cs typeface="Times New Roman" panose="02020603050405020304" pitchFamily="18" charset="0"/>
              </a:rPr>
              <a:t>Turning a Page for the Future: Language Supports and Shared Readings</a:t>
            </a:r>
          </a:p>
        </p:txBody>
      </p:sp>
      <p:sp>
        <p:nvSpPr>
          <p:cNvPr id="43" name="TextBox 42">
            <a:extLst>
              <a:ext uri="{FF2B5EF4-FFF2-40B4-BE49-F238E27FC236}">
                <a16:creationId xmlns:a16="http://schemas.microsoft.com/office/drawing/2014/main" id="{59599F2C-FDF5-AD42-ADF2-53706B252E6D}"/>
              </a:ext>
            </a:extLst>
          </p:cNvPr>
          <p:cNvSpPr txBox="1"/>
          <p:nvPr/>
        </p:nvSpPr>
        <p:spPr>
          <a:xfrm>
            <a:off x="548639" y="4578420"/>
            <a:ext cx="14020799" cy="923330"/>
          </a:xfrm>
          <a:prstGeom prst="rect">
            <a:avLst/>
          </a:prstGeom>
          <a:noFill/>
        </p:spPr>
        <p:txBody>
          <a:bodyPr wrap="square" rtlCol="0">
            <a:spAutoFit/>
          </a:bodyPr>
          <a:lstStyle/>
          <a:p>
            <a:pPr algn="ctr"/>
            <a:r>
              <a:rPr lang="en-US" sz="5400" b="1" dirty="0">
                <a:solidFill>
                  <a:schemeClr val="bg1"/>
                </a:solidFill>
                <a:latin typeface="Times New Roman" panose="02020603050405020304" pitchFamily="18" charset="0"/>
                <a:cs typeface="Times New Roman" panose="02020603050405020304" pitchFamily="18" charset="0"/>
              </a:rPr>
              <a:t>INTRODUCTION</a:t>
            </a:r>
          </a:p>
        </p:txBody>
      </p:sp>
      <p:sp>
        <p:nvSpPr>
          <p:cNvPr id="44" name="TextBox 43">
            <a:extLst>
              <a:ext uri="{FF2B5EF4-FFF2-40B4-BE49-F238E27FC236}">
                <a16:creationId xmlns:a16="http://schemas.microsoft.com/office/drawing/2014/main" id="{80C71986-CBAC-5649-83DB-B28961FF338A}"/>
              </a:ext>
            </a:extLst>
          </p:cNvPr>
          <p:cNvSpPr txBox="1"/>
          <p:nvPr/>
        </p:nvSpPr>
        <p:spPr>
          <a:xfrm>
            <a:off x="29321757" y="4625050"/>
            <a:ext cx="14020799" cy="923330"/>
          </a:xfrm>
          <a:prstGeom prst="rect">
            <a:avLst/>
          </a:prstGeom>
          <a:noFill/>
        </p:spPr>
        <p:txBody>
          <a:bodyPr wrap="square" rtlCol="0">
            <a:spAutoFit/>
          </a:bodyPr>
          <a:lstStyle/>
          <a:p>
            <a:pPr algn="ctr"/>
            <a:r>
              <a:rPr lang="en-US" sz="5400" b="1" dirty="0">
                <a:solidFill>
                  <a:schemeClr val="bg1"/>
                </a:solidFill>
                <a:latin typeface="Times New Roman" panose="02020603050405020304" pitchFamily="18" charset="0"/>
                <a:cs typeface="Times New Roman" panose="02020603050405020304" pitchFamily="18" charset="0"/>
              </a:rPr>
              <a:t>DISCUSSION &amp; LIMITATIONS</a:t>
            </a:r>
          </a:p>
        </p:txBody>
      </p:sp>
      <p:sp>
        <p:nvSpPr>
          <p:cNvPr id="45" name="TextBox 44">
            <a:extLst>
              <a:ext uri="{FF2B5EF4-FFF2-40B4-BE49-F238E27FC236}">
                <a16:creationId xmlns:a16="http://schemas.microsoft.com/office/drawing/2014/main" id="{9AD82C35-4A66-DE4E-8285-470C2DB46669}"/>
              </a:ext>
            </a:extLst>
          </p:cNvPr>
          <p:cNvSpPr txBox="1"/>
          <p:nvPr/>
        </p:nvSpPr>
        <p:spPr>
          <a:xfrm>
            <a:off x="15118063" y="9440192"/>
            <a:ext cx="14020799" cy="923330"/>
          </a:xfrm>
          <a:prstGeom prst="rect">
            <a:avLst/>
          </a:prstGeom>
          <a:noFill/>
        </p:spPr>
        <p:txBody>
          <a:bodyPr wrap="square" rtlCol="0">
            <a:spAutoFit/>
          </a:bodyPr>
          <a:lstStyle/>
          <a:p>
            <a:pPr algn="ctr"/>
            <a:r>
              <a:rPr lang="en-US" sz="5400" b="1" dirty="0">
                <a:solidFill>
                  <a:schemeClr val="bg1"/>
                </a:solidFill>
                <a:latin typeface="Times New Roman" panose="02020603050405020304" pitchFamily="18" charset="0"/>
                <a:cs typeface="Times New Roman" panose="02020603050405020304" pitchFamily="18" charset="0"/>
              </a:rPr>
              <a:t>METHODS</a:t>
            </a:r>
          </a:p>
        </p:txBody>
      </p:sp>
      <p:sp>
        <p:nvSpPr>
          <p:cNvPr id="46" name="TextBox 45">
            <a:extLst>
              <a:ext uri="{FF2B5EF4-FFF2-40B4-BE49-F238E27FC236}">
                <a16:creationId xmlns:a16="http://schemas.microsoft.com/office/drawing/2014/main" id="{A6E2D1F2-55BA-F84D-9164-C452B85ED23C}"/>
              </a:ext>
            </a:extLst>
          </p:cNvPr>
          <p:cNvSpPr txBox="1"/>
          <p:nvPr/>
        </p:nvSpPr>
        <p:spPr>
          <a:xfrm>
            <a:off x="80169" y="16736888"/>
            <a:ext cx="14020799" cy="923330"/>
          </a:xfrm>
          <a:prstGeom prst="rect">
            <a:avLst/>
          </a:prstGeom>
          <a:noFill/>
        </p:spPr>
        <p:txBody>
          <a:bodyPr wrap="square" rtlCol="0">
            <a:spAutoFit/>
          </a:bodyPr>
          <a:lstStyle/>
          <a:p>
            <a:pPr algn="ctr"/>
            <a:r>
              <a:rPr lang="en-US" sz="5400" b="1" dirty="0">
                <a:solidFill>
                  <a:schemeClr val="bg1"/>
                </a:solidFill>
                <a:latin typeface="Times New Roman" panose="02020603050405020304" pitchFamily="18" charset="0"/>
                <a:cs typeface="Times New Roman" panose="02020603050405020304" pitchFamily="18" charset="0"/>
              </a:rPr>
              <a:t>RESEARCH QUESTIONS</a:t>
            </a:r>
          </a:p>
        </p:txBody>
      </p:sp>
      <p:sp>
        <p:nvSpPr>
          <p:cNvPr id="49" name="TextBox 48">
            <a:extLst>
              <a:ext uri="{FF2B5EF4-FFF2-40B4-BE49-F238E27FC236}">
                <a16:creationId xmlns:a16="http://schemas.microsoft.com/office/drawing/2014/main" id="{33EB3441-DC67-6641-B6F0-65618FCFDE9C}"/>
              </a:ext>
            </a:extLst>
          </p:cNvPr>
          <p:cNvSpPr txBox="1"/>
          <p:nvPr/>
        </p:nvSpPr>
        <p:spPr>
          <a:xfrm>
            <a:off x="29105367" y="16040173"/>
            <a:ext cx="14020799" cy="923330"/>
          </a:xfrm>
          <a:prstGeom prst="rect">
            <a:avLst/>
          </a:prstGeom>
          <a:noFill/>
        </p:spPr>
        <p:txBody>
          <a:bodyPr wrap="square" rtlCol="0">
            <a:spAutoFit/>
          </a:bodyPr>
          <a:lstStyle/>
          <a:p>
            <a:pPr algn="ctr"/>
            <a:r>
              <a:rPr lang="en-US" sz="5400" b="1" dirty="0">
                <a:solidFill>
                  <a:schemeClr val="bg1"/>
                </a:solidFill>
                <a:latin typeface="Times New Roman" panose="02020603050405020304" pitchFamily="18" charset="0"/>
                <a:cs typeface="Times New Roman" panose="02020603050405020304" pitchFamily="18" charset="0"/>
              </a:rPr>
              <a:t>IMPLICATIONS</a:t>
            </a:r>
          </a:p>
        </p:txBody>
      </p:sp>
      <p:sp>
        <p:nvSpPr>
          <p:cNvPr id="50" name="TextBox 49">
            <a:extLst>
              <a:ext uri="{FF2B5EF4-FFF2-40B4-BE49-F238E27FC236}">
                <a16:creationId xmlns:a16="http://schemas.microsoft.com/office/drawing/2014/main" id="{DF29B823-ADCC-E24E-890D-DE90FE40F97D}"/>
              </a:ext>
            </a:extLst>
          </p:cNvPr>
          <p:cNvSpPr txBox="1"/>
          <p:nvPr/>
        </p:nvSpPr>
        <p:spPr>
          <a:xfrm>
            <a:off x="29413065" y="28197560"/>
            <a:ext cx="14020799" cy="923330"/>
          </a:xfrm>
          <a:prstGeom prst="rect">
            <a:avLst/>
          </a:prstGeom>
          <a:noFill/>
        </p:spPr>
        <p:txBody>
          <a:bodyPr wrap="square" rtlCol="0">
            <a:spAutoFit/>
          </a:bodyPr>
          <a:lstStyle/>
          <a:p>
            <a:pPr algn="ctr"/>
            <a:r>
              <a:rPr lang="en-US" sz="5400" b="1" dirty="0">
                <a:solidFill>
                  <a:schemeClr val="bg1"/>
                </a:solidFill>
                <a:latin typeface="Times New Roman" panose="02020603050405020304" pitchFamily="18" charset="0"/>
                <a:cs typeface="Times New Roman" panose="02020603050405020304" pitchFamily="18" charset="0"/>
              </a:rPr>
              <a:t>REFERENCES AND SURVEY</a:t>
            </a:r>
          </a:p>
        </p:txBody>
      </p:sp>
      <p:pic>
        <p:nvPicPr>
          <p:cNvPr id="4" name="Picture 3" descr="Qr code&#10;&#10;Description automatically generated">
            <a:extLst>
              <a:ext uri="{FF2B5EF4-FFF2-40B4-BE49-F238E27FC236}">
                <a16:creationId xmlns:a16="http://schemas.microsoft.com/office/drawing/2014/main" id="{53943FE0-D778-BBB3-2F01-9D2832E1321A}"/>
              </a:ext>
            </a:extLst>
          </p:cNvPr>
          <p:cNvPicPr>
            <a:picLocks noChangeAspect="1"/>
          </p:cNvPicPr>
          <p:nvPr/>
        </p:nvPicPr>
        <p:blipFill>
          <a:blip r:embed="rId2"/>
          <a:stretch>
            <a:fillRect/>
          </a:stretch>
        </p:blipFill>
        <p:spPr>
          <a:xfrm>
            <a:off x="32337998" y="30113048"/>
            <a:ext cx="1988772" cy="2034491"/>
          </a:xfrm>
          <a:prstGeom prst="rect">
            <a:avLst/>
          </a:prstGeom>
        </p:spPr>
      </p:pic>
      <p:pic>
        <p:nvPicPr>
          <p:cNvPr id="5" name="Picture 2">
            <a:extLst>
              <a:ext uri="{FF2B5EF4-FFF2-40B4-BE49-F238E27FC236}">
                <a16:creationId xmlns:a16="http://schemas.microsoft.com/office/drawing/2014/main" id="{0F87D370-59B2-E95C-E1DE-AED4254EB600}"/>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531345" y="536139"/>
            <a:ext cx="3811216" cy="381121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548F911-F29F-6702-B1BF-1D8FAE7941DB}"/>
              </a:ext>
            </a:extLst>
          </p:cNvPr>
          <p:cNvSpPr txBox="1"/>
          <p:nvPr/>
        </p:nvSpPr>
        <p:spPr>
          <a:xfrm>
            <a:off x="38536958" y="29095424"/>
            <a:ext cx="3002311" cy="1046440"/>
          </a:xfrm>
          <a:prstGeom prst="rect">
            <a:avLst/>
          </a:prstGeom>
          <a:noFill/>
        </p:spPr>
        <p:txBody>
          <a:bodyPr wrap="square" lIns="182880" tIns="182880" rIns="182880" bIns="182880" rtlCol="0">
            <a:spAutoFit/>
          </a:bodyPr>
          <a:lstStyle/>
          <a:p>
            <a:pPr algn="ctr"/>
            <a:r>
              <a:rPr lang="en-US" sz="4400" b="1" dirty="0">
                <a:latin typeface="Times New Roman" panose="02020603050405020304" pitchFamily="18" charset="0"/>
                <a:cs typeface="Times New Roman" panose="02020603050405020304" pitchFamily="18" charset="0"/>
              </a:rPr>
              <a:t>Survey</a:t>
            </a:r>
          </a:p>
        </p:txBody>
      </p:sp>
      <p:sp>
        <p:nvSpPr>
          <p:cNvPr id="3" name="Rectangle 2">
            <a:extLst>
              <a:ext uri="{FF2B5EF4-FFF2-40B4-BE49-F238E27FC236}">
                <a16:creationId xmlns:a16="http://schemas.microsoft.com/office/drawing/2014/main" id="{E5369328-FCB2-3525-9DB0-09FA7B28E60F}"/>
              </a:ext>
            </a:extLst>
          </p:cNvPr>
          <p:cNvSpPr/>
          <p:nvPr/>
        </p:nvSpPr>
        <p:spPr>
          <a:xfrm>
            <a:off x="548613" y="23332692"/>
            <a:ext cx="14020799" cy="9158988"/>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742C4073-F14F-30F8-757C-AA193770ED75}"/>
              </a:ext>
            </a:extLst>
          </p:cNvPr>
          <p:cNvSpPr txBox="1"/>
          <p:nvPr/>
        </p:nvSpPr>
        <p:spPr>
          <a:xfrm>
            <a:off x="595134" y="23297082"/>
            <a:ext cx="13927754" cy="9571851"/>
          </a:xfrm>
          <a:prstGeom prst="rect">
            <a:avLst/>
          </a:prstGeom>
          <a:noFill/>
        </p:spPr>
        <p:txBody>
          <a:bodyPr wrap="square" rtlCol="0">
            <a:spAutoFit/>
          </a:bodyPr>
          <a:lstStyle/>
          <a:p>
            <a:endParaRPr lang="en-US" sz="2400" b="1" dirty="0">
              <a:latin typeface="Times New Roman" panose="02020603050405020304" pitchFamily="18" charset="0"/>
              <a:cs typeface="Times New Roman" panose="02020603050405020304" pitchFamily="18" charset="0"/>
            </a:endParaRPr>
          </a:p>
          <a:p>
            <a:r>
              <a:rPr lang="en-US" sz="4400" b="1" dirty="0">
                <a:latin typeface="Times New Roman" panose="02020603050405020304" pitchFamily="18" charset="0"/>
                <a:cs typeface="Times New Roman" panose="02020603050405020304" pitchFamily="18" charset="0"/>
              </a:rPr>
              <a:t>Study Design: </a:t>
            </a:r>
            <a:r>
              <a:rPr lang="en-US" sz="4400" dirty="0">
                <a:latin typeface="Times New Roman" panose="02020603050405020304" pitchFamily="18" charset="0"/>
                <a:cs typeface="Times New Roman" panose="02020603050405020304" pitchFamily="18" charset="0"/>
              </a:rPr>
              <a:t>Quantitative survey using snowball and convenience sampling</a:t>
            </a:r>
          </a:p>
          <a:p>
            <a:r>
              <a:rPr lang="en-US" sz="4400" b="1" dirty="0">
                <a:latin typeface="Times New Roman" panose="02020603050405020304" pitchFamily="18" charset="0"/>
                <a:cs typeface="Times New Roman" panose="02020603050405020304" pitchFamily="18" charset="0"/>
              </a:rPr>
              <a:t>Inclusion Criteria: </a:t>
            </a:r>
            <a:r>
              <a:rPr lang="en-US" sz="4400" dirty="0">
                <a:latin typeface="Times New Roman" panose="02020603050405020304" pitchFamily="18" charset="0"/>
                <a:cs typeface="Times New Roman" panose="02020603050405020304" pitchFamily="18" charset="0"/>
              </a:rPr>
              <a:t>English speaking caregivers who read to their child (Ages 1-7)</a:t>
            </a:r>
          </a:p>
          <a:p>
            <a:r>
              <a:rPr lang="en-US" sz="4400" b="1" dirty="0">
                <a:latin typeface="Times New Roman" panose="02020603050405020304" pitchFamily="18" charset="0"/>
                <a:cs typeface="Times New Roman" panose="02020603050405020304" pitchFamily="18" charset="0"/>
              </a:rPr>
              <a:t>Data Collection: </a:t>
            </a:r>
            <a:r>
              <a:rPr lang="en-US" sz="4400" dirty="0">
                <a:latin typeface="Times New Roman" panose="02020603050405020304" pitchFamily="18" charset="0"/>
                <a:cs typeface="Times New Roman" panose="02020603050405020304" pitchFamily="18" charset="0"/>
              </a:rPr>
              <a:t>32 question survey that collected reading practices, views, and demographic data </a:t>
            </a:r>
          </a:p>
          <a:p>
            <a:r>
              <a:rPr lang="en-US" sz="4400" b="1" dirty="0">
                <a:latin typeface="Times New Roman" panose="02020603050405020304" pitchFamily="18" charset="0"/>
                <a:cs typeface="Times New Roman" panose="02020603050405020304" pitchFamily="18" charset="0"/>
              </a:rPr>
              <a:t>Reliability: </a:t>
            </a:r>
            <a:r>
              <a:rPr lang="en-US" sz="4400" dirty="0">
                <a:latin typeface="Times New Roman" panose="02020603050405020304" pitchFamily="18" charset="0"/>
                <a:cs typeface="Times New Roman" panose="02020603050405020304" pitchFamily="18" charset="0"/>
              </a:rPr>
              <a:t>Survey questions were devised based on published questionnaire assessing language development and parental practices in an article published in </a:t>
            </a:r>
            <a:r>
              <a:rPr lang="en-US" sz="4400" i="1" dirty="0">
                <a:latin typeface="Times New Roman" panose="02020603050405020304" pitchFamily="18" charset="0"/>
                <a:cs typeface="Times New Roman" panose="02020603050405020304" pitchFamily="18" charset="0"/>
              </a:rPr>
              <a:t>Language, Speech, Hearing Services in Schools </a:t>
            </a:r>
            <a:r>
              <a:rPr lang="en-US" sz="4400" dirty="0">
                <a:latin typeface="Times New Roman" panose="02020603050405020304" pitchFamily="18" charset="0"/>
                <a:cs typeface="Times New Roman" panose="02020603050405020304" pitchFamily="18" charset="0"/>
              </a:rPr>
              <a:t>(Boudreau, 2005)</a:t>
            </a:r>
          </a:p>
          <a:p>
            <a:r>
              <a:rPr lang="en-US" sz="4400" b="1" dirty="0">
                <a:latin typeface="Times New Roman" panose="02020603050405020304" pitchFamily="18" charset="0"/>
                <a:cs typeface="Times New Roman" panose="02020603050405020304" pitchFamily="18" charset="0"/>
              </a:rPr>
              <a:t>Validity: </a:t>
            </a:r>
            <a:r>
              <a:rPr lang="en-US" sz="4400" dirty="0">
                <a:latin typeface="Times New Roman" panose="02020603050405020304" pitchFamily="18" charset="0"/>
                <a:cs typeface="Times New Roman" panose="02020603050405020304" pitchFamily="18" charset="0"/>
              </a:rPr>
              <a:t>Survey was reviewed by licensed SLPs with doctoral degrees and institutional IRB members</a:t>
            </a:r>
            <a:endParaRPr lang="en-US" sz="4400" b="1" dirty="0">
              <a:latin typeface="Times New Roman" panose="02020603050405020304" pitchFamily="18" charset="0"/>
              <a:cs typeface="Times New Roman" panose="02020603050405020304" pitchFamily="18" charset="0"/>
            </a:endParaRPr>
          </a:p>
          <a:p>
            <a:endParaRPr lang="en-US" sz="44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D3FBFA19-135B-E352-FC82-4A472CB2EA72}"/>
              </a:ext>
            </a:extLst>
          </p:cNvPr>
          <p:cNvSpPr txBox="1"/>
          <p:nvPr/>
        </p:nvSpPr>
        <p:spPr>
          <a:xfrm>
            <a:off x="548612" y="22279395"/>
            <a:ext cx="14020799" cy="923330"/>
          </a:xfrm>
          <a:prstGeom prst="rect">
            <a:avLst/>
          </a:prstGeom>
          <a:noFill/>
        </p:spPr>
        <p:txBody>
          <a:bodyPr wrap="square" rtlCol="0">
            <a:spAutoFit/>
          </a:bodyPr>
          <a:lstStyle/>
          <a:p>
            <a:pPr algn="ctr"/>
            <a:r>
              <a:rPr lang="en-US" sz="5400" b="1" dirty="0">
                <a:solidFill>
                  <a:schemeClr val="bg1"/>
                </a:solidFill>
                <a:latin typeface="Times New Roman" panose="02020603050405020304" pitchFamily="18" charset="0"/>
                <a:cs typeface="Times New Roman" panose="02020603050405020304" pitchFamily="18" charset="0"/>
              </a:rPr>
              <a:t>METHOD</a:t>
            </a:r>
          </a:p>
        </p:txBody>
      </p:sp>
      <p:sp>
        <p:nvSpPr>
          <p:cNvPr id="14" name="Rectangle 13">
            <a:extLst>
              <a:ext uri="{FF2B5EF4-FFF2-40B4-BE49-F238E27FC236}">
                <a16:creationId xmlns:a16="http://schemas.microsoft.com/office/drawing/2014/main" id="{DEA5C750-E724-94B6-A9D9-72CAB8A60733}"/>
              </a:ext>
            </a:extLst>
          </p:cNvPr>
          <p:cNvSpPr/>
          <p:nvPr/>
        </p:nvSpPr>
        <p:spPr>
          <a:xfrm>
            <a:off x="14935151" y="4506238"/>
            <a:ext cx="14020799" cy="1114062"/>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latin typeface="Times New Roman" panose="02020603050405020304" pitchFamily="18" charset="0"/>
                <a:cs typeface="Times New Roman" panose="02020603050405020304" pitchFamily="18" charset="0"/>
              </a:rPr>
              <a:t>RESULTS</a:t>
            </a:r>
          </a:p>
          <a:p>
            <a:pPr algn="ctr"/>
            <a:endParaRPr lang="en-US" dirty="0"/>
          </a:p>
        </p:txBody>
      </p:sp>
      <p:pic>
        <p:nvPicPr>
          <p:cNvPr id="18" name="Picture 17" descr="Graphical user interface, application, Word&#10;&#10;Description automatically generated">
            <a:extLst>
              <a:ext uri="{FF2B5EF4-FFF2-40B4-BE49-F238E27FC236}">
                <a16:creationId xmlns:a16="http://schemas.microsoft.com/office/drawing/2014/main" id="{3B612415-6303-581F-078B-2FE4766D9A1E}"/>
              </a:ext>
            </a:extLst>
          </p:cNvPr>
          <p:cNvPicPr>
            <a:picLocks noChangeAspect="1"/>
          </p:cNvPicPr>
          <p:nvPr/>
        </p:nvPicPr>
        <p:blipFill rotWithShape="1">
          <a:blip r:embed="rId4"/>
          <a:srcRect l="21922" t="34024" r="25768" b="9753"/>
          <a:stretch/>
        </p:blipFill>
        <p:spPr bwMode="auto">
          <a:xfrm>
            <a:off x="14935135" y="14826421"/>
            <a:ext cx="13912070" cy="9052931"/>
          </a:xfrm>
          <a:prstGeom prst="rect">
            <a:avLst/>
          </a:prstGeom>
          <a:ln>
            <a:noFill/>
          </a:ln>
          <a:extLst>
            <a:ext uri="{53640926-AAD7-44D8-BBD7-CCE9431645EC}">
              <a14:shadowObscured xmlns:a14="http://schemas.microsoft.com/office/drawing/2010/main"/>
            </a:ext>
          </a:extLst>
        </p:spPr>
      </p:pic>
      <p:pic>
        <p:nvPicPr>
          <p:cNvPr id="2" name="Picture 1" descr="Word&#10;&#10;Description automatically generated">
            <a:extLst>
              <a:ext uri="{FF2B5EF4-FFF2-40B4-BE49-F238E27FC236}">
                <a16:creationId xmlns:a16="http://schemas.microsoft.com/office/drawing/2014/main" id="{08422C7C-117C-E023-B617-A0DA824789DE}"/>
              </a:ext>
            </a:extLst>
          </p:cNvPr>
          <p:cNvPicPr>
            <a:picLocks noChangeAspect="1"/>
          </p:cNvPicPr>
          <p:nvPr/>
        </p:nvPicPr>
        <p:blipFill rotWithShape="1">
          <a:blip r:embed="rId5"/>
          <a:srcRect l="25953" t="41222" r="28338" b="9713"/>
          <a:stretch/>
        </p:blipFill>
        <p:spPr bwMode="auto">
          <a:xfrm>
            <a:off x="14859869" y="5589931"/>
            <a:ext cx="14095992" cy="9092112"/>
          </a:xfrm>
          <a:prstGeom prst="rect">
            <a:avLst/>
          </a:prstGeom>
          <a:ln>
            <a:noFill/>
          </a:ln>
          <a:extLst>
            <a:ext uri="{53640926-AAD7-44D8-BBD7-CCE9431645EC}">
              <a14:shadowObscured xmlns:a14="http://schemas.microsoft.com/office/drawing/2010/main"/>
            </a:ext>
          </a:extLst>
        </p:spPr>
      </p:pic>
      <p:pic>
        <p:nvPicPr>
          <p:cNvPr id="8" name="Picture 7" descr="Word&#10;&#10;Description automatically generated with medium confidence">
            <a:extLst>
              <a:ext uri="{FF2B5EF4-FFF2-40B4-BE49-F238E27FC236}">
                <a16:creationId xmlns:a16="http://schemas.microsoft.com/office/drawing/2014/main" id="{B4B10E03-F39D-714E-5B2A-1008E9887BB0}"/>
              </a:ext>
            </a:extLst>
          </p:cNvPr>
          <p:cNvPicPr>
            <a:picLocks noChangeAspect="1"/>
          </p:cNvPicPr>
          <p:nvPr/>
        </p:nvPicPr>
        <p:blipFill rotWithShape="1">
          <a:blip r:embed="rId6"/>
          <a:srcRect l="12546" t="34127" r="35426" b="9496"/>
          <a:stretch/>
        </p:blipFill>
        <p:spPr bwMode="auto">
          <a:xfrm>
            <a:off x="14935195" y="23944592"/>
            <a:ext cx="14203668" cy="8656555"/>
          </a:xfrm>
          <a:prstGeom prst="rect">
            <a:avLst/>
          </a:prstGeom>
          <a:ln>
            <a:noFill/>
          </a:ln>
          <a:extLst>
            <a:ext uri="{53640926-AAD7-44D8-BBD7-CCE9431645EC}">
              <a14:shadowObscured xmlns:a14="http://schemas.microsoft.com/office/drawing/2010/main"/>
            </a:ext>
          </a:extLst>
        </p:spPr>
      </p:pic>
      <p:pic>
        <p:nvPicPr>
          <p:cNvPr id="19" name="Picture 18" descr="Qr code&#10;&#10;Description automatically generated">
            <a:extLst>
              <a:ext uri="{FF2B5EF4-FFF2-40B4-BE49-F238E27FC236}">
                <a16:creationId xmlns:a16="http://schemas.microsoft.com/office/drawing/2014/main" id="{A00DB56A-A117-2822-78C2-3E4BCC381C7B}"/>
              </a:ext>
            </a:extLst>
          </p:cNvPr>
          <p:cNvPicPr>
            <a:picLocks noChangeAspect="1"/>
          </p:cNvPicPr>
          <p:nvPr/>
        </p:nvPicPr>
        <p:blipFill rotWithShape="1">
          <a:blip r:embed="rId7"/>
          <a:srcRect l="52308" t="47779" r="25000" b="9028"/>
          <a:stretch/>
        </p:blipFill>
        <p:spPr bwMode="auto">
          <a:xfrm>
            <a:off x="39043727" y="30111560"/>
            <a:ext cx="1988771" cy="201124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791321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2317</TotalTime>
  <Words>586</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jennputney16@gmail.com</dc:creator>
  <cp:lastModifiedBy>Billy Allen</cp:lastModifiedBy>
  <cp:revision>52</cp:revision>
  <dcterms:created xsi:type="dcterms:W3CDTF">2020-01-24T17:27:34Z</dcterms:created>
  <dcterms:modified xsi:type="dcterms:W3CDTF">2023-04-09T14:03:34Z</dcterms:modified>
</cp:coreProperties>
</file>