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9" r:id="rId3"/>
    <p:sldId id="257" r:id="rId4"/>
    <p:sldId id="270" r:id="rId5"/>
    <p:sldId id="266"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748" autoAdjust="0"/>
  </p:normalViewPr>
  <p:slideViewPr>
    <p:cSldViewPr snapToGrid="0">
      <p:cViewPr varScale="1">
        <p:scale>
          <a:sx n="46" d="100"/>
          <a:sy n="46" d="100"/>
        </p:scale>
        <p:origin x="79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EB33BB8-6C7A-4BE0-9B55-9EAC48D52EC6}" type="datetimeFigureOut">
              <a:rPr lang="en-US"/>
              <a:t>4/11/2024</a:t>
            </a:fld>
            <a:endParaRP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611EF64-F73B-4314-BB6F-BC0937BBDF19}" type="datetimeFigureOut">
              <a:rPr lang="en-US"/>
              <a:t>4/11/2024</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Rebecca Stickler, a Va-LEND Trainee in the Family discipline. My leadership project was researching </a:t>
            </a:r>
            <a:r>
              <a:rPr lang="en-US" sz="1200"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how parents and caregivers look for information about the development of their children </a:t>
            </a:r>
            <a:r>
              <a:rPr lang="en-US" dirty="0"/>
              <a:t>and learning about the CDC’s Learn the Signs Act Early project that includes a variety of resources for families and professionals to be aware of developmental milestones of babies, toddlers and young children birth to age 5. These milestones are what a young child may be doing at different ages. If there is a concern about not meeting a developmental milestone, one can have a conversation with their child’s doctor. </a:t>
            </a:r>
          </a:p>
          <a:p>
            <a:endParaRPr lang="en-US" dirty="0"/>
          </a:p>
          <a:p>
            <a:r>
              <a:rPr lang="en-US" dirty="0"/>
              <a:t>The slides shown in my presentation have a background of young children and a dog playing outside. The decorative slides are to emphasize my project was working with Early Childhood systems. </a:t>
            </a:r>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sz="1900"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This slide shows a close-up picture of my face looking down at a computer on a desk. The last picture shows the infographic I created with images and pictures related to my research of how parents and caregivers look for developmental information. </a:t>
            </a:r>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dirty="0"/>
          </a:p>
        </p:txBody>
      </p:sp>
    </p:spTree>
    <p:extLst>
      <p:ext uri="{BB962C8B-B14F-4D97-AF65-F5344CB8AC3E}">
        <p14:creationId xmlns:p14="http://schemas.microsoft.com/office/powerpoint/2010/main" val="39121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I participated with stakeholders of Early Childhood systems to learn and discuss how they are caring for young children in Virginia and how the Learn the Signs Act Early materials can reach families of young children throughout Virginia. </a:t>
            </a:r>
          </a:p>
          <a:p>
            <a:pPr defTabSz="942289">
              <a:defRPr/>
            </a:pPr>
            <a:endParaRPr lang="en-US" sz="1900"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endParaRPr>
          </a:p>
          <a:p>
            <a:pPr defTabSz="942289"/>
            <a:r>
              <a:rPr lang="en-US" sz="1900"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This slide shows materials used in my learning. This first picture shows a baby sitting on the floor with the words that read Learn the Signs. Act Early. The picture in the middle shows a bookmark and several books for different ages of young children. In each book there are milestones a child may show at each age and activities to encourage development. The last picture shows 2 cellphones with images of contents on the Milestone Tracker app of which a family can download the app in English or Spanish and use to track their children’s development. </a:t>
            </a:r>
          </a:p>
          <a:p>
            <a:pPr defTabSz="942289"/>
            <a:endParaRPr lang="en-US" sz="1900" kern="0" dirty="0">
              <a:solidFill>
                <a:srgbClr val="2A2B2E"/>
              </a:solidFill>
              <a:highlight>
                <a:srgbClr val="FFFFFF"/>
              </a:highlight>
              <a:latin typeface="Open Sans" panose="020B0606030504020204" pitchFamily="34" charset="0"/>
              <a:ea typeface="Calibri" panose="020F0502020204030204" pitchFamily="34" charset="0"/>
              <a:cs typeface="Times New Roman" panose="02020603050405020304" pitchFamily="18" charset="0"/>
            </a:endParaRPr>
          </a:p>
          <a:p>
            <a:pPr defTabSz="942289"/>
            <a:r>
              <a:rPr lang="en-US" sz="1900" kern="0" dirty="0">
                <a:solidFill>
                  <a:srgbClr val="2A2B2E"/>
                </a:solidFill>
                <a:latin typeface="Open Sans" panose="020B0606030504020204" pitchFamily="34" charset="0"/>
                <a:ea typeface="Times New Roman" panose="02020603050405020304" pitchFamily="18" charset="0"/>
              </a:rPr>
              <a:t>I chose my project to familiarize myself with Learn the signs act early materials and Early Childhood systems impacting families across Virginia. </a:t>
            </a:r>
          </a:p>
          <a:p>
            <a:pPr defTabSz="942289"/>
            <a:endParaRPr lang="en-US" sz="1900" kern="0" dirty="0">
              <a:solidFill>
                <a:srgbClr val="2A2B2E"/>
              </a:solidFill>
              <a:latin typeface="Open Sans" panose="020B0606030504020204" pitchFamily="34" charset="0"/>
              <a:ea typeface="Times New Roman" panose="02020603050405020304" pitchFamily="18" charset="0"/>
            </a:endParaRPr>
          </a:p>
          <a:p>
            <a:pPr defTabSz="942289"/>
            <a:r>
              <a:rPr lang="en-US" sz="1900" kern="0" dirty="0">
                <a:solidFill>
                  <a:srgbClr val="2A2B2E"/>
                </a:solidFill>
                <a:latin typeface="Open Sans" panose="020B0606030504020204" pitchFamily="34" charset="0"/>
                <a:ea typeface="Times New Roman" panose="02020603050405020304" pitchFamily="18" charset="0"/>
              </a:rPr>
              <a:t>I hope my involvement and research informs systems to provide a variety of materials to meet the diverse needs of families, I hope that Early Childhood systems can better screen babies and toddlers early so those who need it can get services through programs like Early Intervention that helps babies and toddlers catch up developmentally with their peers by the time they enter school. </a:t>
            </a:r>
            <a:endParaRPr lang="en-US" sz="1900" dirty="0"/>
          </a:p>
          <a:p>
            <a:pPr defTabSz="942289"/>
            <a:endParaRPr lang="en-US" sz="1900"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defTabSz="942289"/>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kern="0" dirty="0">
                <a:solidFill>
                  <a:srgbClr val="2A2B2E"/>
                </a:solidFill>
                <a:highlight>
                  <a:srgbClr val="FFFFFF"/>
                </a:highlight>
                <a:latin typeface="Open Sans" panose="020B0606030504020204" pitchFamily="34" charset="0"/>
                <a:ea typeface="Calibri" panose="020F0502020204030204" pitchFamily="34" charset="0"/>
                <a:cs typeface="Times New Roman" panose="02020603050405020304" pitchFamily="18" charset="0"/>
              </a:rPr>
              <a:t>These last 2 slides include my references. </a:t>
            </a:r>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4</a:t>
            </a:fld>
            <a:endParaRPr lang="en-US"/>
          </a:p>
        </p:txBody>
      </p:sp>
    </p:spTree>
    <p:extLst>
      <p:ext uri="{BB962C8B-B14F-4D97-AF65-F5344CB8AC3E}">
        <p14:creationId xmlns:p14="http://schemas.microsoft.com/office/powerpoint/2010/main" val="301606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There are some great things happening in Virginia now and in the future that will positively affect families of young children. I am excited to see what’s coming…</a:t>
            </a:r>
          </a:p>
          <a:p>
            <a:pPr defTabSz="942289">
              <a:defRPr/>
            </a:pPr>
            <a:endParaRPr lang="en-US"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kern="0" dirty="0">
                <a:solidFill>
                  <a:srgbClr val="2A2B2E"/>
                </a:solidFill>
                <a:highlight>
                  <a:srgbClr val="FFFFFF"/>
                </a:highlight>
                <a:latin typeface="Open Sans" panose="020B0606030504020204" pitchFamily="34" charset="0"/>
                <a:ea typeface="Calibri" panose="020F0502020204030204" pitchFamily="34" charset="0"/>
                <a:cs typeface="Times New Roman" panose="02020603050405020304" pitchFamily="18" charset="0"/>
              </a:rPr>
              <a:t>Thank you. </a:t>
            </a:r>
            <a:endParaRPr lang="en-US"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defTabSz="942289">
              <a:defRPr/>
            </a:pPr>
            <a:endParaRPr lang="en-US" kern="0" dirty="0">
              <a:solidFill>
                <a:srgbClr val="2A2B2E"/>
              </a:solidFill>
              <a:highlight>
                <a:srgbClr val="FFFFFF"/>
              </a:highlight>
              <a:latin typeface="Open Sans" panose="020B0606030504020204" pitchFamily="34" charset="0"/>
              <a:ea typeface="Times New Roman" panose="02020603050405020304" pitchFamily="18" charset="0"/>
              <a:cs typeface="Times New Roman" panose="02020603050405020304" pitchFamily="18" charset="0"/>
            </a:endParaRPr>
          </a:p>
          <a:p>
            <a:pPr defTabSz="942289">
              <a:defRPr/>
            </a:pPr>
            <a:endParaRPr lang="en-US" kern="0" dirty="0">
              <a:solidFill>
                <a:srgbClr val="2A2B2E"/>
              </a:solidFill>
              <a:highlight>
                <a:srgbClr val="FFFFFF"/>
              </a:highlight>
              <a:latin typeface="Open Sans" panose="020B0606030504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5</a:t>
            </a:fld>
            <a:endParaRPr lang="en-US"/>
          </a:p>
        </p:txBody>
      </p:sp>
    </p:spTree>
    <p:extLst>
      <p:ext uri="{BB962C8B-B14F-4D97-AF65-F5344CB8AC3E}">
        <p14:creationId xmlns:p14="http://schemas.microsoft.com/office/powerpoint/2010/main" val="1628516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4/11/2024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4/11/2024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4/11/2024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4/11/2024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4/11/2024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4/11/2024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4/11/2024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4/11/2024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4/11/2024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4/11/2024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4/11/2024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4/11/2024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cdc.gov/ncbddd/actearly/index.html"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007/s11845-017-1555-6" TargetMode="External"/><Relationship Id="rId3" Type="http://schemas.openxmlformats.org/officeDocument/2006/relationships/hyperlink" Target="https://doi.org/10.2196/34425" TargetMode="External"/><Relationship Id="rId7" Type="http://schemas.openxmlformats.org/officeDocument/2006/relationships/hyperlink" Target="https://doi.org/10.1177/108835761879491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cdc.gov/ncbddd/actearly/index.html" TargetMode="External"/><Relationship Id="rId5" Type="http://schemas.openxmlformats.org/officeDocument/2006/relationships/hyperlink" Target="https://www.cdc.gov/ncbddd/actearly/freematerials.html#Children" TargetMode="External"/><Relationship Id="rId4" Type="http://schemas.openxmlformats.org/officeDocument/2006/relationships/hyperlink" Target="https://doi.org/10.1016/j.acap.2019.09.009" TargetMode="External"/><Relationship Id="rId9" Type="http://schemas.openxmlformats.org/officeDocument/2006/relationships/hyperlink" Target="https://adc.bmj.com/content/archdischild/early/2023/03/27/archdischild-2022-324964.full.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3390/bs13050429" TargetMode="External"/><Relationship Id="rId7" Type="http://schemas.openxmlformats.org/officeDocument/2006/relationships/hyperlink" Target="https://doi.org/10.2196/4595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anva.com/design/DAGBYYlCZ7Q/I5yhYGBZAyf4OJJk7e471w/view?utm_content=DAGBYYlCZ7Q&amp;utm_campaign=designshare&amp;utm_medium=link&amp;utm_source=editor" TargetMode="External"/><Relationship Id="rId5" Type="http://schemas.openxmlformats.org/officeDocument/2006/relationships/hyperlink" Target="https://doi.org/10.7759/cureus.37027" TargetMode="External"/><Relationship Id="rId4" Type="http://schemas.openxmlformats.org/officeDocument/2006/relationships/hyperlink" Target="https://doi.org/10.1111/inr.121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567" y="714291"/>
            <a:ext cx="8045163" cy="2454793"/>
          </a:xfrm>
        </p:spPr>
        <p:txBody>
          <a:bodyPr>
            <a:normAutofit fontScale="90000"/>
          </a:bodyPr>
          <a:lstStyle/>
          <a:p>
            <a:r>
              <a:rPr lang="en-US" dirty="0">
                <a:latin typeface="Verdana" panose="020B0604030504040204" pitchFamily="34" charset="0"/>
                <a:ea typeface="Verdana" panose="020B0604030504040204" pitchFamily="34" charset="0"/>
              </a:rPr>
              <a:t>Learn the Signs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Act Early</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Research &amp; Learning </a:t>
            </a:r>
          </a:p>
        </p:txBody>
      </p:sp>
      <p:sp>
        <p:nvSpPr>
          <p:cNvPr id="3" name="Subtitle 2"/>
          <p:cNvSpPr>
            <a:spLocks noGrp="1"/>
          </p:cNvSpPr>
          <p:nvPr>
            <p:ph type="subTitle" idx="1"/>
          </p:nvPr>
        </p:nvSpPr>
        <p:spPr>
          <a:xfrm>
            <a:off x="924191" y="3175309"/>
            <a:ext cx="7091361" cy="1027215"/>
          </a:xfrm>
        </p:spPr>
        <p:txBody>
          <a:bodyPr>
            <a:normAutofit fontScale="55000" lnSpcReduction="20000"/>
          </a:bodyPr>
          <a:lstStyle/>
          <a:p>
            <a:pPr>
              <a:lnSpc>
                <a:spcPct val="120000"/>
              </a:lnSpc>
            </a:pPr>
            <a:r>
              <a:rPr lang="en-US" sz="3600" dirty="0">
                <a:latin typeface="Verdana" panose="020B0604030504040204" pitchFamily="34" charset="0"/>
                <a:ea typeface="Verdana" panose="020B0604030504040204" pitchFamily="34" charset="0"/>
              </a:rPr>
              <a:t>Rebecca Stickler, Family LEND Trainee</a:t>
            </a:r>
          </a:p>
          <a:p>
            <a:pPr>
              <a:lnSpc>
                <a:spcPct val="120000"/>
              </a:lnSpc>
            </a:pPr>
            <a:r>
              <a:rPr lang="en-US" sz="3600" dirty="0">
                <a:latin typeface="Verdana" panose="020B0604030504040204" pitchFamily="34" charset="0"/>
                <a:ea typeface="Verdana" panose="020B0604030504040204" pitchFamily="34" charset="0"/>
              </a:rPr>
              <a:t>Va-LEND Leadership Project</a:t>
            </a:r>
          </a:p>
          <a:p>
            <a:pPr>
              <a:lnSpc>
                <a:spcPct val="120000"/>
              </a:lnSpc>
            </a:pPr>
            <a:r>
              <a:rPr lang="en-US" sz="3600" dirty="0">
                <a:latin typeface="Verdana" panose="020B0604030504040204" pitchFamily="34" charset="0"/>
                <a:ea typeface="Verdana" panose="020B0604030504040204" pitchFamily="34" charset="0"/>
              </a:rPr>
              <a:t>Spring Semester 2024</a:t>
            </a:r>
          </a:p>
          <a:p>
            <a:endParaRPr lang="en-US" dirty="0"/>
          </a:p>
        </p:txBody>
      </p:sp>
      <p:sp>
        <p:nvSpPr>
          <p:cNvPr id="4" name="TextBox 3">
            <a:extLst>
              <a:ext uri="{FF2B5EF4-FFF2-40B4-BE49-F238E27FC236}">
                <a16:creationId xmlns:a16="http://schemas.microsoft.com/office/drawing/2014/main" id="{CEEBA428-9A1F-FE3E-6EB8-C6733459005E}"/>
              </a:ext>
            </a:extLst>
          </p:cNvPr>
          <p:cNvSpPr txBox="1"/>
          <p:nvPr/>
        </p:nvSpPr>
        <p:spPr>
          <a:xfrm>
            <a:off x="127061" y="5953540"/>
            <a:ext cx="9442173" cy="646331"/>
          </a:xfrm>
          <a:prstGeom prst="rect">
            <a:avLst/>
          </a:prstGeom>
          <a:noFill/>
        </p:spPr>
        <p:txBody>
          <a:bodyPr wrap="square" rtlCol="0">
            <a:spAutoFit/>
          </a:bodyPr>
          <a:lstStyle/>
          <a:p>
            <a:r>
              <a:rPr lang="en-US" dirty="0"/>
              <a:t>*Slides have a background of young children and a dog playing outside. This is for decorative purposes to emphasize my project was working with Early Childhood systems. </a:t>
            </a:r>
          </a:p>
        </p:txBody>
      </p:sp>
    </p:spTree>
    <p:extLst>
      <p:ext uri="{BB962C8B-B14F-4D97-AF65-F5344CB8AC3E}">
        <p14:creationId xmlns:p14="http://schemas.microsoft.com/office/powerpoint/2010/main" val="3578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p>
            <a:r>
              <a:rPr lang="en-US" sz="4000" dirty="0">
                <a:latin typeface="Verdana" panose="020B0604030504040204" pitchFamily="34" charset="0"/>
                <a:ea typeface="Verdana" panose="020B0604030504040204" pitchFamily="34" charset="0"/>
              </a:rPr>
              <a:t>Planning Research Results</a:t>
            </a:r>
          </a:p>
        </p:txBody>
      </p:sp>
      <p:pic>
        <p:nvPicPr>
          <p:cNvPr id="10" name="Picture 9" descr="A close-up of a person's face">
            <a:extLst>
              <a:ext uri="{FF2B5EF4-FFF2-40B4-BE49-F238E27FC236}">
                <a16:creationId xmlns:a16="http://schemas.microsoft.com/office/drawing/2014/main" id="{38153F59-1243-2600-FA49-A14E06486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13" y="927998"/>
            <a:ext cx="2299999" cy="4011403"/>
          </a:xfrm>
          <a:prstGeom prst="rect">
            <a:avLst/>
          </a:prstGeom>
        </p:spPr>
      </p:pic>
      <p:pic>
        <p:nvPicPr>
          <p:cNvPr id="8" name="Content Placeholder 7" descr="A computer on a desk">
            <a:extLst>
              <a:ext uri="{FF2B5EF4-FFF2-40B4-BE49-F238E27FC236}">
                <a16:creationId xmlns:a16="http://schemas.microsoft.com/office/drawing/2014/main" id="{5089BB89-81DC-D822-0855-D7860195D7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812" y="927998"/>
            <a:ext cx="2299999" cy="4011403"/>
          </a:xfrm>
          <a:prstGeom prst="rect">
            <a:avLst/>
          </a:prstGeom>
        </p:spPr>
      </p:pic>
      <p:pic>
        <p:nvPicPr>
          <p:cNvPr id="4" name="Content Placeholder 5" descr="A white and blue text and images relating to the text. Text reads, Development of Children. How parents/caregivers find information. 1. internet searches, wikis and blogs, educational websites. 2. Lived experience, their own and others. 3. Apps. Facebook. Facebook Messenger. WhatsApp. 4. Printed materials. At healthcare appointments. At healthcare clinics and centers. Books. From government agencies like Women, Infant, Children offices, the health department, and social services. 5. Other sources like chatbot, child's doctor, media sources such as videos, nurses or doctors when a baby is born. Push notifications. Text messages.">
            <a:extLst>
              <a:ext uri="{FF2B5EF4-FFF2-40B4-BE49-F238E27FC236}">
                <a16:creationId xmlns:a16="http://schemas.microsoft.com/office/drawing/2014/main" id="{5088777D-F31E-8D74-A1C8-4015FE9568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812" y="927998"/>
            <a:ext cx="2258001" cy="4011404"/>
          </a:xfrm>
          <a:prstGeom prst="rect">
            <a:avLst/>
          </a:prstGeom>
        </p:spPr>
      </p:pic>
    </p:spTree>
    <p:extLst>
      <p:ext uri="{BB962C8B-B14F-4D97-AF65-F5344CB8AC3E}">
        <p14:creationId xmlns:p14="http://schemas.microsoft.com/office/powerpoint/2010/main" val="386616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057" y="407089"/>
            <a:ext cx="9372600" cy="901273"/>
          </a:xfrm>
        </p:spPr>
        <p:txBody>
          <a:bodyPr anchor="b">
            <a:normAutofit/>
          </a:bodyPr>
          <a:lstStyle/>
          <a:p>
            <a:r>
              <a:rPr lang="en-US" dirty="0"/>
              <a:t>Stakeholder Meeting and Focus Group</a:t>
            </a:r>
          </a:p>
        </p:txBody>
      </p:sp>
      <p:pic>
        <p:nvPicPr>
          <p:cNvPr id="10" name="Picture 9" descr="A baby sitting on the floor. Words read, Learn the signs. Act early.">
            <a:extLst>
              <a:ext uri="{FF2B5EF4-FFF2-40B4-BE49-F238E27FC236}">
                <a16:creationId xmlns:a16="http://schemas.microsoft.com/office/drawing/2014/main" id="{E0B377CB-863B-FC2A-A107-7CEEE6E9D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987" y="2365347"/>
            <a:ext cx="2722597" cy="2277577"/>
          </a:xfrm>
          <a:prstGeom prst="rect">
            <a:avLst/>
          </a:prstGeom>
        </p:spPr>
      </p:pic>
      <p:pic>
        <p:nvPicPr>
          <p:cNvPr id="12" name="Content Placeholder 11" descr="A group of materials on a table.">
            <a:extLst>
              <a:ext uri="{FF2B5EF4-FFF2-40B4-BE49-F238E27FC236}">
                <a16:creationId xmlns:a16="http://schemas.microsoft.com/office/drawing/2014/main" id="{D46BAA6F-746D-2255-D564-8EA1D2A17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966" y="2189057"/>
            <a:ext cx="2864317" cy="3525943"/>
          </a:xfrm>
          <a:prstGeom prst="rect">
            <a:avLst/>
          </a:prstGeom>
        </p:spPr>
      </p:pic>
      <p:sp>
        <p:nvSpPr>
          <p:cNvPr id="6" name="TextBox 5">
            <a:extLst>
              <a:ext uri="{FF2B5EF4-FFF2-40B4-BE49-F238E27FC236}">
                <a16:creationId xmlns:a16="http://schemas.microsoft.com/office/drawing/2014/main" id="{2857D762-490C-DC2B-F064-1D5D86996E6B}"/>
              </a:ext>
            </a:extLst>
          </p:cNvPr>
          <p:cNvSpPr txBox="1"/>
          <p:nvPr/>
        </p:nvSpPr>
        <p:spPr>
          <a:xfrm>
            <a:off x="8524155" y="1600200"/>
            <a:ext cx="2599884" cy="1754326"/>
          </a:xfrm>
          <a:prstGeom prst="rect">
            <a:avLst/>
          </a:prstGeom>
          <a:noFill/>
        </p:spPr>
        <p:txBody>
          <a:bodyPr wrap="square" rtlCol="0">
            <a:spAutoFit/>
          </a:bodyPr>
          <a:lstStyle/>
          <a:p>
            <a:pPr defTabSz="667512">
              <a:spcAft>
                <a:spcPts val="600"/>
              </a:spcAft>
            </a:pPr>
            <a:r>
              <a:rPr lang="en-US" kern="1200" dirty="0">
                <a:solidFill>
                  <a:schemeClr val="tx1"/>
                </a:solidFill>
                <a:latin typeface="Verdana" panose="020B0604030504040204" pitchFamily="34" charset="0"/>
                <a:ea typeface="Verdana" panose="020B0604030504040204" pitchFamily="34" charset="0"/>
                <a:cs typeface="+mn-cs"/>
              </a:rPr>
              <a:t>Track your child’s milestones with CDC’s FREE </a:t>
            </a:r>
            <a:r>
              <a:rPr lang="en-US" b="1" kern="1200" dirty="0">
                <a:solidFill>
                  <a:srgbClr val="AB3C19"/>
                </a:solidFill>
                <a:latin typeface="Verdana" panose="020B0604030504040204" pitchFamily="34" charset="0"/>
                <a:ea typeface="Verdana" panose="020B0604030504040204" pitchFamily="34" charset="0"/>
                <a:cs typeface="+mn-cs"/>
                <a:hlinkClick r:id="rId5">
                  <a:extLst>
                    <a:ext uri="{A12FA001-AC4F-418D-AE19-62706E023703}">
                      <ahyp:hlinkClr xmlns:ahyp="http://schemas.microsoft.com/office/drawing/2018/hyperlinkcolor" val="tx"/>
                    </a:ext>
                  </a:extLst>
                </a:hlinkClick>
              </a:rPr>
              <a:t>Milestone Tracker</a:t>
            </a:r>
            <a:r>
              <a:rPr lang="en-US" kern="1200" dirty="0">
                <a:solidFill>
                  <a:srgbClr val="AB3C19"/>
                </a:solidFill>
                <a:latin typeface="Verdana" panose="020B0604030504040204" pitchFamily="34" charset="0"/>
                <a:ea typeface="Verdana" panose="020B0604030504040204" pitchFamily="34" charset="0"/>
                <a:cs typeface="+mn-cs"/>
              </a:rPr>
              <a:t> </a:t>
            </a:r>
            <a:r>
              <a:rPr lang="en-US" kern="1200" dirty="0">
                <a:solidFill>
                  <a:schemeClr val="tx1"/>
                </a:solidFill>
                <a:latin typeface="Verdana" panose="020B0604030504040204" pitchFamily="34" charset="0"/>
                <a:ea typeface="Verdana" panose="020B0604030504040204" pitchFamily="34" charset="0"/>
                <a:cs typeface="+mn-cs"/>
              </a:rPr>
              <a:t>App, now available in Spanish.</a:t>
            </a:r>
            <a:endParaRPr lang="en-US" dirty="0">
              <a:latin typeface="Verdana" panose="020B0604030504040204" pitchFamily="34" charset="0"/>
              <a:ea typeface="Verdana" panose="020B0604030504040204" pitchFamily="34" charset="0"/>
            </a:endParaRPr>
          </a:p>
        </p:txBody>
      </p:sp>
      <p:pic>
        <p:nvPicPr>
          <p:cNvPr id="7" name="Picture 6" descr="A screenshot of 2 cell phones, with images of the Milestone Tracker app contents. One image of a baby, with developmental information. one image with tabs with developmental information.">
            <a:extLst>
              <a:ext uri="{FF2B5EF4-FFF2-40B4-BE49-F238E27FC236}">
                <a16:creationId xmlns:a16="http://schemas.microsoft.com/office/drawing/2014/main" id="{12282FE7-F097-F307-90CB-4157C7FC44C3}"/>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851908" y="3503475"/>
            <a:ext cx="1682481" cy="2178006"/>
          </a:xfrm>
          <a:prstGeom prst="rect">
            <a:avLst/>
          </a:prstGeom>
        </p:spPr>
      </p:pic>
    </p:spTree>
    <p:extLst>
      <p:ext uri="{BB962C8B-B14F-4D97-AF65-F5344CB8AC3E}">
        <p14:creationId xmlns:p14="http://schemas.microsoft.com/office/powerpoint/2010/main" val="208392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EA9455-2C24-440C-9260-99466874A24A}"/>
              </a:ext>
            </a:extLst>
          </p:cNvPr>
          <p:cNvSpPr txBox="1">
            <a:spLocks noGrp="1"/>
          </p:cNvSpPr>
          <p:nvPr>
            <p:ph type="title" idx="4294967295"/>
          </p:nvPr>
        </p:nvSpPr>
        <p:spPr>
          <a:xfrm>
            <a:off x="300625" y="167424"/>
            <a:ext cx="9607463" cy="3711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j-ea"/>
                <a:cs typeface="+mj-cs"/>
              </a:rPr>
              <a:t>References</a:t>
            </a:r>
          </a:p>
        </p:txBody>
      </p:sp>
      <p:sp>
        <p:nvSpPr>
          <p:cNvPr id="2" name="TextBox 1">
            <a:extLst>
              <a:ext uri="{FF2B5EF4-FFF2-40B4-BE49-F238E27FC236}">
                <a16:creationId xmlns:a16="http://schemas.microsoft.com/office/drawing/2014/main" id="{E624AB4D-290E-93AB-4EB1-25BF8DBB7F78}"/>
              </a:ext>
            </a:extLst>
          </p:cNvPr>
          <p:cNvSpPr txBox="1"/>
          <p:nvPr/>
        </p:nvSpPr>
        <p:spPr>
          <a:xfrm>
            <a:off x="300625" y="626302"/>
            <a:ext cx="11891375" cy="5047536"/>
          </a:xfrm>
          <a:prstGeom prst="rect">
            <a:avLst/>
          </a:prstGeom>
          <a:noFill/>
        </p:spPr>
        <p:txBody>
          <a:bodyPr wrap="square">
            <a:spAutoFit/>
          </a:bodyPr>
          <a:lstStyle/>
          <a:p>
            <a:r>
              <a:rPr lang="en-US" sz="1400" dirty="0" err="1"/>
              <a:t>Arshanapally</a:t>
            </a:r>
            <a:r>
              <a:rPr lang="en-US" sz="1400" dirty="0"/>
              <a:t>, S., Green, K., Slaughter, K., Muller, R., &amp; Wheaton, D. (2022). Use of a paid digital marketing campaign to promote a mobile health app to encourage parent-engaged developmental monitoring: Implementation study. JMIR Pediatrics and Parenting, 5(2), e34425–e34425. </a:t>
            </a:r>
            <a:r>
              <a:rPr lang="en-US" sz="1400" dirty="0">
                <a:hlinkClick r:id="rId3"/>
              </a:rPr>
              <a:t>https://doi.org/10.2196/34425</a:t>
            </a:r>
            <a:endParaRPr lang="en-US" sz="1400" dirty="0"/>
          </a:p>
          <a:p>
            <a:endParaRPr lang="en-US" sz="1400" dirty="0"/>
          </a:p>
          <a:p>
            <a:r>
              <a:rPr lang="en-US" sz="1400" dirty="0"/>
              <a:t>Bryan, M. A., Evans, Y., </a:t>
            </a:r>
            <a:r>
              <a:rPr lang="en-US" sz="1400" dirty="0" err="1"/>
              <a:t>Morishita</a:t>
            </a:r>
            <a:r>
              <a:rPr lang="en-US" sz="1400" dirty="0"/>
              <a:t>, C., </a:t>
            </a:r>
            <a:r>
              <a:rPr lang="en-US" sz="1400" dirty="0" err="1"/>
              <a:t>Midamba</a:t>
            </a:r>
            <a:r>
              <a:rPr lang="en-US" sz="1400" dirty="0"/>
              <a:t>, N., &amp; Moreno, M. (2020). Parental perceptions of the internet and social media as a source of pediatric health information. Academic Pediatrics, 20(1), 31–38. </a:t>
            </a:r>
            <a:r>
              <a:rPr lang="en-US" sz="1400" dirty="0">
                <a:hlinkClick r:id="rId4"/>
              </a:rPr>
              <a:t>https://doi.org/10.1016/j.acap.2019.09.009</a:t>
            </a:r>
            <a:endParaRPr lang="en-US" sz="1400" dirty="0"/>
          </a:p>
          <a:p>
            <a:endParaRPr lang="en-US" sz="1400" dirty="0"/>
          </a:p>
          <a:p>
            <a:r>
              <a:rPr lang="en-US" sz="1400" dirty="0"/>
              <a:t>Centers for Disease Control and Prevention. (n.d.). Get free “Learn the Signs. Act Early” materials. </a:t>
            </a:r>
            <a:r>
              <a:rPr lang="en-US" sz="1400" dirty="0">
                <a:hlinkClick r:id="rId5"/>
              </a:rPr>
              <a:t>https://www.cdc.gov/ncbddd/actearly/freematerials.html#Children</a:t>
            </a:r>
            <a:endParaRPr lang="en-US" sz="1400" dirty="0"/>
          </a:p>
          <a:p>
            <a:endParaRPr lang="en-US" sz="1400" dirty="0"/>
          </a:p>
          <a:p>
            <a:r>
              <a:rPr lang="en-US" sz="1400" dirty="0"/>
              <a:t>Centers for Disease Control and Prevention. (n.d.). Learn the signs act early. </a:t>
            </a:r>
            <a:r>
              <a:rPr lang="en-US" sz="1400" dirty="0">
                <a:hlinkClick r:id="rId6"/>
              </a:rPr>
              <a:t>https://www.cdc.gov/ncbddd/actearly/index.html</a:t>
            </a:r>
            <a:endParaRPr lang="en-US" sz="1400" dirty="0"/>
          </a:p>
          <a:p>
            <a:endParaRPr lang="en-US" sz="1400" dirty="0"/>
          </a:p>
          <a:p>
            <a:r>
              <a:rPr lang="en-US" sz="1400" dirty="0"/>
              <a:t>Gallagher, P. A., Greenberg, D., Campbell, J. M., Stoneman, Z., &amp; Feinberg, I. Z. (2019). Early identification and connection to services among urban parents who have low income and low-literacy skills. Focus on Autism and Other Developmental Disabilities, 34(2), 97–106. </a:t>
            </a:r>
            <a:r>
              <a:rPr lang="en-US" sz="1400" dirty="0">
                <a:hlinkClick r:id="rId7"/>
              </a:rPr>
              <a:t>https://doi.org/10.1177/1088357618794913</a:t>
            </a:r>
            <a:endParaRPr lang="en-US" sz="1400" dirty="0"/>
          </a:p>
          <a:p>
            <a:endParaRPr lang="en-US" sz="1400" dirty="0"/>
          </a:p>
          <a:p>
            <a:r>
              <a:rPr lang="en-US" sz="1400" dirty="0"/>
              <a:t>Harvey, S., Memon, A., Khan, R. &amp; Yasin, F. (2017). Parent’s use of the Internet in the search for healthcare information and subsequent impact on the doctor–patient relationship. Irish Journal of Medical Science (1971–), 186, 821–826. </a:t>
            </a:r>
            <a:r>
              <a:rPr lang="en-US" sz="1400" dirty="0">
                <a:hlinkClick r:id="rId8"/>
              </a:rPr>
              <a:t>https://doi.org/10.1007/s11845-017-1555-6</a:t>
            </a:r>
            <a:r>
              <a:rPr lang="en-US" sz="1400" dirty="0"/>
              <a:t>  </a:t>
            </a:r>
          </a:p>
          <a:p>
            <a:endParaRPr lang="en-US" sz="1400" dirty="0"/>
          </a:p>
          <a:p>
            <a:r>
              <a:rPr lang="en-US" sz="1400" dirty="0" err="1"/>
              <a:t>Jäggi</a:t>
            </a:r>
            <a:r>
              <a:rPr lang="en-US" sz="1400" dirty="0"/>
              <a:t>, L., Aguilar, L., Alvarado </a:t>
            </a:r>
            <a:r>
              <a:rPr lang="en-US" sz="1400" dirty="0" err="1"/>
              <a:t>Llatance</a:t>
            </a:r>
            <a:r>
              <a:rPr lang="en-US" sz="1400" dirty="0"/>
              <a:t>, M., Castellanos, A., Fink, G., Hinckley, K., </a:t>
            </a:r>
            <a:r>
              <a:rPr lang="en-US" sz="1400" dirty="0" err="1"/>
              <a:t>Huaylinos</a:t>
            </a:r>
            <a:r>
              <a:rPr lang="en-US" sz="1400" dirty="0"/>
              <a:t> Bustamante, M.-L., McCoy, D. C., </a:t>
            </a:r>
            <a:r>
              <a:rPr lang="en-US" sz="1400" dirty="0" err="1"/>
              <a:t>Verastegui</a:t>
            </a:r>
            <a:r>
              <a:rPr lang="en-US" sz="1400" dirty="0"/>
              <a:t>, H., </a:t>
            </a:r>
            <a:r>
              <a:rPr lang="en-US" sz="1400" dirty="0" err="1"/>
              <a:t>Mäusezahl</a:t>
            </a:r>
            <a:r>
              <a:rPr lang="en-US" sz="1400" dirty="0"/>
              <a:t>, D., &amp; </a:t>
            </a:r>
            <a:r>
              <a:rPr lang="en-US" sz="1400" dirty="0" err="1"/>
              <a:t>Hartinger</a:t>
            </a:r>
            <a:r>
              <a:rPr lang="en-US" sz="1400" dirty="0"/>
              <a:t> Pena, S. M. (2023). Digital tools to improve parenting </a:t>
            </a:r>
            <a:r>
              <a:rPr lang="en-US" sz="1400" dirty="0" err="1"/>
              <a:t>behaviour</a:t>
            </a:r>
            <a:r>
              <a:rPr lang="en-US" sz="1400" dirty="0"/>
              <a:t> in low–income settings: A mixed–methods feasibility study. Archives of Disease in Childhood, 108(6), 433–439. https://doi.org/10.1136/archdischild-2022-324964 </a:t>
            </a:r>
            <a:r>
              <a:rPr lang="en-US" sz="1400" dirty="0">
                <a:hlinkClick r:id="rId9"/>
              </a:rPr>
              <a:t>https://adc.bmj.com/content/archdischild/early/2023/03/27/archdischild-2022-324964.full.pdf</a:t>
            </a:r>
            <a:r>
              <a:rPr lang="en-US" sz="1400" dirty="0"/>
              <a:t> </a:t>
            </a:r>
          </a:p>
        </p:txBody>
      </p:sp>
    </p:spTree>
    <p:extLst>
      <p:ext uri="{BB962C8B-B14F-4D97-AF65-F5344CB8AC3E}">
        <p14:creationId xmlns:p14="http://schemas.microsoft.com/office/powerpoint/2010/main" val="72316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63D902-3242-13FF-8A40-99C59E25C755}"/>
              </a:ext>
            </a:extLst>
          </p:cNvPr>
          <p:cNvSpPr txBox="1">
            <a:spLocks noGrp="1"/>
          </p:cNvSpPr>
          <p:nvPr>
            <p:ph type="title" idx="4294967295"/>
          </p:nvPr>
        </p:nvSpPr>
        <p:spPr>
          <a:xfrm>
            <a:off x="300625" y="292684"/>
            <a:ext cx="9607463" cy="3711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j-ea"/>
                <a:cs typeface="+mj-cs"/>
              </a:rPr>
              <a:t>References, continued </a:t>
            </a:r>
          </a:p>
        </p:txBody>
      </p:sp>
      <p:sp>
        <p:nvSpPr>
          <p:cNvPr id="3" name="TextBox 2">
            <a:extLst>
              <a:ext uri="{FF2B5EF4-FFF2-40B4-BE49-F238E27FC236}">
                <a16:creationId xmlns:a16="http://schemas.microsoft.com/office/drawing/2014/main" id="{7747FDB6-8669-C970-5125-B8EB78B81777}"/>
              </a:ext>
            </a:extLst>
          </p:cNvPr>
          <p:cNvSpPr txBox="1"/>
          <p:nvPr/>
        </p:nvSpPr>
        <p:spPr>
          <a:xfrm>
            <a:off x="300625" y="784421"/>
            <a:ext cx="11523945"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Orlando, J. M., Cunha, A. B., Alghamdi, Z., &amp; Lobo, M. A. (2023). Information available to parents seeking education about infant play, milestones, and development from popular sources. Behavioral Sciences, 13(5), 429. </a:t>
            </a:r>
            <a:r>
              <a:rPr kumimoji="0" lang="en-US" sz="1400" b="0" i="0" u="none" strike="noStrike" kern="1200" cap="none" spc="0" normalizeH="0" baseline="0" noProof="0" dirty="0">
                <a:ln>
                  <a:noFill/>
                </a:ln>
                <a:solidFill>
                  <a:srgbClr val="595959"/>
                </a:solidFill>
                <a:effectLst/>
                <a:uLnTx/>
                <a:uFillTx/>
                <a:latin typeface="Euphemia"/>
                <a:ea typeface="+mn-ea"/>
                <a:cs typeface="+mn-cs"/>
                <a:hlinkClick r:id="rId3"/>
              </a:rPr>
              <a:t>https://doi.org/10.3390/bs13050429</a:t>
            </a:r>
            <a:r>
              <a:rPr kumimoji="0" lang="en-US" sz="1400" b="0" i="0" u="none" strike="noStrike" kern="1200" cap="none" spc="0" normalizeH="0" baseline="0" noProof="0" dirty="0">
                <a:ln>
                  <a:noFill/>
                </a:ln>
                <a:solidFill>
                  <a:srgbClr val="595959"/>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Safadi, R. R., Ahmad, M., Nassar, O. S.,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Alashhab</a:t>
            </a:r>
            <a:r>
              <a:rPr kumimoji="0" lang="en-US" sz="1400" b="0" i="0" u="none" strike="noStrike" kern="1200" cap="none" spc="0" normalizeH="0" baseline="0" noProof="0" dirty="0">
                <a:ln>
                  <a:noFill/>
                </a:ln>
                <a:solidFill>
                  <a:srgbClr val="595959"/>
                </a:solidFill>
                <a:effectLst/>
                <a:uLnTx/>
                <a:uFillTx/>
                <a:latin typeface="Euphemia"/>
                <a:ea typeface="+mn-ea"/>
                <a:cs typeface="+mn-cs"/>
              </a:rPr>
              <a:t>, S. A.,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AbdelKader</a:t>
            </a:r>
            <a:r>
              <a:rPr kumimoji="0" lang="en-US" sz="1400" b="0" i="0" u="none" strike="noStrike" kern="1200" cap="none" spc="0" normalizeH="0" baseline="0" noProof="0" dirty="0">
                <a:ln>
                  <a:noFill/>
                </a:ln>
                <a:solidFill>
                  <a:srgbClr val="595959"/>
                </a:solidFill>
                <a:effectLst/>
                <a:uLnTx/>
                <a:uFillTx/>
                <a:latin typeface="Euphemia"/>
                <a:ea typeface="+mn-ea"/>
                <a:cs typeface="+mn-cs"/>
              </a:rPr>
              <a:t>, R., &amp;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Amre</a:t>
            </a:r>
            <a:r>
              <a:rPr kumimoji="0" lang="en-US" sz="1400" b="0" i="0" u="none" strike="noStrike" kern="1200" cap="none" spc="0" normalizeH="0" baseline="0" noProof="0" dirty="0">
                <a:ln>
                  <a:noFill/>
                </a:ln>
                <a:solidFill>
                  <a:srgbClr val="595959"/>
                </a:solidFill>
                <a:effectLst/>
                <a:uLnTx/>
                <a:uFillTx/>
                <a:latin typeface="Euphemia"/>
                <a:ea typeface="+mn-ea"/>
                <a:cs typeface="+mn-cs"/>
              </a:rPr>
              <a:t>, H. M. (2016). Jordanian mothers’ knowledge of infants’ childrearing and developmental milestones. International Nursing Review, 63(1), 50–59. </a:t>
            </a:r>
            <a:r>
              <a:rPr kumimoji="0" lang="en-US" sz="1400" b="0" i="0" u="none" strike="noStrike" kern="1200" cap="none" spc="0" normalizeH="0" baseline="0" noProof="0" dirty="0">
                <a:ln>
                  <a:noFill/>
                </a:ln>
                <a:solidFill>
                  <a:srgbClr val="595959"/>
                </a:solidFill>
                <a:effectLst/>
                <a:uLnTx/>
                <a:uFillTx/>
                <a:latin typeface="Euphemia"/>
                <a:ea typeface="+mn-ea"/>
                <a:cs typeface="+mn-cs"/>
                <a:hlinkClick r:id="rId4"/>
              </a:rPr>
              <a:t>https://doi.org/10.1111/inr.12185</a:t>
            </a:r>
            <a:r>
              <a:rPr kumimoji="0" lang="en-US" sz="1400" b="0" i="0" u="none" strike="noStrike" kern="1200" cap="none" spc="0" normalizeH="0" baseline="0" noProof="0" dirty="0">
                <a:ln>
                  <a:noFill/>
                </a:ln>
                <a:solidFill>
                  <a:srgbClr val="595959"/>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Saleh, S.,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AlGhfeli</a:t>
            </a:r>
            <a:r>
              <a:rPr kumimoji="0" lang="en-US" sz="1400" b="0" i="0" u="none" strike="noStrike" kern="1200" cap="none" spc="0" normalizeH="0" baseline="0" noProof="0" dirty="0">
                <a:ln>
                  <a:noFill/>
                </a:ln>
                <a:solidFill>
                  <a:srgbClr val="595959"/>
                </a:solidFill>
                <a:effectLst/>
                <a:uLnTx/>
                <a:uFillTx/>
                <a:latin typeface="Euphemia"/>
                <a:ea typeface="+mn-ea"/>
                <a:cs typeface="+mn-cs"/>
              </a:rPr>
              <a:t>, M., Al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Mansoori</a:t>
            </a:r>
            <a:r>
              <a:rPr kumimoji="0" lang="en-US" sz="1400" b="0" i="0" u="none" strike="noStrike" kern="1200" cap="none" spc="0" normalizeH="0" baseline="0" noProof="0" dirty="0">
                <a:ln>
                  <a:noFill/>
                </a:ln>
                <a:solidFill>
                  <a:srgbClr val="595959"/>
                </a:solidFill>
                <a:effectLst/>
                <a:uLnTx/>
                <a:uFillTx/>
                <a:latin typeface="Euphemia"/>
                <a:ea typeface="+mn-ea"/>
                <a:cs typeface="+mn-cs"/>
              </a:rPr>
              <a:t>, L., Al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Kaabi</a:t>
            </a:r>
            <a:r>
              <a:rPr kumimoji="0" lang="en-US" sz="1400" b="0" i="0" u="none" strike="noStrike" kern="1200" cap="none" spc="0" normalizeH="0" baseline="0" noProof="0" dirty="0">
                <a:ln>
                  <a:noFill/>
                </a:ln>
                <a:solidFill>
                  <a:srgbClr val="595959"/>
                </a:solidFill>
                <a:effectLst/>
                <a:uLnTx/>
                <a:uFillTx/>
                <a:latin typeface="Euphemia"/>
                <a:ea typeface="+mn-ea"/>
                <a:cs typeface="+mn-cs"/>
              </a:rPr>
              <a:t>, A., Al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Kaabi</a:t>
            </a:r>
            <a:r>
              <a:rPr kumimoji="0" lang="en-US" sz="1400" b="0" i="0" u="none" strike="noStrike" kern="1200" cap="none" spc="0" normalizeH="0" baseline="0" noProof="0" dirty="0">
                <a:ln>
                  <a:noFill/>
                </a:ln>
                <a:solidFill>
                  <a:srgbClr val="595959"/>
                </a:solidFill>
                <a:effectLst/>
                <a:uLnTx/>
                <a:uFillTx/>
                <a:latin typeface="Euphemia"/>
                <a:ea typeface="+mn-ea"/>
                <a:cs typeface="+mn-cs"/>
              </a:rPr>
              <a:t>, S., &amp; Nair, S. C. (2023). Knowledge and awareness among mothers regarding early childhood development: A study from the United Arab Emirates.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Curēus</a:t>
            </a:r>
            <a:r>
              <a:rPr kumimoji="0" lang="en-US" sz="1400" b="0" i="0" u="none" strike="noStrike" kern="1200" cap="none" spc="0" normalizeH="0" baseline="0" noProof="0" dirty="0">
                <a:ln>
                  <a:noFill/>
                </a:ln>
                <a:solidFill>
                  <a:srgbClr val="595959"/>
                </a:solidFill>
                <a:effectLst/>
                <a:uLnTx/>
                <a:uFillTx/>
                <a:latin typeface="Euphemia"/>
                <a:ea typeface="+mn-ea"/>
                <a:cs typeface="+mn-cs"/>
              </a:rPr>
              <a:t> (Palo Alto, CA), 15(4), e37027–e37027. </a:t>
            </a:r>
            <a:r>
              <a:rPr kumimoji="0" lang="en-US" sz="1400" b="0" i="0" u="none" strike="noStrike" kern="1200" cap="none" spc="0" normalizeH="0" baseline="0" noProof="0" dirty="0">
                <a:ln>
                  <a:noFill/>
                </a:ln>
                <a:solidFill>
                  <a:srgbClr val="595959"/>
                </a:solidFill>
                <a:effectLst/>
                <a:uLnTx/>
                <a:uFillTx/>
                <a:latin typeface="Euphemia"/>
                <a:ea typeface="+mn-ea"/>
                <a:cs typeface="+mn-cs"/>
                <a:hlinkClick r:id="rId5"/>
              </a:rPr>
              <a:t>https://doi.org/10.7759/cureus.37027</a:t>
            </a:r>
            <a:endParaRPr kumimoji="0" lang="en-US" sz="14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Stickler, R. (2024). How parents/caregivers find info about development [Infographic]. Canva.com </a:t>
            </a:r>
            <a:r>
              <a:rPr kumimoji="0" lang="en-US" sz="1400" b="0" i="0" u="none" strike="noStrike" kern="1200" cap="none" spc="0" normalizeH="0" baseline="0" noProof="0" dirty="0">
                <a:ln>
                  <a:noFill/>
                </a:ln>
                <a:solidFill>
                  <a:srgbClr val="595959"/>
                </a:solidFill>
                <a:effectLst/>
                <a:uLnTx/>
                <a:uFillTx/>
                <a:latin typeface="Euphemia"/>
                <a:ea typeface="+mn-ea"/>
                <a:cs typeface="+mn-cs"/>
                <a:hlinkClick r:id="rId6"/>
              </a:rPr>
              <a:t>https://www.canva.com/design/DAGBYYlCZ7Q/I5yhYGBZAyf4OJJk7e471w/view?utm_content=DAGBYYlCZ7Q&amp;utm_campaign=designshare&amp;utm_medium=link&amp;utm_source=editor</a:t>
            </a:r>
            <a:r>
              <a:rPr kumimoji="0" lang="en-US" sz="1400" b="0" i="0" u="none" strike="noStrike" kern="1200" cap="none" spc="0" normalizeH="0" baseline="0" noProof="0" dirty="0">
                <a:ln>
                  <a:noFill/>
                </a:ln>
                <a:solidFill>
                  <a:srgbClr val="595959"/>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Stickler, R. (2024). [Photograph of a computer on a desk]. Personal cellphone.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Stickler, R. (2024). [Photograph of Learn the Signs. Act Early, materials]. Personal cellphone.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Stickler, R. (2024). [Selfie Photograph of side view of a woman’s face]. Personal cellphone.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Euphemia"/>
                <a:ea typeface="+mn-ea"/>
                <a:cs typeface="+mn-cs"/>
              </a:rPr>
              <a:t>Wagner, L., Corona, L., Khan, N., Hooper, M., Dixon, A., Munoz </a:t>
            </a:r>
            <a:r>
              <a:rPr kumimoji="0" lang="en-US" sz="1400" b="0" i="0" u="none" strike="noStrike" kern="1200" cap="none" spc="0" normalizeH="0" baseline="0" noProof="0" dirty="0" err="1">
                <a:ln>
                  <a:noFill/>
                </a:ln>
                <a:solidFill>
                  <a:srgbClr val="595959"/>
                </a:solidFill>
                <a:effectLst/>
                <a:uLnTx/>
                <a:uFillTx/>
                <a:latin typeface="Euphemia"/>
                <a:ea typeface="+mn-ea"/>
                <a:cs typeface="+mn-cs"/>
              </a:rPr>
              <a:t>Lavanderos</a:t>
            </a:r>
            <a:r>
              <a:rPr kumimoji="0" lang="en-US" sz="1400" b="0" i="0" u="none" strike="noStrike" kern="1200" cap="none" spc="0" normalizeH="0" baseline="0" noProof="0" dirty="0">
                <a:ln>
                  <a:noFill/>
                </a:ln>
                <a:solidFill>
                  <a:srgbClr val="595959"/>
                </a:solidFill>
                <a:effectLst/>
                <a:uLnTx/>
                <a:uFillTx/>
                <a:latin typeface="Euphemia"/>
                <a:ea typeface="+mn-ea"/>
                <a:cs typeface="+mn-cs"/>
              </a:rPr>
              <a:t>, A., Zheng, Z., Sarkar, N., Sarkar, N., &amp; Warren, Z. (2023). Development of an app for tracking family engagement with Early Intervention services: Focus groups and pilot evaluation study. JMIR Human Factors, 10, e45957–e45957. </a:t>
            </a:r>
            <a:r>
              <a:rPr kumimoji="0" lang="en-US" sz="1400" b="0" i="0" u="none" strike="noStrike" kern="1200" cap="none" spc="0" normalizeH="0" baseline="0" noProof="0" dirty="0">
                <a:ln>
                  <a:noFill/>
                </a:ln>
                <a:solidFill>
                  <a:srgbClr val="595959"/>
                </a:solidFill>
                <a:effectLst/>
                <a:uLnTx/>
                <a:uFillTx/>
                <a:latin typeface="Euphemia"/>
                <a:ea typeface="+mn-ea"/>
                <a:cs typeface="+mn-cs"/>
                <a:hlinkClick r:id="rId7"/>
              </a:rPr>
              <a:t>https://doi.org/10.2196/45957</a:t>
            </a:r>
            <a:r>
              <a:rPr kumimoji="0" lang="en-US" sz="1400" b="0" i="0" u="none" strike="noStrike" kern="1200" cap="none" spc="0" normalizeH="0" baseline="0" noProof="0" dirty="0">
                <a:ln>
                  <a:noFill/>
                </a:ln>
                <a:solidFill>
                  <a:srgbClr val="595959"/>
                </a:solidFill>
                <a:effectLst/>
                <a:uLnTx/>
                <a:uFillTx/>
                <a:latin typeface="Euphemia"/>
                <a:ea typeface="+mn-ea"/>
                <a:cs typeface="+mn-cs"/>
              </a:rPr>
              <a:t>  </a:t>
            </a:r>
          </a:p>
        </p:txBody>
      </p:sp>
    </p:spTree>
    <p:extLst>
      <p:ext uri="{BB962C8B-B14F-4D97-AF65-F5344CB8AC3E}">
        <p14:creationId xmlns:p14="http://schemas.microsoft.com/office/powerpoint/2010/main" val="679647156"/>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4364</TotalTime>
  <Words>1393</Words>
  <Application>Microsoft Office PowerPoint</Application>
  <PresentationFormat>Widescreen</PresentationFormat>
  <Paragraphs>59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Euphemia</vt:lpstr>
      <vt:lpstr>Open Sans</vt:lpstr>
      <vt:lpstr>Verdana</vt:lpstr>
      <vt:lpstr>Wingdings</vt:lpstr>
      <vt:lpstr>Children Playing 16x9</vt:lpstr>
      <vt:lpstr>Learn the Signs  Act Early Research &amp; Learning </vt:lpstr>
      <vt:lpstr>Planning Research Results</vt:lpstr>
      <vt:lpstr>Stakeholder Meeting and Focus Group</vt:lpstr>
      <vt:lpstr>References</vt:lpstr>
      <vt:lpstr>References,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the Signs. Act Early.</dc:title>
  <dc:creator>Rebecca Stickler</dc:creator>
  <cp:lastModifiedBy>Rebecca Stickler</cp:lastModifiedBy>
  <cp:revision>18</cp:revision>
  <cp:lastPrinted>2024-04-12T03:24:41Z</cp:lastPrinted>
  <dcterms:created xsi:type="dcterms:W3CDTF">2024-03-30T03:03:37Z</dcterms:created>
  <dcterms:modified xsi:type="dcterms:W3CDTF">2024-04-12T05:24:19Z</dcterms:modified>
</cp:coreProperties>
</file>