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Nunito"/>
      <p:regular r:id="rId21"/>
      <p:bold r:id="rId22"/>
      <p:italic r:id="rId23"/>
      <p:boldItalic r:id="rId24"/>
    </p:embeddedFont>
    <p:embeddedFont>
      <p:font typeface="Montserrat"/>
      <p:regular r:id="rId25"/>
      <p:bold r:id="rId26"/>
      <p:italic r:id="rId27"/>
      <p:boldItalic r:id="rId28"/>
    </p:embeddedFont>
    <p:embeddedFont>
      <p:font typeface="Caveat Brush"/>
      <p:regular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54">
          <p15:clr>
            <a:srgbClr val="9AA0A6"/>
          </p15:clr>
        </p15:guide>
        <p15:guide id="2" orient="horz" pos="576">
          <p15:clr>
            <a:srgbClr val="9AA0A6"/>
          </p15:clr>
        </p15:guide>
        <p15:guide id="3" orient="horz" pos="2843">
          <p15:clr>
            <a:srgbClr val="9AA0A6"/>
          </p15:clr>
        </p15:guide>
        <p15:guide id="4" pos="5306">
          <p15:clr>
            <a:srgbClr val="9AA0A6"/>
          </p15:clr>
        </p15:guide>
        <p15:guide id="5" pos="2880">
          <p15:clr>
            <a:srgbClr val="9AA0A6"/>
          </p15:clr>
        </p15:guide>
        <p15:guide id="6" orient="horz" pos="179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54"/>
        <p:guide pos="576" orient="horz"/>
        <p:guide pos="2843" orient="horz"/>
        <p:guide pos="5306"/>
        <p:guide pos="2880"/>
        <p:guide pos="17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Nunito-bold.fntdata"/><Relationship Id="rId21" Type="http://schemas.openxmlformats.org/officeDocument/2006/relationships/font" Target="fonts/Nunito-regular.fntdata"/><Relationship Id="rId24" Type="http://schemas.openxmlformats.org/officeDocument/2006/relationships/font" Target="fonts/Nunito-boldItalic.fntdata"/><Relationship Id="rId23" Type="http://schemas.openxmlformats.org/officeDocument/2006/relationships/font" Target="fonts/Nuni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aveatBrush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ca19421708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ca19421708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ca19421708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ca19421708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ca19421708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ca19421708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ca19421708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ca19421708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ca9bc14f74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ca9bc14f74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ca19421708_0_3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ca19421708_0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bd6c00e730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bd6c00e730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9f2f57a71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99f2f57a71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bd6c00e730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bd6c00e730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cc1e513ab1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cc1e513ab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cc1e513ab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cc1e513ab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c936148321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c93614832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a19421708_0_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ca19421708_0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ca19421708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ca19421708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20000" y="927025"/>
            <a:ext cx="5715000" cy="281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720000" y="3740675"/>
            <a:ext cx="45288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hasCustomPrompt="1" type="title"/>
          </p:nvPr>
        </p:nvSpPr>
        <p:spPr>
          <a:xfrm>
            <a:off x="1284000" y="1320675"/>
            <a:ext cx="6576000" cy="253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1" name="Google Shape;41;p11"/>
          <p:cNvSpPr txBox="1"/>
          <p:nvPr>
            <p:ph idx="1" type="subTitle"/>
          </p:nvPr>
        </p:nvSpPr>
        <p:spPr>
          <a:xfrm>
            <a:off x="1284000" y="3478125"/>
            <a:ext cx="65760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2" name="Google Shape;42;p11"/>
          <p:cNvSpPr txBox="1"/>
          <p:nvPr>
            <p:ph idx="2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2" type="title"/>
          </p:nvPr>
        </p:nvSpPr>
        <p:spPr>
          <a:xfrm>
            <a:off x="2069613" y="1594075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7" name="Google Shape;47;p13"/>
          <p:cNvSpPr txBox="1"/>
          <p:nvPr>
            <p:ph idx="1" type="subTitle"/>
          </p:nvPr>
        </p:nvSpPr>
        <p:spPr>
          <a:xfrm>
            <a:off x="2069613" y="2121775"/>
            <a:ext cx="23055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3" type="title"/>
          </p:nvPr>
        </p:nvSpPr>
        <p:spPr>
          <a:xfrm>
            <a:off x="5922982" y="1594075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9" name="Google Shape;49;p13"/>
          <p:cNvSpPr txBox="1"/>
          <p:nvPr>
            <p:ph idx="4" type="subTitle"/>
          </p:nvPr>
        </p:nvSpPr>
        <p:spPr>
          <a:xfrm>
            <a:off x="5922983" y="2121775"/>
            <a:ext cx="23055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5" type="title"/>
          </p:nvPr>
        </p:nvSpPr>
        <p:spPr>
          <a:xfrm>
            <a:off x="2069613" y="3027475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1" name="Google Shape;51;p13"/>
          <p:cNvSpPr txBox="1"/>
          <p:nvPr>
            <p:ph idx="6" type="subTitle"/>
          </p:nvPr>
        </p:nvSpPr>
        <p:spPr>
          <a:xfrm>
            <a:off x="2069613" y="3555187"/>
            <a:ext cx="23055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7" type="title"/>
          </p:nvPr>
        </p:nvSpPr>
        <p:spPr>
          <a:xfrm>
            <a:off x="5922982" y="3027475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13"/>
          <p:cNvSpPr txBox="1"/>
          <p:nvPr>
            <p:ph idx="8" type="subTitle"/>
          </p:nvPr>
        </p:nvSpPr>
        <p:spPr>
          <a:xfrm>
            <a:off x="5922983" y="3555187"/>
            <a:ext cx="23055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hasCustomPrompt="1" idx="9" type="title"/>
          </p:nvPr>
        </p:nvSpPr>
        <p:spPr>
          <a:xfrm>
            <a:off x="992750" y="1880075"/>
            <a:ext cx="11532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/>
          <p:nvPr>
            <p:ph hasCustomPrompt="1" idx="13" type="title"/>
          </p:nvPr>
        </p:nvSpPr>
        <p:spPr>
          <a:xfrm>
            <a:off x="992750" y="3304399"/>
            <a:ext cx="11532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/>
          <p:nvPr>
            <p:ph hasCustomPrompt="1" idx="14" type="title"/>
          </p:nvPr>
        </p:nvSpPr>
        <p:spPr>
          <a:xfrm>
            <a:off x="4692100" y="1880075"/>
            <a:ext cx="13071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/>
          <p:nvPr>
            <p:ph hasCustomPrompt="1" idx="15" type="title"/>
          </p:nvPr>
        </p:nvSpPr>
        <p:spPr>
          <a:xfrm>
            <a:off x="4692100" y="3304399"/>
            <a:ext cx="13071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BLANK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2" type="title"/>
          </p:nvPr>
        </p:nvSpPr>
        <p:spPr>
          <a:xfrm>
            <a:off x="4804663" y="1334422"/>
            <a:ext cx="2742600" cy="55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b="0" sz="2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3" type="title"/>
          </p:nvPr>
        </p:nvSpPr>
        <p:spPr>
          <a:xfrm>
            <a:off x="4804747" y="2646809"/>
            <a:ext cx="2742600" cy="55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b="0" sz="2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4804750" y="3134446"/>
            <a:ext cx="2742600" cy="69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3" name="Google Shape;63;p14"/>
          <p:cNvSpPr txBox="1"/>
          <p:nvPr>
            <p:ph idx="4" type="subTitle"/>
          </p:nvPr>
        </p:nvSpPr>
        <p:spPr>
          <a:xfrm>
            <a:off x="4804838" y="1822059"/>
            <a:ext cx="2742600" cy="69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-text 2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1460950" y="1198000"/>
            <a:ext cx="6199200" cy="196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11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" type="subTitle"/>
          </p:nvPr>
        </p:nvSpPr>
        <p:spPr>
          <a:xfrm>
            <a:off x="2147050" y="3073725"/>
            <a:ext cx="48729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-text 3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title"/>
          </p:nvPr>
        </p:nvSpPr>
        <p:spPr>
          <a:xfrm>
            <a:off x="522850" y="825650"/>
            <a:ext cx="8075400" cy="196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11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" type="subTitle"/>
          </p:nvPr>
        </p:nvSpPr>
        <p:spPr>
          <a:xfrm>
            <a:off x="2147050" y="2701363"/>
            <a:ext cx="48729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2391900" y="3571975"/>
            <a:ext cx="43602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2" name="Google Shape;72;p17"/>
          <p:cNvSpPr txBox="1"/>
          <p:nvPr>
            <p:ph idx="1" type="subTitle"/>
          </p:nvPr>
        </p:nvSpPr>
        <p:spPr>
          <a:xfrm>
            <a:off x="1956450" y="2212250"/>
            <a:ext cx="5231100" cy="127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5">
  <p:cSld name="CUSTOM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1582663" y="1438679"/>
            <a:ext cx="28410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 b="0" sz="2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2" type="title"/>
          </p:nvPr>
        </p:nvSpPr>
        <p:spPr>
          <a:xfrm>
            <a:off x="4818718" y="1438684"/>
            <a:ext cx="27426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 b="0" sz="2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3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" type="subTitle"/>
          </p:nvPr>
        </p:nvSpPr>
        <p:spPr>
          <a:xfrm>
            <a:off x="1582675" y="3395113"/>
            <a:ext cx="2841000" cy="5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4" type="subTitle"/>
          </p:nvPr>
        </p:nvSpPr>
        <p:spPr>
          <a:xfrm>
            <a:off x="4769550" y="3395113"/>
            <a:ext cx="2841000" cy="5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type="title"/>
          </p:nvPr>
        </p:nvSpPr>
        <p:spPr>
          <a:xfrm>
            <a:off x="1115425" y="2700812"/>
            <a:ext cx="2155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1" name="Google Shape;81;p19"/>
          <p:cNvSpPr txBox="1"/>
          <p:nvPr>
            <p:ph idx="1" type="subTitle"/>
          </p:nvPr>
        </p:nvSpPr>
        <p:spPr>
          <a:xfrm>
            <a:off x="917875" y="3223237"/>
            <a:ext cx="2550300" cy="67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2" type="title"/>
          </p:nvPr>
        </p:nvSpPr>
        <p:spPr>
          <a:xfrm>
            <a:off x="3461225" y="2700812"/>
            <a:ext cx="2155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3" name="Google Shape;83;p19"/>
          <p:cNvSpPr txBox="1"/>
          <p:nvPr>
            <p:ph idx="3" type="subTitle"/>
          </p:nvPr>
        </p:nvSpPr>
        <p:spPr>
          <a:xfrm>
            <a:off x="3408200" y="3223262"/>
            <a:ext cx="2339100" cy="67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4" type="title"/>
          </p:nvPr>
        </p:nvSpPr>
        <p:spPr>
          <a:xfrm>
            <a:off x="5807025" y="2686412"/>
            <a:ext cx="2155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5" name="Google Shape;85;p19"/>
          <p:cNvSpPr txBox="1"/>
          <p:nvPr>
            <p:ph idx="5" type="subTitle"/>
          </p:nvPr>
        </p:nvSpPr>
        <p:spPr>
          <a:xfrm>
            <a:off x="5687325" y="3218211"/>
            <a:ext cx="2394600" cy="67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6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">
  <p:cSld name="CUSTOM_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2380850" y="1399675"/>
            <a:ext cx="2195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9" name="Google Shape;89;p20"/>
          <p:cNvSpPr txBox="1"/>
          <p:nvPr>
            <p:ph idx="1" type="subTitle"/>
          </p:nvPr>
        </p:nvSpPr>
        <p:spPr>
          <a:xfrm>
            <a:off x="2380850" y="1927375"/>
            <a:ext cx="18384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2" type="title"/>
          </p:nvPr>
        </p:nvSpPr>
        <p:spPr>
          <a:xfrm>
            <a:off x="6147400" y="1399675"/>
            <a:ext cx="2195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1" name="Google Shape;91;p20"/>
          <p:cNvSpPr txBox="1"/>
          <p:nvPr>
            <p:ph idx="3" type="subTitle"/>
          </p:nvPr>
        </p:nvSpPr>
        <p:spPr>
          <a:xfrm>
            <a:off x="6147400" y="1927375"/>
            <a:ext cx="18384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4" type="title"/>
          </p:nvPr>
        </p:nvSpPr>
        <p:spPr>
          <a:xfrm>
            <a:off x="2380850" y="2909267"/>
            <a:ext cx="2195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3" name="Google Shape;93;p20"/>
          <p:cNvSpPr txBox="1"/>
          <p:nvPr>
            <p:ph idx="5" type="subTitle"/>
          </p:nvPr>
        </p:nvSpPr>
        <p:spPr>
          <a:xfrm>
            <a:off x="2380850" y="3436975"/>
            <a:ext cx="18384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6" type="title"/>
          </p:nvPr>
        </p:nvSpPr>
        <p:spPr>
          <a:xfrm>
            <a:off x="6147400" y="2909267"/>
            <a:ext cx="2195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5" name="Google Shape;95;p20"/>
          <p:cNvSpPr txBox="1"/>
          <p:nvPr>
            <p:ph idx="7" type="subTitle"/>
          </p:nvPr>
        </p:nvSpPr>
        <p:spPr>
          <a:xfrm>
            <a:off x="6147400" y="3436976"/>
            <a:ext cx="18384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8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819400" y="1610425"/>
            <a:ext cx="4776600" cy="191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" name="Google Shape;13;p3"/>
          <p:cNvSpPr txBox="1"/>
          <p:nvPr>
            <p:ph hasCustomPrompt="1" idx="2" type="title"/>
          </p:nvPr>
        </p:nvSpPr>
        <p:spPr>
          <a:xfrm>
            <a:off x="2411375" y="804425"/>
            <a:ext cx="15927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6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1929425" y="3589375"/>
            <a:ext cx="25566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1075" y="-1300524"/>
            <a:ext cx="6846223" cy="11628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5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5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CUSTOM_5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7">
  <p:cSld name="CUSTOM_5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8">
  <p:cSld name="CUSTOM_5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9">
  <p:cSld name="CUSTOM_5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6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/>
          <p:nvPr>
            <p:ph type="title"/>
          </p:nvPr>
        </p:nvSpPr>
        <p:spPr>
          <a:xfrm>
            <a:off x="4462325" y="1610425"/>
            <a:ext cx="3739200" cy="191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3" name="Google Shape;113;p28"/>
          <p:cNvSpPr txBox="1"/>
          <p:nvPr>
            <p:ph hasCustomPrompt="1" idx="2" type="title"/>
          </p:nvPr>
        </p:nvSpPr>
        <p:spPr>
          <a:xfrm>
            <a:off x="5535575" y="804425"/>
            <a:ext cx="15927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6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4" name="Google Shape;114;p28"/>
          <p:cNvSpPr txBox="1"/>
          <p:nvPr>
            <p:ph idx="1" type="subTitle"/>
          </p:nvPr>
        </p:nvSpPr>
        <p:spPr>
          <a:xfrm>
            <a:off x="5053625" y="3589375"/>
            <a:ext cx="25566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3">
  <p:cSld name="CUSTOM_7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2">
  <p:cSld name="CUSTOM_7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8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1"/>
          <p:cNvSpPr txBox="1"/>
          <p:nvPr>
            <p:ph type="title"/>
          </p:nvPr>
        </p:nvSpPr>
        <p:spPr>
          <a:xfrm>
            <a:off x="692150" y="1610425"/>
            <a:ext cx="3739200" cy="191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1" name="Google Shape;121;p31"/>
          <p:cNvSpPr txBox="1"/>
          <p:nvPr>
            <p:ph hasCustomPrompt="1" idx="2" type="title"/>
          </p:nvPr>
        </p:nvSpPr>
        <p:spPr>
          <a:xfrm>
            <a:off x="1765400" y="804425"/>
            <a:ext cx="15927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6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2" name="Google Shape;122;p31"/>
          <p:cNvSpPr txBox="1"/>
          <p:nvPr>
            <p:ph idx="1" type="subTitle"/>
          </p:nvPr>
        </p:nvSpPr>
        <p:spPr>
          <a:xfrm>
            <a:off x="1283450" y="3589375"/>
            <a:ext cx="25566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4">
  <p:cSld name="CUSTOM_8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 txBox="1"/>
          <p:nvPr>
            <p:ph type="title"/>
          </p:nvPr>
        </p:nvSpPr>
        <p:spPr>
          <a:xfrm>
            <a:off x="2077200" y="2062975"/>
            <a:ext cx="4989600" cy="114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5" name="Google Shape;125;p32"/>
          <p:cNvSpPr txBox="1"/>
          <p:nvPr>
            <p:ph hasCustomPrompt="1" idx="2" type="title"/>
          </p:nvPr>
        </p:nvSpPr>
        <p:spPr>
          <a:xfrm>
            <a:off x="3775650" y="1256975"/>
            <a:ext cx="15927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6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6" name="Google Shape;126;p32"/>
          <p:cNvSpPr txBox="1"/>
          <p:nvPr>
            <p:ph idx="1" type="subTitle"/>
          </p:nvPr>
        </p:nvSpPr>
        <p:spPr>
          <a:xfrm>
            <a:off x="3293700" y="3346575"/>
            <a:ext cx="25566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0">
  <p:cSld name="CUSTOM_9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1">
  <p:cSld name="CUSTOM_9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9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slide">
  <p:cSld name="CUSTOM_18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6"/>
          <p:cNvSpPr txBox="1"/>
          <p:nvPr>
            <p:ph type="title"/>
          </p:nvPr>
        </p:nvSpPr>
        <p:spPr>
          <a:xfrm>
            <a:off x="1797700" y="585000"/>
            <a:ext cx="5548500" cy="12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9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35" name="Google Shape;135;p36"/>
          <p:cNvSpPr txBox="1"/>
          <p:nvPr/>
        </p:nvSpPr>
        <p:spPr>
          <a:xfrm>
            <a:off x="1684975" y="3508775"/>
            <a:ext cx="57741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</a:t>
            </a: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template</a:t>
            </a: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and 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6" name="Google Shape;136;p36"/>
          <p:cNvSpPr txBox="1"/>
          <p:nvPr>
            <p:ph idx="1" type="subTitle"/>
          </p:nvPr>
        </p:nvSpPr>
        <p:spPr>
          <a:xfrm>
            <a:off x="840025" y="2033875"/>
            <a:ext cx="7464000" cy="90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2" type="title"/>
          </p:nvPr>
        </p:nvSpPr>
        <p:spPr>
          <a:xfrm>
            <a:off x="1107925" y="2548934"/>
            <a:ext cx="2742600" cy="55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 b="0" sz="2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3" type="title"/>
          </p:nvPr>
        </p:nvSpPr>
        <p:spPr>
          <a:xfrm>
            <a:off x="5203972" y="2548934"/>
            <a:ext cx="2742600" cy="55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 b="0" sz="2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subTitle"/>
          </p:nvPr>
        </p:nvSpPr>
        <p:spPr>
          <a:xfrm>
            <a:off x="5203975" y="3036571"/>
            <a:ext cx="2742600" cy="69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4" name="Google Shape;24;p5"/>
          <p:cNvSpPr txBox="1"/>
          <p:nvPr>
            <p:ph idx="4" type="subTitle"/>
          </p:nvPr>
        </p:nvSpPr>
        <p:spPr>
          <a:xfrm>
            <a:off x="1108100" y="3036571"/>
            <a:ext cx="2742600" cy="69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5" name="Google Shape;2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1373526" y="630000"/>
            <a:ext cx="2016251" cy="117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8553649" y="1126600"/>
            <a:ext cx="2016251" cy="117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1460950" y="1198000"/>
            <a:ext cx="6199200" cy="196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11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subTitle"/>
          </p:nvPr>
        </p:nvSpPr>
        <p:spPr>
          <a:xfrm>
            <a:off x="2147050" y="3073725"/>
            <a:ext cx="48729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2689850" y="1592975"/>
            <a:ext cx="3764400" cy="39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6" name="Google Shape;36;p9"/>
          <p:cNvSpPr txBox="1"/>
          <p:nvPr>
            <p:ph idx="1" type="subTitle"/>
          </p:nvPr>
        </p:nvSpPr>
        <p:spPr>
          <a:xfrm>
            <a:off x="2524050" y="2117125"/>
            <a:ext cx="4095900" cy="14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/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36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veat Brush"/>
              <a:buNone/>
              <a:defRPr sz="34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●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2385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○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2385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■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2385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●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2385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○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2385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■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2385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●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2385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○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2385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500"/>
              <a:buFont typeface="Nunito"/>
              <a:buChar char="■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3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3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hyperlink" Target="https://www.canva.com/design/DAGCbSlRPB4/Eth9oK1Fi9U4XBUGj8XFwQ/view?utm_content=DAGCbSlRPB4&amp;utm_campaign=designshare&amp;utm_medium=link&amp;utm_source=editor" TargetMode="External"/><Relationship Id="rId9" Type="http://schemas.openxmlformats.org/officeDocument/2006/relationships/image" Target="../media/image41.png"/><Relationship Id="rId5" Type="http://schemas.openxmlformats.org/officeDocument/2006/relationships/hyperlink" Target="https://www.canva.com/design/DAGCbSlRPB4/Eth9oK1Fi9U4XBUGj8XFwQ/view?utm_content=DAGCbSlRPB4&amp;utm_campaign=designshare&amp;utm_medium=link&amp;utm_source=editor" TargetMode="External"/><Relationship Id="rId6" Type="http://schemas.openxmlformats.org/officeDocument/2006/relationships/image" Target="../media/image42.png"/><Relationship Id="rId7" Type="http://schemas.openxmlformats.org/officeDocument/2006/relationships/image" Target="../media/image39.png"/><Relationship Id="rId8" Type="http://schemas.openxmlformats.org/officeDocument/2006/relationships/image" Target="../media/image4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oi.org/10.1007/s10803-017-3147-8" TargetMode="External"/><Relationship Id="rId4" Type="http://schemas.openxmlformats.org/officeDocument/2006/relationships/hyperlink" Target="https://doi.org/10.1016/j.neurenf.2021.11.005" TargetMode="External"/><Relationship Id="rId5" Type="http://schemas.openxmlformats.org/officeDocument/2006/relationships/hyperlink" Target="https://doi.org/10.1080/03004430.2018.1473389" TargetMode="External"/><Relationship Id="rId6" Type="http://schemas.openxmlformats.org/officeDocument/2006/relationships/hyperlink" Target="https://doi-org.proxy.library.vcu.edu/10.1177/0040059921990690" TargetMode="External"/><Relationship Id="rId7" Type="http://schemas.openxmlformats.org/officeDocument/2006/relationships/image" Target="../media/image42.png"/><Relationship Id="rId8" Type="http://schemas.openxmlformats.org/officeDocument/2006/relationships/image" Target="../media/image4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slide" Target="/ppt/slides/slide11.xml"/><Relationship Id="rId9" Type="http://schemas.openxmlformats.org/officeDocument/2006/relationships/image" Target="../media/image33.png"/><Relationship Id="rId5" Type="http://schemas.openxmlformats.org/officeDocument/2006/relationships/slide" Target="/ppt/slides/slide13.xml"/><Relationship Id="rId6" Type="http://schemas.openxmlformats.org/officeDocument/2006/relationships/slide" Target="/ppt/slides/slide11.xml"/><Relationship Id="rId7" Type="http://schemas.openxmlformats.org/officeDocument/2006/relationships/slide" Target="/ppt/slides/slide13.xml"/><Relationship Id="rId8" Type="http://schemas.openxmlformats.org/officeDocument/2006/relationships/image" Target="../media/image29.png"/><Relationship Id="rId11" Type="http://schemas.openxmlformats.org/officeDocument/2006/relationships/slide" Target="/ppt/slides/slide12.xml"/><Relationship Id="rId10" Type="http://schemas.openxmlformats.org/officeDocument/2006/relationships/slide" Target="/ppt/slides/slide12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7"/>
          <p:cNvSpPr txBox="1"/>
          <p:nvPr>
            <p:ph type="ctrTitle"/>
          </p:nvPr>
        </p:nvSpPr>
        <p:spPr>
          <a:xfrm>
            <a:off x="720000" y="927025"/>
            <a:ext cx="5715000" cy="281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100"/>
              <a:t>Language Supportive Strategies for Preschool Educators</a:t>
            </a:r>
            <a:endParaRPr sz="6100"/>
          </a:p>
        </p:txBody>
      </p:sp>
      <p:sp>
        <p:nvSpPr>
          <p:cNvPr id="142" name="Google Shape;142;p37"/>
          <p:cNvSpPr txBox="1"/>
          <p:nvPr>
            <p:ph idx="1" type="subTitle"/>
          </p:nvPr>
        </p:nvSpPr>
        <p:spPr>
          <a:xfrm>
            <a:off x="720000" y="3740675"/>
            <a:ext cx="45288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Danielle Toone</a:t>
            </a:r>
            <a:endParaRPr/>
          </a:p>
        </p:txBody>
      </p:sp>
      <p:pic>
        <p:nvPicPr>
          <p:cNvPr id="143" name="Google Shape;14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4500" y="508575"/>
            <a:ext cx="2262234" cy="4838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5857" y="1211439"/>
            <a:ext cx="2792974" cy="198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065950" y="1206529"/>
            <a:ext cx="3506052" cy="249049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4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Ended Questions</a:t>
            </a:r>
            <a:endParaRPr/>
          </a:p>
        </p:txBody>
      </p:sp>
      <p:sp>
        <p:nvSpPr>
          <p:cNvPr id="221" name="Google Shape;221;p46"/>
          <p:cNvSpPr txBox="1"/>
          <p:nvPr>
            <p:ph idx="4294967295" type="title"/>
          </p:nvPr>
        </p:nvSpPr>
        <p:spPr>
          <a:xfrm>
            <a:off x="1535528" y="1447034"/>
            <a:ext cx="2742600" cy="55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</a:rPr>
              <a:t>What are they?</a:t>
            </a:r>
            <a:endParaRPr/>
          </a:p>
        </p:txBody>
      </p:sp>
      <p:sp>
        <p:nvSpPr>
          <p:cNvPr id="222" name="Google Shape;222;p46"/>
          <p:cNvSpPr txBox="1"/>
          <p:nvPr>
            <p:ph idx="4294967295" type="title"/>
          </p:nvPr>
        </p:nvSpPr>
        <p:spPr>
          <a:xfrm>
            <a:off x="4891037" y="1675647"/>
            <a:ext cx="2742600" cy="55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</a:rPr>
              <a:t>Example</a:t>
            </a:r>
            <a:endParaRPr/>
          </a:p>
        </p:txBody>
      </p:sp>
      <p:sp>
        <p:nvSpPr>
          <p:cNvPr id="223" name="Google Shape;223;p46"/>
          <p:cNvSpPr txBox="1"/>
          <p:nvPr>
            <p:ph idx="4294967295" type="title"/>
          </p:nvPr>
        </p:nvSpPr>
        <p:spPr>
          <a:xfrm>
            <a:off x="1459325" y="2005927"/>
            <a:ext cx="2742600" cy="13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 question that elicits a child to respond with a phrase or sentence. They provide a child with an opportunity to practice sentence structure, new vocabulary, and longer utterances (Wallace et al., 2022)</a:t>
            </a:r>
            <a:endParaRPr sz="1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4" name="Google Shape;224;p46"/>
          <p:cNvSpPr txBox="1"/>
          <p:nvPr>
            <p:ph idx="4294967295" type="title"/>
          </p:nvPr>
        </p:nvSpPr>
        <p:spPr>
          <a:xfrm>
            <a:off x="4891037" y="2172322"/>
            <a:ext cx="2742600" cy="55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“What should we do next?”</a:t>
            </a:r>
            <a:endParaRPr sz="1500"/>
          </a:p>
        </p:txBody>
      </p:sp>
      <p:pic>
        <p:nvPicPr>
          <p:cNvPr id="225" name="Google Shape;225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62747">
            <a:off x="842067" y="3414640"/>
            <a:ext cx="1016519" cy="1111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500007">
            <a:off x="7218530" y="3551235"/>
            <a:ext cx="1041535" cy="1138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7"/>
          <p:cNvSpPr txBox="1"/>
          <p:nvPr>
            <p:ph idx="6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Scaffolding</a:t>
            </a:r>
            <a:endParaRPr/>
          </a:p>
        </p:txBody>
      </p:sp>
      <p:sp>
        <p:nvSpPr>
          <p:cNvPr id="232" name="Google Shape;232;p47"/>
          <p:cNvSpPr txBox="1"/>
          <p:nvPr>
            <p:ph type="title"/>
          </p:nvPr>
        </p:nvSpPr>
        <p:spPr>
          <a:xfrm>
            <a:off x="1188529" y="1501770"/>
            <a:ext cx="2952600" cy="59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it?</a:t>
            </a:r>
            <a:endParaRPr/>
          </a:p>
        </p:txBody>
      </p:sp>
      <p:sp>
        <p:nvSpPr>
          <p:cNvPr id="233" name="Google Shape;233;p47"/>
          <p:cNvSpPr txBox="1"/>
          <p:nvPr>
            <p:ph idx="1" type="subTitle"/>
          </p:nvPr>
        </p:nvSpPr>
        <p:spPr>
          <a:xfrm>
            <a:off x="917875" y="2167155"/>
            <a:ext cx="3494100" cy="76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Building </a:t>
            </a:r>
            <a:r>
              <a:rPr lang="en" sz="1600"/>
              <a:t>upon what a child already knows. There are many different types of scaffolding including reducing choices and predicting. </a:t>
            </a:r>
            <a:endParaRPr sz="1600"/>
          </a:p>
        </p:txBody>
      </p:sp>
      <p:sp>
        <p:nvSpPr>
          <p:cNvPr id="234" name="Google Shape;234;p47"/>
          <p:cNvSpPr txBox="1"/>
          <p:nvPr>
            <p:ph idx="4" type="title"/>
          </p:nvPr>
        </p:nvSpPr>
        <p:spPr>
          <a:xfrm>
            <a:off x="4746661" y="1443319"/>
            <a:ext cx="31449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235" name="Google Shape;235;p47"/>
          <p:cNvSpPr txBox="1"/>
          <p:nvPr>
            <p:ph idx="5" type="subTitle"/>
          </p:nvPr>
        </p:nvSpPr>
        <p:spPr>
          <a:xfrm>
            <a:off x="4572000" y="2120248"/>
            <a:ext cx="3494100" cy="148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Reducing Choices: Providing the child a reduced choice of two correct options (Lin, et al. 2017)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“Do you want the green car or the firetruck?”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Expansion</a:t>
            </a:r>
            <a:endParaRPr/>
          </a:p>
        </p:txBody>
      </p:sp>
      <p:sp>
        <p:nvSpPr>
          <p:cNvPr id="241" name="Google Shape;241;p48"/>
          <p:cNvSpPr txBox="1"/>
          <p:nvPr/>
        </p:nvSpPr>
        <p:spPr>
          <a:xfrm>
            <a:off x="4694925" y="1811225"/>
            <a:ext cx="3255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Extending a child’s utterances, providing them with more complex language structure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2" name="Google Shape;242;p48"/>
          <p:cNvSpPr txBox="1"/>
          <p:nvPr>
            <p:ph idx="4294967295" type="title"/>
          </p:nvPr>
        </p:nvSpPr>
        <p:spPr>
          <a:xfrm>
            <a:off x="4694925" y="1271475"/>
            <a:ext cx="32559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</a:rPr>
              <a:t>What is it?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243" name="Google Shape;243;p48"/>
          <p:cNvSpPr txBox="1"/>
          <p:nvPr/>
        </p:nvSpPr>
        <p:spPr>
          <a:xfrm>
            <a:off x="4694925" y="3291625"/>
            <a:ext cx="3255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Child: “dog”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Adult: “The dog is big and soft.”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4" name="Google Shape;244;p48"/>
          <p:cNvSpPr txBox="1"/>
          <p:nvPr>
            <p:ph idx="4294967295" type="title"/>
          </p:nvPr>
        </p:nvSpPr>
        <p:spPr>
          <a:xfrm>
            <a:off x="4694925" y="2751875"/>
            <a:ext cx="32559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</a:rPr>
              <a:t>Example</a:t>
            </a:r>
            <a:endParaRPr sz="2800">
              <a:solidFill>
                <a:schemeClr val="dk2"/>
              </a:solidFill>
            </a:endParaRPr>
          </a:p>
        </p:txBody>
      </p:sp>
      <p:pic>
        <p:nvPicPr>
          <p:cNvPr id="245" name="Google Shape;24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8614024" y="750250"/>
            <a:ext cx="2016251" cy="117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1486401" y="3125612"/>
            <a:ext cx="2016251" cy="117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46976" y="744025"/>
            <a:ext cx="2797525" cy="4548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9"/>
          <p:cNvSpPr txBox="1"/>
          <p:nvPr>
            <p:ph idx="1" type="subTitle"/>
          </p:nvPr>
        </p:nvSpPr>
        <p:spPr>
          <a:xfrm>
            <a:off x="2457050" y="1552075"/>
            <a:ext cx="1838400" cy="105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Asking open-ended questions that allow a child to </a:t>
            </a:r>
            <a:r>
              <a:rPr lang="en"/>
              <a:t>respond</a:t>
            </a:r>
            <a:r>
              <a:rPr lang="en"/>
              <a:t> with more than one word to gain practice </a:t>
            </a:r>
            <a:endParaRPr/>
          </a:p>
        </p:txBody>
      </p:sp>
      <p:sp>
        <p:nvSpPr>
          <p:cNvPr id="253" name="Google Shape;253;p49"/>
          <p:cNvSpPr txBox="1"/>
          <p:nvPr>
            <p:ph idx="3" type="subTitle"/>
          </p:nvPr>
        </p:nvSpPr>
        <p:spPr>
          <a:xfrm>
            <a:off x="6223600" y="1745738"/>
            <a:ext cx="18384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Repetitive modeling of </a:t>
            </a:r>
            <a:r>
              <a:rPr lang="en"/>
              <a:t>functional</a:t>
            </a:r>
            <a:r>
              <a:rPr lang="en"/>
              <a:t> phrases</a:t>
            </a:r>
            <a:endParaRPr/>
          </a:p>
        </p:txBody>
      </p:sp>
      <p:sp>
        <p:nvSpPr>
          <p:cNvPr id="254" name="Google Shape;254;p49"/>
          <p:cNvSpPr txBox="1"/>
          <p:nvPr>
            <p:ph idx="5" type="subTitle"/>
          </p:nvPr>
        </p:nvSpPr>
        <p:spPr>
          <a:xfrm>
            <a:off x="2424812" y="3241538"/>
            <a:ext cx="1838400" cy="5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Follow the child’s lead and expand off their utterance</a:t>
            </a:r>
            <a:endParaRPr/>
          </a:p>
        </p:txBody>
      </p:sp>
      <p:sp>
        <p:nvSpPr>
          <p:cNvPr id="255" name="Google Shape;255;p49"/>
          <p:cNvSpPr txBox="1"/>
          <p:nvPr>
            <p:ph idx="7" type="subTitle"/>
          </p:nvPr>
        </p:nvSpPr>
        <p:spPr>
          <a:xfrm>
            <a:off x="6223600" y="3061675"/>
            <a:ext cx="1838400" cy="92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Provide choices </a:t>
            </a:r>
            <a:r>
              <a:rPr lang="en"/>
              <a:t>when introducing a new topic</a:t>
            </a:r>
            <a:endParaRPr/>
          </a:p>
        </p:txBody>
      </p:sp>
      <p:sp>
        <p:nvSpPr>
          <p:cNvPr id="256" name="Google Shape;256;p49"/>
          <p:cNvSpPr txBox="1"/>
          <p:nvPr>
            <p:ph idx="8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Language Supportive Strategies in the Classroom</a:t>
            </a:r>
            <a:endParaRPr/>
          </a:p>
        </p:txBody>
      </p:sp>
      <p:pic>
        <p:nvPicPr>
          <p:cNvPr id="257" name="Google Shape;25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925099" y="1421550"/>
            <a:ext cx="1469950" cy="1174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925099" y="2917350"/>
            <a:ext cx="1469950" cy="1174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673056" y="1421550"/>
            <a:ext cx="1469950" cy="1174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673056" y="2917350"/>
            <a:ext cx="1469950" cy="1174283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9"/>
          <p:cNvSpPr txBox="1"/>
          <p:nvPr>
            <p:ph type="title"/>
          </p:nvPr>
        </p:nvSpPr>
        <p:spPr>
          <a:xfrm>
            <a:off x="1152775" y="1779888"/>
            <a:ext cx="10146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Circle Time</a:t>
            </a:r>
            <a:endParaRPr/>
          </a:p>
        </p:txBody>
      </p:sp>
      <p:sp>
        <p:nvSpPr>
          <p:cNvPr id="262" name="Google Shape;262;p49"/>
          <p:cNvSpPr txBox="1"/>
          <p:nvPr>
            <p:ph type="title"/>
          </p:nvPr>
        </p:nvSpPr>
        <p:spPr>
          <a:xfrm>
            <a:off x="1152775" y="3240625"/>
            <a:ext cx="10146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Free Play</a:t>
            </a:r>
            <a:endParaRPr/>
          </a:p>
        </p:txBody>
      </p:sp>
      <p:sp>
        <p:nvSpPr>
          <p:cNvPr id="263" name="Google Shape;263;p49"/>
          <p:cNvSpPr txBox="1"/>
          <p:nvPr>
            <p:ph type="title"/>
          </p:nvPr>
        </p:nvSpPr>
        <p:spPr>
          <a:xfrm>
            <a:off x="4900725" y="1779888"/>
            <a:ext cx="10146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Snack</a:t>
            </a:r>
            <a:endParaRPr sz="2300"/>
          </a:p>
        </p:txBody>
      </p:sp>
      <p:sp>
        <p:nvSpPr>
          <p:cNvPr id="264" name="Google Shape;264;p49"/>
          <p:cNvSpPr txBox="1"/>
          <p:nvPr>
            <p:ph type="title"/>
          </p:nvPr>
        </p:nvSpPr>
        <p:spPr>
          <a:xfrm>
            <a:off x="4900725" y="3240625"/>
            <a:ext cx="10146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Instruction</a:t>
            </a:r>
            <a:endParaRPr sz="1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Sum It All Up…</a:t>
            </a:r>
            <a:endParaRPr/>
          </a:p>
        </p:txBody>
      </p:sp>
      <p:sp>
        <p:nvSpPr>
          <p:cNvPr id="270" name="Google Shape;270;p50"/>
          <p:cNvSpPr txBox="1"/>
          <p:nvPr>
            <p:ph idx="4294967295" type="subTitle"/>
          </p:nvPr>
        </p:nvSpPr>
        <p:spPr>
          <a:xfrm>
            <a:off x="4538700" y="1410888"/>
            <a:ext cx="3203100" cy="16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Language is one of the key pillars of life. Being </a:t>
            </a:r>
            <a:r>
              <a:rPr lang="en"/>
              <a:t>able</a:t>
            </a:r>
            <a:r>
              <a:rPr lang="en"/>
              <a:t> to effectively </a:t>
            </a:r>
            <a:r>
              <a:rPr lang="en"/>
              <a:t>communicate</a:t>
            </a:r>
            <a:r>
              <a:rPr lang="en"/>
              <a:t> your wants and needs is essential. Preschool educators are put in a unique position to enhance language skills as they work with children during such a critical period for language development. 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71" name="Google Shape;27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131324" y="1547601"/>
            <a:ext cx="2564001" cy="204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50"/>
          <p:cNvSpPr txBox="1"/>
          <p:nvPr/>
        </p:nvSpPr>
        <p:spPr>
          <a:xfrm>
            <a:off x="862783" y="1962731"/>
            <a:ext cx="3000000" cy="14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u="sng">
                <a:solidFill>
                  <a:schemeClr val="hlink"/>
                </a:solidFill>
                <a:latin typeface="Caveat Brush"/>
                <a:ea typeface="Caveat Brush"/>
                <a:cs typeface="Caveat Brush"/>
                <a:sym typeface="Caveat Brush"/>
                <a:hlinkClick r:id="rId4"/>
              </a:rPr>
              <a:t>Quick Guide </a:t>
            </a:r>
            <a:endParaRPr sz="330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300" u="sng">
                <a:solidFill>
                  <a:schemeClr val="hlink"/>
                </a:solidFill>
                <a:latin typeface="Caveat Brush"/>
                <a:ea typeface="Caveat Brush"/>
                <a:cs typeface="Caveat Brush"/>
                <a:sym typeface="Caveat Brush"/>
                <a:hlinkClick r:id="rId5"/>
              </a:rPr>
              <a:t>for LSS</a:t>
            </a:r>
            <a:endParaRPr sz="330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pic>
        <p:nvPicPr>
          <p:cNvPr id="273" name="Google Shape;273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488180">
            <a:off x="792225" y="784200"/>
            <a:ext cx="1151561" cy="110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5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5800" y="3086100"/>
            <a:ext cx="1296000" cy="14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5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313726">
            <a:off x="3231852" y="1302425"/>
            <a:ext cx="1088255" cy="12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5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196001">
            <a:off x="2428146" y="3386200"/>
            <a:ext cx="1400020" cy="125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1"/>
          <p:cNvSpPr txBox="1"/>
          <p:nvPr>
            <p:ph type="title"/>
          </p:nvPr>
        </p:nvSpPr>
        <p:spPr>
          <a:xfrm>
            <a:off x="10248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282" name="Google Shape;282;p51"/>
          <p:cNvSpPr txBox="1"/>
          <p:nvPr>
            <p:ph idx="4294967295" type="subTitle"/>
          </p:nvPr>
        </p:nvSpPr>
        <p:spPr>
          <a:xfrm>
            <a:off x="3601750" y="1200725"/>
            <a:ext cx="5136300" cy="10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Lee, S.Y., Lo, Yy. &amp; Lo, Y. (2017). Teaching Functional Play Skills to a Young Child with Autism Spectrum Disorder through Video Self-Modeling. </a:t>
            </a:r>
            <a:r>
              <a:rPr i="1" lang="en" sz="1000">
                <a:solidFill>
                  <a:srgbClr val="000000"/>
                </a:solidFill>
              </a:rPr>
              <a:t>J Autism Dev Disord</a:t>
            </a:r>
            <a:r>
              <a:rPr lang="en" sz="1000">
                <a:solidFill>
                  <a:srgbClr val="000000"/>
                </a:solidFill>
              </a:rPr>
              <a:t> 47, 2295–2306. </a:t>
            </a:r>
            <a:r>
              <a:rPr lang="en" sz="10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https://doi.org/10.1007/s10803-017-3147-8</a:t>
            </a:r>
            <a:endParaRPr sz="1000">
              <a:solidFill>
                <a:srgbClr val="000000"/>
              </a:solidFill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Mohan, &amp; Bhat, J. S. (2022). Influence of socio-economic status on play development in toddlers – a mother child dyadic interaction based study. </a:t>
            </a:r>
            <a:r>
              <a:rPr i="1" lang="en" sz="1000">
                <a:solidFill>
                  <a:srgbClr val="000000"/>
                </a:solidFill>
              </a:rPr>
              <a:t>Neuropsychiatrie de L’enfance et de L’adolescence</a:t>
            </a:r>
            <a:r>
              <a:rPr lang="en" sz="1000">
                <a:solidFill>
                  <a:srgbClr val="000000"/>
                </a:solidFill>
              </a:rPr>
              <a:t>, </a:t>
            </a:r>
            <a:r>
              <a:rPr i="1" lang="en" sz="1000">
                <a:solidFill>
                  <a:srgbClr val="000000"/>
                </a:solidFill>
              </a:rPr>
              <a:t>70</a:t>
            </a:r>
            <a:r>
              <a:rPr lang="en" sz="1000">
                <a:solidFill>
                  <a:srgbClr val="000000"/>
                </a:solidFill>
              </a:rPr>
              <a:t>(2), 68–74. </a:t>
            </a:r>
            <a:r>
              <a:rPr lang="en" sz="1000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https://doi.org/10.1016/j.neurenf.2021.11.005</a:t>
            </a:r>
            <a:r>
              <a:rPr lang="en" sz="1000">
                <a:solidFill>
                  <a:srgbClr val="000000"/>
                </a:solidFill>
              </a:rPr>
              <a:t> </a:t>
            </a:r>
            <a:endParaRPr sz="1000">
              <a:solidFill>
                <a:srgbClr val="000000"/>
              </a:solidFill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Robertson, N., Yim, B., &amp; Paatsch., L. (2018). Connections between children’s involvement in dramatic play and the quality of early childhood environments. </a:t>
            </a:r>
            <a:r>
              <a:rPr i="1" lang="en" sz="1000">
                <a:solidFill>
                  <a:srgbClr val="000000"/>
                </a:solidFill>
              </a:rPr>
              <a:t>Early Child Development and Care, 190</a:t>
            </a:r>
            <a:r>
              <a:rPr lang="en" sz="1000">
                <a:solidFill>
                  <a:srgbClr val="000000"/>
                </a:solidFill>
              </a:rPr>
              <a:t>(3), 376-389. </a:t>
            </a:r>
            <a:r>
              <a:rPr lang="en" sz="1000">
                <a:solidFill>
                  <a:srgbClr val="000000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https://doi.org/10.1080/03004430.2018.1473389</a:t>
            </a:r>
            <a:endParaRPr sz="1000">
              <a:solidFill>
                <a:srgbClr val="000000"/>
              </a:solidFill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Wallace, E. S., Senter, R., Peterson, N., Dunn, K. T., &amp; Chow, J. (2022). How to Establish a Language-Rich Environment Through a Collaborative SLP–Teacher Partnership. </a:t>
            </a:r>
            <a:r>
              <a:rPr i="1" lang="en" sz="1000">
                <a:solidFill>
                  <a:srgbClr val="000000"/>
                </a:solidFill>
              </a:rPr>
              <a:t>Teaching Exceptional Children</a:t>
            </a:r>
            <a:r>
              <a:rPr lang="en" sz="1000">
                <a:solidFill>
                  <a:srgbClr val="000000"/>
                </a:solidFill>
              </a:rPr>
              <a:t>, </a:t>
            </a:r>
            <a:r>
              <a:rPr i="1" lang="en" sz="1000">
                <a:solidFill>
                  <a:srgbClr val="000000"/>
                </a:solidFill>
              </a:rPr>
              <a:t>54</a:t>
            </a:r>
            <a:r>
              <a:rPr lang="en" sz="1000">
                <a:solidFill>
                  <a:srgbClr val="000000"/>
                </a:solidFill>
              </a:rPr>
              <a:t>(3), 166–176. </a:t>
            </a:r>
            <a:r>
              <a:rPr lang="en" sz="1000" u="sng">
                <a:solidFill>
                  <a:srgbClr val="1155CC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https://doi-org.proxy.library.vcu.edu/10.1177/0040059921990690</a:t>
            </a:r>
            <a:endParaRPr sz="1000">
              <a:solidFill>
                <a:srgbClr val="000000"/>
              </a:solidFill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Wallace, E. S. (2020). </a:t>
            </a:r>
            <a:r>
              <a:rPr i="1" lang="en" sz="1000">
                <a:solidFill>
                  <a:srgbClr val="000000"/>
                </a:solidFill>
              </a:rPr>
              <a:t>Language-Supportive Strategies and their Associations with Child Language Outcomes During Instructional Time </a:t>
            </a:r>
            <a:r>
              <a:rPr lang="en" sz="1000">
                <a:solidFill>
                  <a:srgbClr val="000000"/>
                </a:solidFill>
              </a:rPr>
              <a:t>[Doctoral dissertation, Virginia Commonwealth University]. VCU Scholars Compass.</a:t>
            </a:r>
            <a:endParaRPr sz="1000"/>
          </a:p>
        </p:txBody>
      </p:sp>
      <p:pic>
        <p:nvPicPr>
          <p:cNvPr id="283" name="Google Shape;283;p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488180">
            <a:off x="792225" y="784200"/>
            <a:ext cx="1151561" cy="110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5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813175">
            <a:off x="2553950" y="3426625"/>
            <a:ext cx="1014831" cy="120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8"/>
          <p:cNvSpPr txBox="1"/>
          <p:nvPr>
            <p:ph type="title"/>
          </p:nvPr>
        </p:nvSpPr>
        <p:spPr>
          <a:xfrm>
            <a:off x="2689850" y="1592975"/>
            <a:ext cx="3764400" cy="39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Me</a:t>
            </a:r>
            <a:endParaRPr/>
          </a:p>
        </p:txBody>
      </p:sp>
      <p:sp>
        <p:nvSpPr>
          <p:cNvPr id="149" name="Google Shape;149;p38"/>
          <p:cNvSpPr txBox="1"/>
          <p:nvPr>
            <p:ph idx="1" type="subTitle"/>
          </p:nvPr>
        </p:nvSpPr>
        <p:spPr>
          <a:xfrm>
            <a:off x="2524050" y="2117125"/>
            <a:ext cx="4095900" cy="14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 am a second year graduate student at Longwood University studying Speech Language Pathology. My passion is early childhood language. </a:t>
            </a:r>
            <a:endParaRPr/>
          </a:p>
        </p:txBody>
      </p:sp>
      <p:pic>
        <p:nvPicPr>
          <p:cNvPr id="150" name="Google Shape;15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2950" y="2864900"/>
            <a:ext cx="1105875" cy="89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8"/>
          <p:cNvPicPr preferRelativeResize="0"/>
          <p:nvPr/>
        </p:nvPicPr>
        <p:blipFill rotWithShape="1">
          <a:blip r:embed="rId3">
            <a:alphaModFix/>
          </a:blip>
          <a:srcRect b="0" l="0" r="0" t="35161"/>
          <a:stretch/>
        </p:blipFill>
        <p:spPr>
          <a:xfrm>
            <a:off x="6619950" y="867775"/>
            <a:ext cx="1105875" cy="5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9"/>
          <p:cNvSpPr txBox="1"/>
          <p:nvPr>
            <p:ph type="title"/>
          </p:nvPr>
        </p:nvSpPr>
        <p:spPr>
          <a:xfrm>
            <a:off x="2391900" y="3571975"/>
            <a:ext cx="43602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—Janice Light</a:t>
            </a:r>
            <a:endParaRPr/>
          </a:p>
        </p:txBody>
      </p:sp>
      <p:sp>
        <p:nvSpPr>
          <p:cNvPr id="157" name="Google Shape;157;p39"/>
          <p:cNvSpPr txBox="1"/>
          <p:nvPr>
            <p:ph idx="1" type="subTitle"/>
          </p:nvPr>
        </p:nvSpPr>
        <p:spPr>
          <a:xfrm>
            <a:off x="1956450" y="2212250"/>
            <a:ext cx="5231100" cy="127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“Communication is the essence of human life.”</a:t>
            </a:r>
            <a:endParaRPr sz="2400"/>
          </a:p>
        </p:txBody>
      </p:sp>
      <p:pic>
        <p:nvPicPr>
          <p:cNvPr id="158" name="Google Shape;15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1340" y="1054160"/>
            <a:ext cx="1821324" cy="996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66259" y="1192175"/>
            <a:ext cx="8011475" cy="32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4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language supportive strategy?</a:t>
            </a:r>
            <a:endParaRPr/>
          </a:p>
        </p:txBody>
      </p:sp>
      <p:sp>
        <p:nvSpPr>
          <p:cNvPr id="165" name="Google Shape;165;p40"/>
          <p:cNvSpPr txBox="1"/>
          <p:nvPr>
            <p:ph idx="4" type="subTitle"/>
          </p:nvPr>
        </p:nvSpPr>
        <p:spPr>
          <a:xfrm>
            <a:off x="1149571" y="1993950"/>
            <a:ext cx="6652800" cy="149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Strategies that a teacher, parent, th</a:t>
            </a:r>
            <a:r>
              <a:rPr lang="en" sz="1500"/>
              <a:t>erapist, caregiver, etc intentionally provides to help learners understand and use language. </a:t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Language supportive strategies fill a child's environment with deliberate high quality, linguistic input.</a:t>
            </a:r>
            <a:endParaRPr sz="1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1"/>
          <p:cNvSpPr txBox="1"/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Research</a:t>
            </a:r>
            <a:endParaRPr/>
          </a:p>
        </p:txBody>
      </p:sp>
      <p:sp>
        <p:nvSpPr>
          <p:cNvPr id="171" name="Google Shape;171;p41"/>
          <p:cNvSpPr txBox="1"/>
          <p:nvPr>
            <p:ph idx="4" type="subTitle"/>
          </p:nvPr>
        </p:nvSpPr>
        <p:spPr>
          <a:xfrm>
            <a:off x="1343400" y="1074999"/>
            <a:ext cx="6560100" cy="26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Observed preschool educators at the Andy-Taylor Center on Longwood University’s campus</a:t>
            </a:r>
            <a:endParaRPr sz="1500"/>
          </a:p>
          <a:p>
            <a:pPr indent="-3238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2 classrooms containing children aged 3-5 years old</a:t>
            </a:r>
            <a:endParaRPr sz="1500"/>
          </a:p>
          <a:p>
            <a:pPr indent="-3238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Additionally, data was taken regarding the following demographic characteristics: educational level, years of experience, additional training and/or certifications, and comfortability with language supportive strategies and play</a:t>
            </a:r>
            <a:endParaRPr sz="1500"/>
          </a:p>
          <a:p>
            <a:pPr indent="-3238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Coding system for frequency of </a:t>
            </a:r>
            <a:r>
              <a:rPr lang="en" sz="1500"/>
              <a:t>language</a:t>
            </a:r>
            <a:r>
              <a:rPr lang="en" sz="1500"/>
              <a:t> supportive </a:t>
            </a:r>
            <a:r>
              <a:rPr lang="en" sz="1500"/>
              <a:t>strategy</a:t>
            </a:r>
            <a:r>
              <a:rPr lang="en" sz="1500"/>
              <a:t> and what type of play they </a:t>
            </a:r>
            <a:r>
              <a:rPr lang="en" sz="1500"/>
              <a:t>occurred</a:t>
            </a:r>
            <a:r>
              <a:rPr lang="en" sz="1500"/>
              <a:t> during</a:t>
            </a:r>
            <a:endParaRPr sz="1500"/>
          </a:p>
          <a:p>
            <a:pPr indent="-3238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Key findings</a:t>
            </a:r>
            <a:r>
              <a:rPr lang="en" sz="1500"/>
              <a:t> - close-ended questions were the most commonly used LSS with 39 uses (45% of total LSS used)</a:t>
            </a:r>
            <a:endParaRPr sz="1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this topic important?</a:t>
            </a:r>
            <a:endParaRPr/>
          </a:p>
        </p:txBody>
      </p:sp>
      <p:sp>
        <p:nvSpPr>
          <p:cNvPr id="177" name="Google Shape;177;p42"/>
          <p:cNvSpPr txBox="1"/>
          <p:nvPr>
            <p:ph idx="1" type="subTitle"/>
          </p:nvPr>
        </p:nvSpPr>
        <p:spPr>
          <a:xfrm>
            <a:off x="1356875" y="1139060"/>
            <a:ext cx="6589800" cy="25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Interprofessional collaboration between SLPs and preschool educators regarding the use of LSS during play has a direct impact on student success </a:t>
            </a:r>
            <a:endParaRPr sz="1500"/>
          </a:p>
          <a:p>
            <a:pPr indent="-32385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Allows preschool educators to maximize advanced language opportunities</a:t>
            </a:r>
            <a:endParaRPr sz="1500"/>
          </a:p>
          <a:p>
            <a:pPr indent="-32385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500"/>
              <a:buChar char="●"/>
            </a:pPr>
            <a:r>
              <a:rPr lang="en" sz="1500"/>
              <a:t>Language supportive strategies providing children with examples through facilitative strategies and supports language development and critical thinking skills necessary for future academic learning and social skills development</a:t>
            </a:r>
            <a:endParaRPr sz="1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3"/>
          <p:cNvSpPr txBox="1"/>
          <p:nvPr>
            <p:ph type="title"/>
          </p:nvPr>
        </p:nvSpPr>
        <p:spPr>
          <a:xfrm>
            <a:off x="720000" y="6736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Importance of Play for Language Development of Young Child Children</a:t>
            </a:r>
            <a:endParaRPr/>
          </a:p>
        </p:txBody>
      </p:sp>
      <p:sp>
        <p:nvSpPr>
          <p:cNvPr id="183" name="Google Shape;183;p43"/>
          <p:cNvSpPr txBox="1"/>
          <p:nvPr>
            <p:ph idx="4" type="subTitle"/>
          </p:nvPr>
        </p:nvSpPr>
        <p:spPr>
          <a:xfrm>
            <a:off x="1275069" y="1788113"/>
            <a:ext cx="6967800" cy="17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Creates an environment that is naturally rich in language (Allee-Herndon et al., 2022)</a:t>
            </a:r>
            <a:endParaRPr sz="15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Allows active manipulation of learning materials to extend understanding and enhance interest in the subject matter (Allee-Herndon et al., 2022)</a:t>
            </a:r>
            <a:endParaRPr sz="15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In recent years, the emphasis on play has faded while a more “direct instruction” model has been adapted</a:t>
            </a:r>
            <a:endParaRPr sz="1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4"/>
          <p:cNvSpPr txBox="1"/>
          <p:nvPr>
            <p:ph type="title"/>
          </p:nvPr>
        </p:nvSpPr>
        <p:spPr>
          <a:xfrm>
            <a:off x="4462325" y="1214500"/>
            <a:ext cx="3739200" cy="191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Language Supportive Strategies</a:t>
            </a:r>
            <a:endParaRPr sz="5000"/>
          </a:p>
        </p:txBody>
      </p:sp>
      <p:sp>
        <p:nvSpPr>
          <p:cNvPr id="189" name="Google Shape;189;p44"/>
          <p:cNvSpPr txBox="1"/>
          <p:nvPr>
            <p:ph idx="1" type="subTitle"/>
          </p:nvPr>
        </p:nvSpPr>
        <p:spPr>
          <a:xfrm>
            <a:off x="4999025" y="3484800"/>
            <a:ext cx="25566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Of note, these are only a few of the many language supportive strategies. </a:t>
            </a:r>
            <a:endParaRPr/>
          </a:p>
        </p:txBody>
      </p:sp>
      <p:pic>
        <p:nvPicPr>
          <p:cNvPr id="190" name="Google Shape;19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67629" y="934203"/>
            <a:ext cx="815774" cy="65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68216" y="1846403"/>
            <a:ext cx="815774" cy="65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67641" y="2786703"/>
            <a:ext cx="815774" cy="65170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44"/>
          <p:cNvSpPr txBox="1"/>
          <p:nvPr>
            <p:ph idx="4294967295" type="title"/>
          </p:nvPr>
        </p:nvSpPr>
        <p:spPr>
          <a:xfrm>
            <a:off x="781959" y="962300"/>
            <a:ext cx="588300" cy="59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>
                  <a:noFill/>
                </a:uFill>
                <a:hlinkClick/>
              </a:rPr>
              <a:t>01</a:t>
            </a:r>
            <a:endParaRPr/>
          </a:p>
        </p:txBody>
      </p:sp>
      <p:sp>
        <p:nvSpPr>
          <p:cNvPr id="194" name="Google Shape;194;p44"/>
          <p:cNvSpPr txBox="1"/>
          <p:nvPr>
            <p:ph idx="4294967295" type="title"/>
          </p:nvPr>
        </p:nvSpPr>
        <p:spPr>
          <a:xfrm>
            <a:off x="781946" y="1874500"/>
            <a:ext cx="588300" cy="59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>
                  <a:noFill/>
                </a:uFill>
                <a:hlinkClick action="ppaction://hlinksldjump" r:id="rId4"/>
              </a:rPr>
              <a:t>02</a:t>
            </a:r>
            <a:endParaRPr/>
          </a:p>
        </p:txBody>
      </p:sp>
      <p:sp>
        <p:nvSpPr>
          <p:cNvPr id="195" name="Google Shape;195;p44"/>
          <p:cNvSpPr txBox="1"/>
          <p:nvPr>
            <p:ph idx="4294967295" type="title"/>
          </p:nvPr>
        </p:nvSpPr>
        <p:spPr>
          <a:xfrm>
            <a:off x="781371" y="2814800"/>
            <a:ext cx="588300" cy="59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>
                  <a:noFill/>
                </a:uFill>
                <a:hlinkClick action="ppaction://hlinksldjump" r:id="rId5"/>
              </a:rPr>
              <a:t>03</a:t>
            </a:r>
            <a:endParaRPr/>
          </a:p>
        </p:txBody>
      </p:sp>
      <p:sp>
        <p:nvSpPr>
          <p:cNvPr id="196" name="Google Shape;196;p44">
            <a:hlinkClick/>
          </p:cNvPr>
          <p:cNvSpPr txBox="1"/>
          <p:nvPr>
            <p:ph idx="4294967295" type="title"/>
          </p:nvPr>
        </p:nvSpPr>
        <p:spPr>
          <a:xfrm>
            <a:off x="1523009" y="962300"/>
            <a:ext cx="3322500" cy="59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Modeling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7" name="Google Shape;197;p44">
            <a:hlinkClick action="ppaction://hlinksldjump" r:id="rId6"/>
          </p:cNvPr>
          <p:cNvSpPr txBox="1"/>
          <p:nvPr>
            <p:ph idx="4294967295" type="title"/>
          </p:nvPr>
        </p:nvSpPr>
        <p:spPr>
          <a:xfrm>
            <a:off x="1523063" y="1874500"/>
            <a:ext cx="3322500" cy="59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Open-Ended Questions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8" name="Google Shape;198;p44">
            <a:hlinkClick action="ppaction://hlinksldjump" r:id="rId7"/>
          </p:cNvPr>
          <p:cNvSpPr txBox="1"/>
          <p:nvPr>
            <p:ph idx="4294967295" type="title"/>
          </p:nvPr>
        </p:nvSpPr>
        <p:spPr>
          <a:xfrm>
            <a:off x="1523127" y="2814800"/>
            <a:ext cx="3322500" cy="59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Scaffolding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99" name="Google Shape;199;p4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10225" y="343475"/>
            <a:ext cx="1174100" cy="9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4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532544" y="3844975"/>
            <a:ext cx="1427725" cy="152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67641" y="3650803"/>
            <a:ext cx="815774" cy="65170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44"/>
          <p:cNvSpPr txBox="1"/>
          <p:nvPr>
            <p:ph idx="4294967295" type="title"/>
          </p:nvPr>
        </p:nvSpPr>
        <p:spPr>
          <a:xfrm>
            <a:off x="781371" y="3678900"/>
            <a:ext cx="588300" cy="59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>
                  <a:noFill/>
                </a:uFill>
                <a:hlinkClick action="ppaction://hlinksldjump" r:id="rId10"/>
              </a:rPr>
              <a:t>0</a:t>
            </a:r>
            <a:r>
              <a:rPr lang="en"/>
              <a:t>4</a:t>
            </a:r>
            <a:endParaRPr/>
          </a:p>
        </p:txBody>
      </p:sp>
      <p:sp>
        <p:nvSpPr>
          <p:cNvPr id="203" name="Google Shape;203;p44">
            <a:hlinkClick action="ppaction://hlinksldjump" r:id="rId11"/>
          </p:cNvPr>
          <p:cNvSpPr txBox="1"/>
          <p:nvPr>
            <p:ph idx="4294967295" type="title"/>
          </p:nvPr>
        </p:nvSpPr>
        <p:spPr>
          <a:xfrm>
            <a:off x="1523109" y="3678900"/>
            <a:ext cx="3322500" cy="59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Expansion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Modeling</a:t>
            </a:r>
            <a:endParaRPr sz="4500"/>
          </a:p>
        </p:txBody>
      </p:sp>
      <p:sp>
        <p:nvSpPr>
          <p:cNvPr id="209" name="Google Shape;209;p45"/>
          <p:cNvSpPr txBox="1"/>
          <p:nvPr>
            <p:ph idx="2" type="title"/>
          </p:nvPr>
        </p:nvSpPr>
        <p:spPr>
          <a:xfrm>
            <a:off x="3741375" y="1334425"/>
            <a:ext cx="5144100" cy="56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it?</a:t>
            </a:r>
            <a:endParaRPr/>
          </a:p>
        </p:txBody>
      </p:sp>
      <p:sp>
        <p:nvSpPr>
          <p:cNvPr id="210" name="Google Shape;210;p45"/>
          <p:cNvSpPr txBox="1"/>
          <p:nvPr>
            <p:ph idx="3" type="title"/>
          </p:nvPr>
        </p:nvSpPr>
        <p:spPr>
          <a:xfrm>
            <a:off x="3741533" y="2663832"/>
            <a:ext cx="5144100" cy="56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211" name="Google Shape;211;p45"/>
          <p:cNvSpPr txBox="1"/>
          <p:nvPr>
            <p:ph idx="1" type="subTitle"/>
          </p:nvPr>
        </p:nvSpPr>
        <p:spPr>
          <a:xfrm>
            <a:off x="3741539" y="3157793"/>
            <a:ext cx="51441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reading a book about farm animals, there are cows in the fence, so you say… </a:t>
            </a:r>
            <a:r>
              <a:rPr lang="en"/>
              <a:t>“The cows are in the fence. The fence keeps the cow from escaping.”</a:t>
            </a:r>
            <a:endParaRPr/>
          </a:p>
        </p:txBody>
      </p:sp>
      <p:sp>
        <p:nvSpPr>
          <p:cNvPr id="212" name="Google Shape;212;p45"/>
          <p:cNvSpPr txBox="1"/>
          <p:nvPr>
            <p:ph idx="4" type="subTitle"/>
          </p:nvPr>
        </p:nvSpPr>
        <p:spPr>
          <a:xfrm>
            <a:off x="3741703" y="1828386"/>
            <a:ext cx="51441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the a</a:t>
            </a:r>
            <a:r>
              <a:rPr lang="en"/>
              <a:t>dult provides a child with the correct model for speech and/or language. This gives the student a visual and/or verbal example of what they are expected to do. </a:t>
            </a:r>
            <a:endParaRPr/>
          </a:p>
        </p:txBody>
      </p:sp>
      <p:pic>
        <p:nvPicPr>
          <p:cNvPr id="213" name="Google Shape;21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500" y="1334425"/>
            <a:ext cx="3179850" cy="357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Question of the Day for Preschool by Slidesgo">
  <a:themeElements>
    <a:clrScheme name="Simple Light">
      <a:dk1>
        <a:srgbClr val="F09420"/>
      </a:dk1>
      <a:lt1>
        <a:srgbClr val="DEF5FD"/>
      </a:lt1>
      <a:dk2>
        <a:srgbClr val="663F0D"/>
      </a:dk2>
      <a:lt2>
        <a:srgbClr val="FFFFFF"/>
      </a:lt2>
      <a:accent1>
        <a:srgbClr val="FFAA1F"/>
      </a:accent1>
      <a:accent2>
        <a:srgbClr val="FD7F77"/>
      </a:accent2>
      <a:accent3>
        <a:srgbClr val="ACCA66"/>
      </a:accent3>
      <a:accent4>
        <a:srgbClr val="FFAB40"/>
      </a:accent4>
      <a:accent5>
        <a:srgbClr val="A86800"/>
      </a:accent5>
      <a:accent6>
        <a:srgbClr val="FFD670"/>
      </a:accent6>
      <a:hlink>
        <a:srgbClr val="663F0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