
<file path=[Content_Types].xml><?xml version="1.0" encoding="utf-8"?>
<Types xmlns="http://schemas.openxmlformats.org/package/2006/content-types">
  <Default Extension="png" ContentType="image/pn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d0dacde3af_0_4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d0dacde3af_0_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d0dacde3af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d0dacde3af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d0dacde3af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d0dacde3af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d0dacde3af_0_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d0dacde3af_0_3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My motivation for this project has been a combination of things. Over the past 22 years both a parent and as a family support coordinator working with families who have a loved one who has vision loss including blindness, I have observed trends within the blind community. Specifically with the state department for the blind and with training centers run by blind organizations. The trend that I have observed has been to exclude students with additional disabilities from their programs. Or when included not allowing for needed supports, pushing and shaming students, sometimes causing lasting negative impacts on students. Personally, my daughter who is blind and neurodivergent has been deterred from participating in camps and much needed skill building programs because of some of her support needs. What led to my final decision for this project was a situation that happened last summer where she attempted to participate in a week long college immersion experience with our state department for the blind. I was able to talk the staff into allowing me to scaffold in some light support in the early morning and late night as well as to ease her anxiety of being there. She was doing great until the 3rd and 4th day in. Unfortunately staff would not allow her to take a break when she asked for one due to her feet and hips hurting, A staff person fussed at her for using one of her accommodations (audio recording a presentation). Then the next day fussed at her to hurry up and find her way to the bus (as everyone else had already made it there), when she requested help the staff person refused and instructed her to try to figure it out, while also rushing her. Eventually exclaiming that she was “extra”. Later that same day staff took her purse from her without her permission, because they thought she might use her audio recorder (which again, is an accommodation and had been listed as such). What should have been an experience of learning new skills in a supportive environment turned into a humiliating experience. Needless to say I removed her from the program that day.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d0dacde3af_0_4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d0dacde3af_0_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project will have two parts. I am focusing on part one. </a:t>
            </a:r>
            <a:endParaRPr/>
          </a:p>
          <a:p>
            <a:pPr marL="0" lvl="0" indent="0" algn="l" rtl="0">
              <a:spcBef>
                <a:spcPts val="0"/>
              </a:spcBef>
              <a:spcAft>
                <a:spcPts val="0"/>
              </a:spcAft>
              <a:buNone/>
            </a:pPr>
            <a:r>
              <a:rPr lang="en"/>
              <a:t>To better understand these concerns, I conducted focus groups with youth and young adults who are blind and are neurodivergent to explore their experiences. As a result of these discussions, the youth decided to establish monthly community of support meetings, which will enable them to have a safe space, feel a sense of community, share their lived experiences and decide on topics that they identify as areas of need to raise awareness around. </a:t>
            </a:r>
            <a:endParaRPr/>
          </a:p>
          <a:p>
            <a:pPr marL="0" lvl="0" indent="0" algn="l" rtl="0">
              <a:spcBef>
                <a:spcPts val="0"/>
              </a:spcBef>
              <a:spcAft>
                <a:spcPts val="0"/>
              </a:spcAft>
              <a:buNone/>
            </a:pPr>
            <a:r>
              <a:rPr lang="en"/>
              <a:t>My daughter Kim and a fellow LEND trainee will be doing the second part which is to continue the community of support, create a video series presented by youth with lived experiences and based on what is identified as being areas of need and resources. </a:t>
            </a: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d0dacde3af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d0dacde3af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t>I have observed so much over the last 22 years so it was really helpful to identify actual studies and reports supporting this. One thing that is commonly understood in the blindness community is that the majority of students who are blind or visually impaired have additional disabilities. Another is what the blind community often referred to as “blindisms” but what others know as neurodivergent traits.</a:t>
            </a:r>
            <a:endParaRPr/>
          </a:p>
          <a:p>
            <a:pPr marL="0" lvl="0" indent="0" algn="l" rtl="0">
              <a:lnSpc>
                <a:spcPct val="115000"/>
              </a:lnSpc>
              <a:spcBef>
                <a:spcPts val="1200"/>
              </a:spcBef>
              <a:spcAft>
                <a:spcPts val="0"/>
              </a:spcAft>
              <a:buClr>
                <a:schemeClr val="dk1"/>
              </a:buClr>
              <a:buSzPts val="1100"/>
              <a:buFont typeface="Arial"/>
              <a:buNone/>
            </a:pPr>
            <a:r>
              <a:rPr lang="en"/>
              <a:t>I was highly discouraged by professionals in the blindness fields from seeking an autism evaluation for my daughter when she was younger. So I was thrilled to see that there have been some studies. The most recent shows that there is a close relationship between autism and congenital visual impairments. </a:t>
            </a:r>
            <a:endParaRPr/>
          </a:p>
          <a:p>
            <a:pPr marL="0" lvl="0" indent="0" algn="l" rtl="0">
              <a:spcBef>
                <a:spcPts val="120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d0dacde3af_0_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d0dacde3af_0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2021 study was developed to update available data regarding students with visual impairments and identify how data informs educational decisions and supports for these students. Survey results indicated a statistically significant difference between Child Count and total population reports of students with visual impairments during the 2016–2017 school year. Furthermore, the differences between these numbers affected the ability of practitioners to plan for and support students with visual impairments. They went on to note that Understanding the available population data for students with visual impairments is key for practitioners, administrators, and policy makers to make informed decisions to support students with visual impairments.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d0dacde3af_0_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d0dacde3af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if we know that possibly between 50-75% of students have additional disabilities then why are Virginias VR agency’s numbers so low?  I have observed over the last 22 years how our state department for the blind excludes students with additional support needs from many of their programs. This has significantly limited, almost to the point of complete exclusion, the ability of the largest population of student who are blind for accessing pre-ets and cov rehab programs for the blind. In a 2020 study on the Overview of Vocational Rehabilitation Data about People with Visual Impairments it was noted that Virginia has the lowest rates of clients with additional impairments other than vision loss. It also noted that the priority of disabling conditions qualifying the participant for services that the people labeled as having the most significant disability was very small. The Study also mentioned how the agencies are pressured to show good ROI with the clients they serve. So could this be why DBVI is so selective, to enable them to show higher success rates? But where does that leave our students who could benefit the most from Pre-ets and VR programs?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d0dacde3af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d0dacde3af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So if we know that possibly between 50-75% of students have additional disabilities then why are Virginias VR agency’s numbers so low?  I have observed over the last 22 years how our state department for the blind excludes students with additional support needs from many of their programs. This has significantly limited, almost to the point of complete exclusion, the ability of the largest population of student who are blind for accessing pre-ets and cov rehab programs for the blind. In a 2020 study on the Overview of Vocational Rehabilitation Data about People with Visual Impairments it was noted that Virginia has the lowest rates of clients with additional impairments other than vision loss. It also noted that the priority of disabling conditions qualifying the participant for services that the people labeled as having the most significant disability was very small. The Study also mentioned how the agencies are pressured to show good ROI with the clients they serve. So could this be why DBVI is so selective, to enable them to show higher success rates? But where does that leave our students who could benefit the most from Pre-ets and VR programs?</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d0dacde3af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d0dacde3af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DBVI’s programs run by their Rehab center are supposed to help teach blindness skills and advocacy, experience variety of recreation activities and get work experiences. But they are inflexible about students having to stay for the entire residential program, not allowed to bring a PCA, must be independent in all self care and medications.  Additionally all students are forced to use a NFB cane, and wear sleep shades for all instructional activities. This includes O&amp;M, which involves learning to orient and navigate the building, sidewalks and streets, cooking, grilling and much more. Parents have shared these are some of the reasons they decided not to send their child, others have shared that their child was kicked out of the program because he couldn’t handle it. Students have shared that they decided not to go back because of the anxiety and panic they experienced while feeling pushed to do things they were not comfortable with while wearing sleep shades. Students have shared how staff and other students made hurtful comments, and they felt shamed. These similar experiences occur at training centers run by blind organizaations around the country.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d0dacde3af_0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d0dacde3af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s://www.nbpcb.org/pages/what-is-structured-discovery.php#:~:text=SDCT%20is%20now%20a%20unique,learning%2C%20and%20confidence%20building%20experiences"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hyperlink" Target="https://www.vrcbvi.virginia.gov/programs.htm#LIF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ies.ed.gov/ncser/pubs/20083007/#:~:text=Data%20on%20the%20prevalence%20of,additional%20disabilities%20(Silberman%202000)"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png"/><Relationship Id="rId5" Type="http://schemas.openxmlformats.org/officeDocument/2006/relationships/image" Target="../media/image5.jp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png"/><Relationship Id="rId5" Type="http://schemas.openxmlformats.org/officeDocument/2006/relationships/image" Target="../media/image6.jp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258650"/>
            <a:ext cx="8520600" cy="25386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SzPts val="891"/>
              <a:buNone/>
            </a:pPr>
            <a:r>
              <a:rPr lang="en" sz="4180"/>
              <a:t>Intersectionality of </a:t>
            </a:r>
            <a:endParaRPr sz="4180"/>
          </a:p>
          <a:p>
            <a:pPr marL="0" lvl="0" indent="0" algn="ctr" rtl="0">
              <a:spcBef>
                <a:spcPts val="0"/>
              </a:spcBef>
              <a:spcAft>
                <a:spcPts val="0"/>
              </a:spcAft>
              <a:buSzPts val="891"/>
              <a:buNone/>
            </a:pPr>
            <a:r>
              <a:rPr lang="en" sz="4180"/>
              <a:t>Blindness </a:t>
            </a:r>
            <a:endParaRPr sz="4180"/>
          </a:p>
          <a:p>
            <a:pPr marL="0" lvl="0" indent="0" algn="ctr" rtl="0">
              <a:spcBef>
                <a:spcPts val="0"/>
              </a:spcBef>
              <a:spcAft>
                <a:spcPts val="0"/>
              </a:spcAft>
              <a:buSzPts val="891"/>
              <a:buNone/>
            </a:pPr>
            <a:r>
              <a:rPr lang="en" sz="4180"/>
              <a:t>and </a:t>
            </a:r>
            <a:endParaRPr sz="4180"/>
          </a:p>
          <a:p>
            <a:pPr marL="0" lvl="0" indent="0" algn="ctr" rtl="0">
              <a:spcBef>
                <a:spcPts val="0"/>
              </a:spcBef>
              <a:spcAft>
                <a:spcPts val="0"/>
              </a:spcAft>
              <a:buSzPts val="891"/>
              <a:buNone/>
            </a:pPr>
            <a:r>
              <a:rPr lang="en" sz="4180"/>
              <a:t>Neurodivergence</a:t>
            </a:r>
            <a:endParaRPr sz="4180"/>
          </a:p>
        </p:txBody>
      </p:sp>
      <p:sp>
        <p:nvSpPr>
          <p:cNvPr id="55" name="Google Shape;55;p13"/>
          <p:cNvSpPr txBox="1">
            <a:spLocks noGrp="1"/>
          </p:cNvSpPr>
          <p:nvPr>
            <p:ph type="subTitle" idx="1"/>
          </p:nvPr>
        </p:nvSpPr>
        <p:spPr>
          <a:xfrm>
            <a:off x="311700" y="355097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Dawn Snow</a:t>
            </a:r>
            <a:endParaRPr/>
          </a:p>
        </p:txBody>
      </p:sp>
      <p:pic>
        <p:nvPicPr>
          <p:cNvPr id="3" name="Audio 2">
            <a:hlinkClick r:id="" action="ppaction://media"/>
            <a:extLst>
              <a:ext uri="{FF2B5EF4-FFF2-40B4-BE49-F238E27FC236}">
                <a16:creationId xmlns:a16="http://schemas.microsoft.com/office/drawing/2014/main" id="{2E5E3F6D-BE5E-4F64-B963-6A9BDC00D7F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6000"/>
    </mc:Choice>
    <mc:Fallback>
      <p:transition spd="slow" advTm="1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311700" y="147800"/>
            <a:ext cx="8520600" cy="8700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 sz="2500" b="1"/>
              <a:t>Project HOPES - GOALS</a:t>
            </a:r>
            <a:endParaRPr sz="2500" b="1"/>
          </a:p>
          <a:p>
            <a:pPr marL="0" lvl="0" indent="0" algn="l" rtl="0">
              <a:spcBef>
                <a:spcPts val="1200"/>
              </a:spcBef>
              <a:spcAft>
                <a:spcPts val="0"/>
              </a:spcAft>
              <a:buNone/>
            </a:pPr>
            <a:endParaRPr sz="2500" b="1"/>
          </a:p>
        </p:txBody>
      </p:sp>
      <p:sp>
        <p:nvSpPr>
          <p:cNvPr id="116" name="Google Shape;116;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sz="1400"/>
              <a:t>Raise awareness</a:t>
            </a:r>
            <a:endParaRPr sz="1400"/>
          </a:p>
          <a:p>
            <a:pPr marL="457200" lvl="0" indent="-317500" algn="l" rtl="0">
              <a:spcBef>
                <a:spcPts val="0"/>
              </a:spcBef>
              <a:spcAft>
                <a:spcPts val="0"/>
              </a:spcAft>
              <a:buSzPts val="1400"/>
              <a:buChar char="➔"/>
            </a:pPr>
            <a:r>
              <a:rPr lang="en" sz="1400"/>
              <a:t>Change in attitudes</a:t>
            </a:r>
            <a:endParaRPr sz="1400"/>
          </a:p>
          <a:p>
            <a:pPr marL="457200" lvl="0" indent="-317500" algn="l" rtl="0">
              <a:spcBef>
                <a:spcPts val="0"/>
              </a:spcBef>
              <a:spcAft>
                <a:spcPts val="0"/>
              </a:spcAft>
              <a:buSzPts val="1400"/>
              <a:buChar char="➔"/>
            </a:pPr>
            <a:r>
              <a:rPr lang="en" sz="1400"/>
              <a:t>Normalize neurodiversity within the blind community &amp; professionals</a:t>
            </a:r>
            <a:endParaRPr sz="1400"/>
          </a:p>
          <a:p>
            <a:pPr marL="457200" lvl="0" indent="-317500" algn="l" rtl="0">
              <a:spcBef>
                <a:spcPts val="0"/>
              </a:spcBef>
              <a:spcAft>
                <a:spcPts val="0"/>
              </a:spcAft>
              <a:buSzPts val="1400"/>
              <a:buChar char="➔"/>
            </a:pPr>
            <a:r>
              <a:rPr lang="en" sz="1400"/>
              <a:t>Increase family/student advocacy</a:t>
            </a:r>
            <a:endParaRPr sz="1400"/>
          </a:p>
          <a:p>
            <a:pPr marL="457200" lvl="0" indent="-317500" algn="l" rtl="0">
              <a:spcBef>
                <a:spcPts val="0"/>
              </a:spcBef>
              <a:spcAft>
                <a:spcPts val="0"/>
              </a:spcAft>
              <a:buSzPts val="1400"/>
              <a:buChar char="➔"/>
            </a:pPr>
            <a:r>
              <a:rPr lang="en" sz="1400"/>
              <a:t>Encourage agencies and organizations to implement trainings </a:t>
            </a:r>
            <a:endParaRPr sz="1400"/>
          </a:p>
          <a:p>
            <a:pPr marL="914400" lvl="1" indent="-304800" algn="l" rtl="0">
              <a:spcBef>
                <a:spcPts val="0"/>
              </a:spcBef>
              <a:spcAft>
                <a:spcPts val="0"/>
              </a:spcAft>
              <a:buSzPts val="1200"/>
              <a:buChar char="◆"/>
            </a:pPr>
            <a:r>
              <a:rPr lang="en" sz="1200"/>
              <a:t>Inclusion</a:t>
            </a:r>
            <a:endParaRPr sz="1200"/>
          </a:p>
          <a:p>
            <a:pPr marL="914400" lvl="1" indent="-304800" algn="l" rtl="0">
              <a:spcBef>
                <a:spcPts val="0"/>
              </a:spcBef>
              <a:spcAft>
                <a:spcPts val="0"/>
              </a:spcAft>
              <a:buSzPts val="1200"/>
              <a:buChar char="◆"/>
            </a:pPr>
            <a:r>
              <a:rPr lang="en" sz="1200"/>
              <a:t>Neurodiversity</a:t>
            </a:r>
            <a:endParaRPr sz="1200"/>
          </a:p>
          <a:p>
            <a:pPr marL="914400" lvl="1" indent="-304800" algn="l" rtl="0">
              <a:spcBef>
                <a:spcPts val="0"/>
              </a:spcBef>
              <a:spcAft>
                <a:spcPts val="0"/>
              </a:spcAft>
              <a:buSzPts val="1200"/>
              <a:buChar char="◆"/>
            </a:pPr>
            <a:r>
              <a:rPr lang="en" sz="1200"/>
              <a:t>Trauma Informed Care</a:t>
            </a:r>
            <a:endParaRPr sz="1200"/>
          </a:p>
          <a:p>
            <a:pPr marL="914400" lvl="1" indent="-304800" algn="l" rtl="0">
              <a:spcBef>
                <a:spcPts val="0"/>
              </a:spcBef>
              <a:spcAft>
                <a:spcPts val="0"/>
              </a:spcAft>
              <a:buSzPts val="1200"/>
              <a:buChar char="◆"/>
            </a:pPr>
            <a:r>
              <a:rPr lang="en" sz="1200"/>
              <a:t>Person Centered Practices</a:t>
            </a:r>
            <a:endParaRPr sz="1200"/>
          </a:p>
          <a:p>
            <a:pPr marL="457200" lvl="0" indent="-317500" algn="l" rtl="0">
              <a:spcBef>
                <a:spcPts val="0"/>
              </a:spcBef>
              <a:spcAft>
                <a:spcPts val="0"/>
              </a:spcAft>
              <a:buSzPts val="1400"/>
              <a:buChar char="➔"/>
            </a:pPr>
            <a:r>
              <a:rPr lang="en" sz="1400"/>
              <a:t>Impact how agencies and organizations support students.</a:t>
            </a:r>
            <a:endParaRPr sz="1400"/>
          </a:p>
          <a:p>
            <a:pPr marL="0" lvl="0" indent="0" algn="l" rtl="0">
              <a:spcBef>
                <a:spcPts val="1200"/>
              </a:spcBef>
              <a:spcAft>
                <a:spcPts val="1200"/>
              </a:spcAft>
              <a:buNone/>
            </a:pPr>
            <a:endParaRPr/>
          </a:p>
        </p:txBody>
      </p:sp>
      <p:pic>
        <p:nvPicPr>
          <p:cNvPr id="2" name="Audio 1">
            <a:hlinkClick r:id="" action="ppaction://media"/>
            <a:extLst>
              <a:ext uri="{FF2B5EF4-FFF2-40B4-BE49-F238E27FC236}">
                <a16:creationId xmlns:a16="http://schemas.microsoft.com/office/drawing/2014/main" id="{3A78A752-A2A4-47C6-80B8-167FF6ED766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3945"/>
    </mc:Choice>
    <mc:Fallback>
      <p:transition spd="slow" advTm="339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ctrTitle" idx="4294967295"/>
          </p:nvPr>
        </p:nvSpPr>
        <p:spPr>
          <a:xfrm>
            <a:off x="490775" y="230075"/>
            <a:ext cx="8123100" cy="619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References</a:t>
            </a:r>
            <a:endParaRPr/>
          </a:p>
        </p:txBody>
      </p:sp>
      <p:sp>
        <p:nvSpPr>
          <p:cNvPr id="122" name="Google Shape;122;p23"/>
          <p:cNvSpPr txBox="1">
            <a:spLocks noGrp="1"/>
          </p:cNvSpPr>
          <p:nvPr>
            <p:ph type="subTitle" idx="4294967295"/>
          </p:nvPr>
        </p:nvSpPr>
        <p:spPr>
          <a:xfrm>
            <a:off x="133025" y="1078950"/>
            <a:ext cx="8838600" cy="4020000"/>
          </a:xfrm>
          <a:prstGeom prst="rect">
            <a:avLst/>
          </a:prstGeom>
        </p:spPr>
        <p:txBody>
          <a:bodyPr spcFirstLastPara="1" wrap="square" lIns="91425" tIns="91425" rIns="91425" bIns="91425" anchor="t" anchorCtr="0">
            <a:normAutofit fontScale="32500" lnSpcReduction="20000"/>
          </a:bodyPr>
          <a:lstStyle/>
          <a:p>
            <a:pPr marL="457200" lvl="0" indent="-291105" algn="l" rtl="0">
              <a:spcBef>
                <a:spcPts val="0"/>
              </a:spcBef>
              <a:spcAft>
                <a:spcPts val="0"/>
              </a:spcAft>
              <a:buSzPct val="100000"/>
              <a:buChar char="●"/>
            </a:pPr>
            <a:r>
              <a:rPr lang="en" sz="3028"/>
              <a:t>Board, N. B. (2008-2024). What is Structured Discovery. Retrieved from National Blindness Professionals Certification Board: </a:t>
            </a:r>
            <a:r>
              <a:rPr lang="en" sz="3028" u="sng">
                <a:solidFill>
                  <a:schemeClr val="hlink"/>
                </a:solidFill>
                <a:hlinkClick r:id="rId3"/>
              </a:rPr>
              <a:t>https://www.nbpcb.org/pages/what-is-structured-discovery.php#:~:text=SDCT%20is%20now%20a%20unique,learning%2C%20and%20confidence%20building%20experiences</a:t>
            </a:r>
            <a:r>
              <a:rPr lang="en" sz="3028"/>
              <a:t>.</a:t>
            </a:r>
            <a:endParaRPr sz="3028"/>
          </a:p>
          <a:p>
            <a:pPr marL="457200" lvl="0" indent="0" algn="l" rtl="0">
              <a:spcBef>
                <a:spcPts val="1200"/>
              </a:spcBef>
              <a:spcAft>
                <a:spcPts val="0"/>
              </a:spcAft>
              <a:buNone/>
            </a:pPr>
            <a:endParaRPr sz="3028"/>
          </a:p>
          <a:p>
            <a:pPr marL="457200" lvl="0" indent="-291105" algn="l" rtl="0">
              <a:spcBef>
                <a:spcPts val="1200"/>
              </a:spcBef>
              <a:spcAft>
                <a:spcPts val="0"/>
              </a:spcAft>
              <a:buSzPct val="100000"/>
              <a:buChar char="●"/>
            </a:pPr>
            <a:r>
              <a:rPr lang="en" sz="3028"/>
              <a:t>C. M. Clapp, J. V. (2020). Overview of Vocational Rehabilitation Data about People with Visual Impairments: Demographics, Services, and Long-Run Labor Market Trends. Journal of Visual Impairments &amp; Blindness, 114(1), 43-56.</a:t>
            </a:r>
            <a:endParaRPr sz="3028"/>
          </a:p>
          <a:p>
            <a:pPr marL="457200" lvl="0" indent="0" algn="l" rtl="0">
              <a:spcBef>
                <a:spcPts val="1200"/>
              </a:spcBef>
              <a:spcAft>
                <a:spcPts val="0"/>
              </a:spcAft>
              <a:buNone/>
            </a:pPr>
            <a:endParaRPr sz="3028"/>
          </a:p>
          <a:p>
            <a:pPr marL="457200" lvl="0" indent="-291105" algn="l" rtl="0">
              <a:spcBef>
                <a:spcPts val="1200"/>
              </a:spcBef>
              <a:spcAft>
                <a:spcPts val="0"/>
              </a:spcAft>
              <a:buSzPct val="100000"/>
              <a:buChar char="●"/>
            </a:pPr>
            <a:r>
              <a:rPr lang="en" sz="3028"/>
              <a:t>Chaz Compton, M. K. (2022). Comprehensive Statewide Needs Assessment Report, Commonwealth of Virginia Department for the Blind and Vision Impaired and The State Rehabilitation Council. The Interwork Institute at San Diego State University.</a:t>
            </a:r>
            <a:endParaRPr sz="3028"/>
          </a:p>
          <a:p>
            <a:pPr marL="457200" lvl="0" indent="0" algn="l" rtl="0">
              <a:spcBef>
                <a:spcPts val="1200"/>
              </a:spcBef>
              <a:spcAft>
                <a:spcPts val="0"/>
              </a:spcAft>
              <a:buNone/>
            </a:pPr>
            <a:endParaRPr sz="3028"/>
          </a:p>
          <a:p>
            <a:pPr marL="457200" lvl="0" indent="-291105" algn="l" rtl="0">
              <a:spcBef>
                <a:spcPts val="1200"/>
              </a:spcBef>
              <a:spcAft>
                <a:spcPts val="0"/>
              </a:spcAft>
              <a:buSzPct val="100000"/>
              <a:buChar char="●"/>
            </a:pPr>
            <a:r>
              <a:rPr lang="en" sz="3028"/>
              <a:t>Impaired, D. f. (2024). Universal Application. Retrieved from Department for the Blind and Visually Impaired: </a:t>
            </a:r>
            <a:r>
              <a:rPr lang="en" sz="3028" u="sng">
                <a:solidFill>
                  <a:schemeClr val="hlink"/>
                </a:solidFill>
                <a:hlinkClick r:id="rId3"/>
              </a:rPr>
              <a:t>https://www.nbpcb.org/pages/what-is-structured-discovery.php#:~:text=SDCT%20is%20now%20a%20unique,learning%2C%20and%20confidence%20building%20experiences</a:t>
            </a:r>
            <a:r>
              <a:rPr lang="en" sz="3028"/>
              <a:t> </a:t>
            </a:r>
            <a:endParaRPr sz="3028"/>
          </a:p>
          <a:p>
            <a:pPr marL="457200" lvl="0" indent="0" algn="l" rtl="0">
              <a:spcBef>
                <a:spcPts val="1200"/>
              </a:spcBef>
              <a:spcAft>
                <a:spcPts val="0"/>
              </a:spcAft>
              <a:buNone/>
            </a:pPr>
            <a:endParaRPr sz="3028"/>
          </a:p>
          <a:p>
            <a:pPr marL="457200" lvl="0" indent="-291105" algn="l" rtl="0">
              <a:spcBef>
                <a:spcPts val="1200"/>
              </a:spcBef>
              <a:spcAft>
                <a:spcPts val="0"/>
              </a:spcAft>
              <a:buSzPct val="100000"/>
              <a:buChar char="●"/>
            </a:pPr>
            <a:r>
              <a:rPr lang="en" sz="3028"/>
              <a:t>Impaired, V. R. (2024). Youth &amp; Other Programs. Retrieved from Virginia Rehabilitation Center for the Blind and Visually Impaired: </a:t>
            </a:r>
            <a:r>
              <a:rPr lang="en" sz="3028" u="sng">
                <a:solidFill>
                  <a:schemeClr val="hlink"/>
                </a:solidFill>
                <a:hlinkClick r:id="rId4"/>
              </a:rPr>
              <a:t>https://www.vrcbvi.virginia.gov/programs.htm#LIFE</a:t>
            </a:r>
            <a:r>
              <a:rPr lang="en" sz="3028"/>
              <a:t> </a:t>
            </a:r>
            <a:endParaRPr sz="3028"/>
          </a:p>
          <a:p>
            <a:pPr marL="0" lvl="0" indent="0" algn="l" rtl="0">
              <a:spcBef>
                <a:spcPts val="1200"/>
              </a:spcBef>
              <a:spcAft>
                <a:spcPts val="12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References Cont.</a:t>
            </a:r>
            <a:endParaRPr/>
          </a:p>
        </p:txBody>
      </p:sp>
      <p:sp>
        <p:nvSpPr>
          <p:cNvPr id="128" name="Google Shape;128;p24"/>
          <p:cNvSpPr txBox="1">
            <a:spLocks noGrp="1"/>
          </p:cNvSpPr>
          <p:nvPr>
            <p:ph type="body" idx="1"/>
          </p:nvPr>
        </p:nvSpPr>
        <p:spPr>
          <a:xfrm>
            <a:off x="162575" y="1101125"/>
            <a:ext cx="8853300" cy="39240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endParaRPr/>
          </a:p>
          <a:p>
            <a:pPr marL="457200" lvl="0" indent="-289962" algn="l" rtl="0">
              <a:spcBef>
                <a:spcPts val="1200"/>
              </a:spcBef>
              <a:spcAft>
                <a:spcPts val="0"/>
              </a:spcAft>
              <a:buSzPct val="100000"/>
              <a:buChar char="●"/>
            </a:pPr>
            <a:r>
              <a:rPr lang="en" sz="3865"/>
              <a:t>Pili R, Z. B. (2021). Autism and Visual impairment: A First Approach to a Complex Relationship. Clin Pract Epidemiol Ment Health, 17:212-216.</a:t>
            </a:r>
            <a:endParaRPr sz="3865"/>
          </a:p>
          <a:p>
            <a:pPr marL="457200" lvl="0" indent="0" algn="l" rtl="0">
              <a:spcBef>
                <a:spcPts val="1200"/>
              </a:spcBef>
              <a:spcAft>
                <a:spcPts val="0"/>
              </a:spcAft>
              <a:buNone/>
            </a:pPr>
            <a:endParaRPr sz="3865"/>
          </a:p>
          <a:p>
            <a:pPr marL="457200" lvl="0" indent="-289962" algn="l" rtl="0">
              <a:spcBef>
                <a:spcPts val="1200"/>
              </a:spcBef>
              <a:spcAft>
                <a:spcPts val="0"/>
              </a:spcAft>
              <a:buSzPct val="100000"/>
              <a:buChar char="●"/>
            </a:pPr>
            <a:r>
              <a:rPr lang="en" sz="3865"/>
              <a:t>Schles, R. A. (2021). Population Data for Students with Visual Impairments in the United States. Journal of Visual Impairment &amp; Blindness,115(3), 177-189.</a:t>
            </a:r>
            <a:endParaRPr sz="3865"/>
          </a:p>
          <a:p>
            <a:pPr marL="457200" lvl="0" indent="0" algn="l" rtl="0">
              <a:spcBef>
                <a:spcPts val="1200"/>
              </a:spcBef>
              <a:spcAft>
                <a:spcPts val="0"/>
              </a:spcAft>
              <a:buNone/>
            </a:pPr>
            <a:endParaRPr sz="3865"/>
          </a:p>
          <a:p>
            <a:pPr marL="457200" lvl="0" indent="-289962" algn="l" rtl="0">
              <a:spcBef>
                <a:spcPts val="1200"/>
              </a:spcBef>
              <a:spcAft>
                <a:spcPts val="0"/>
              </a:spcAft>
              <a:buSzPct val="100000"/>
              <a:buChar char="●"/>
            </a:pPr>
            <a:r>
              <a:rPr lang="en" sz="3865"/>
              <a:t>Silberman, R. K. (2000). In A. J. M. Cay Holbrook, Foundations of Education Vol. I History and Theory of Teaching Children and Youths with Visual Impairments, (pp. 173–196). New York: American Foundation for the Blind. Retrieved from </a:t>
            </a:r>
            <a:r>
              <a:rPr lang="en" sz="3865" u="sng">
                <a:solidFill>
                  <a:schemeClr val="hlink"/>
                </a:solidFill>
                <a:hlinkClick r:id="rId3"/>
              </a:rPr>
              <a:t>https://ies.ed.gov/ncser/pubs/20083007/#:~:text=Data%20on%20the%20prevalence%20of,additional%20disabilities%20(Silberman%202000)</a:t>
            </a:r>
            <a:r>
              <a:rPr lang="en" sz="3865"/>
              <a:t> </a:t>
            </a:r>
            <a:endParaRPr sz="3865"/>
          </a:p>
          <a:p>
            <a:pPr marL="457200" lvl="0" indent="0" algn="l" rtl="0">
              <a:spcBef>
                <a:spcPts val="1200"/>
              </a:spcBef>
              <a:spcAft>
                <a:spcPts val="0"/>
              </a:spcAft>
              <a:buNone/>
            </a:pPr>
            <a:endParaRPr sz="3865"/>
          </a:p>
          <a:p>
            <a:pPr marL="457200" lvl="0" indent="-289962" algn="l" rtl="0">
              <a:spcBef>
                <a:spcPts val="1200"/>
              </a:spcBef>
              <a:spcAft>
                <a:spcPts val="0"/>
              </a:spcAft>
              <a:buSzPct val="100000"/>
              <a:buChar char="●"/>
            </a:pPr>
            <a:r>
              <a:rPr lang="en" sz="3865"/>
              <a:t>Virginia Department of Education, D. o. (2017). Guidelines for Working with Students Who are Blind or Visually Impaired In Virginia Public Schools. VA, USA.</a:t>
            </a:r>
            <a:endParaRPr sz="3865"/>
          </a:p>
          <a:p>
            <a:pPr marL="0" lvl="0" indent="0" algn="l" rtl="0">
              <a:spcBef>
                <a:spcPts val="1200"/>
              </a:spcBef>
              <a:spcAft>
                <a:spcPts val="0"/>
              </a:spcAft>
              <a:buNone/>
            </a:pPr>
            <a:endParaRPr sz="3865"/>
          </a:p>
          <a:p>
            <a:pPr marL="0" lvl="0" indent="0" algn="l" rtl="0">
              <a:spcBef>
                <a:spcPts val="1200"/>
              </a:spcBef>
              <a:spcAft>
                <a:spcPts val="0"/>
              </a:spcAft>
              <a:buNone/>
            </a:pPr>
            <a:endParaRPr sz="3865"/>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295075" y="242925"/>
            <a:ext cx="4045200" cy="939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a:t>Project Motivation </a:t>
            </a:r>
            <a:endParaRPr sz="2500"/>
          </a:p>
        </p:txBody>
      </p:sp>
      <p:sp>
        <p:nvSpPr>
          <p:cNvPr id="61" name="Google Shape;61;p14"/>
          <p:cNvSpPr txBox="1">
            <a:spLocks noGrp="1"/>
          </p:cNvSpPr>
          <p:nvPr>
            <p:ph type="subTitle" idx="1"/>
          </p:nvPr>
        </p:nvSpPr>
        <p:spPr>
          <a:xfrm>
            <a:off x="265500" y="1478025"/>
            <a:ext cx="4045200" cy="2560200"/>
          </a:xfrm>
          <a:prstGeom prst="rect">
            <a:avLst/>
          </a:prstGeom>
        </p:spPr>
        <p:txBody>
          <a:bodyPr spcFirstLastPara="1" wrap="square" lIns="91425" tIns="91425" rIns="91425" bIns="91425" anchor="t" anchorCtr="0">
            <a:normAutofit/>
          </a:bodyPr>
          <a:lstStyle/>
          <a:p>
            <a:pPr marL="457200" lvl="0" indent="-361950" algn="l" rtl="0">
              <a:spcBef>
                <a:spcPts val="0"/>
              </a:spcBef>
              <a:spcAft>
                <a:spcPts val="0"/>
              </a:spcAft>
              <a:buSzPts val="2100"/>
              <a:buChar char="➔"/>
            </a:pPr>
            <a:r>
              <a:rPr lang="en"/>
              <a:t>My Girls</a:t>
            </a:r>
            <a:endParaRPr/>
          </a:p>
          <a:p>
            <a:pPr marL="457200" lvl="0" indent="-361950" algn="l" rtl="0">
              <a:spcBef>
                <a:spcPts val="0"/>
              </a:spcBef>
              <a:spcAft>
                <a:spcPts val="0"/>
              </a:spcAft>
              <a:buSzPts val="2100"/>
              <a:buChar char="➔"/>
            </a:pPr>
            <a:r>
              <a:rPr lang="en"/>
              <a:t>Observations</a:t>
            </a:r>
            <a:endParaRPr/>
          </a:p>
          <a:p>
            <a:pPr marL="457200" lvl="0" indent="-361950" algn="l" rtl="0">
              <a:spcBef>
                <a:spcPts val="0"/>
              </a:spcBef>
              <a:spcAft>
                <a:spcPts val="0"/>
              </a:spcAft>
              <a:buSzPts val="2100"/>
              <a:buChar char="➔"/>
            </a:pPr>
            <a:r>
              <a:rPr lang="en"/>
              <a:t>Experiences shared by students and families</a:t>
            </a:r>
            <a:endParaRPr/>
          </a:p>
          <a:p>
            <a:pPr marL="457200" lvl="0" indent="-361950" algn="l" rtl="0">
              <a:spcBef>
                <a:spcPts val="0"/>
              </a:spcBef>
              <a:spcAft>
                <a:spcPts val="0"/>
              </a:spcAft>
              <a:buSzPts val="2100"/>
              <a:buChar char="➔"/>
            </a:pPr>
            <a:r>
              <a:rPr lang="en"/>
              <a:t>Personal Experiences</a:t>
            </a:r>
            <a:endParaRPr/>
          </a:p>
          <a:p>
            <a:pPr marL="457200" lvl="0" indent="-361950" algn="l" rtl="0">
              <a:spcBef>
                <a:spcPts val="0"/>
              </a:spcBef>
              <a:spcAft>
                <a:spcPts val="0"/>
              </a:spcAft>
              <a:buSzPts val="2100"/>
              <a:buChar char="➔"/>
            </a:pPr>
            <a:r>
              <a:rPr lang="en"/>
              <a:t>Violation of civil liberties</a:t>
            </a:r>
            <a:endParaRPr/>
          </a:p>
        </p:txBody>
      </p:sp>
      <p:pic>
        <p:nvPicPr>
          <p:cNvPr id="62" name="Google Shape;62;p14" descr="Student walking holding her pink water bottle and navigating with her white cane."/>
          <p:cNvPicPr preferRelativeResize="0"/>
          <p:nvPr/>
        </p:nvPicPr>
        <p:blipFill rotWithShape="1">
          <a:blip r:embed="rId5">
            <a:alphaModFix/>
          </a:blip>
          <a:srcRect l="18628" t="17823" r="10515" b="8036"/>
          <a:stretch/>
        </p:blipFill>
        <p:spPr>
          <a:xfrm>
            <a:off x="4737050" y="224950"/>
            <a:ext cx="2431350" cy="3813275"/>
          </a:xfrm>
          <a:prstGeom prst="rect">
            <a:avLst/>
          </a:prstGeom>
          <a:noFill/>
          <a:ln w="28575" cap="flat" cmpd="sng">
            <a:solidFill>
              <a:srgbClr val="FFD966"/>
            </a:solidFill>
            <a:prstDash val="solid"/>
            <a:round/>
            <a:headEnd type="none" w="sm" len="sm"/>
            <a:tailEnd type="none" w="sm" len="sm"/>
          </a:ln>
        </p:spPr>
      </p:pic>
      <p:pic>
        <p:nvPicPr>
          <p:cNvPr id="63" name="Google Shape;63;p14" descr="Two girls in airplane seats. One has blonde hair and glasses and the other has light brown hair. both smiling for the camera."/>
          <p:cNvPicPr preferRelativeResize="0"/>
          <p:nvPr/>
        </p:nvPicPr>
        <p:blipFill>
          <a:blip r:embed="rId6">
            <a:alphaModFix/>
          </a:blip>
          <a:stretch>
            <a:fillRect/>
          </a:stretch>
        </p:blipFill>
        <p:spPr>
          <a:xfrm rot="487789">
            <a:off x="6907271" y="2017499"/>
            <a:ext cx="2013619" cy="2684825"/>
          </a:xfrm>
          <a:prstGeom prst="rect">
            <a:avLst/>
          </a:prstGeom>
          <a:noFill/>
          <a:ln w="28575" cap="flat" cmpd="sng">
            <a:solidFill>
              <a:srgbClr val="FFD966"/>
            </a:solidFill>
            <a:prstDash val="solid"/>
            <a:round/>
            <a:headEnd type="none" w="sm" len="sm"/>
            <a:tailEnd type="none" w="sm" len="sm"/>
          </a:ln>
        </p:spPr>
      </p:pic>
      <p:pic>
        <p:nvPicPr>
          <p:cNvPr id="8" name="Audio 7">
            <a:hlinkClick r:id="" action="ppaction://media"/>
            <a:extLst>
              <a:ext uri="{FF2B5EF4-FFF2-40B4-BE49-F238E27FC236}">
                <a16:creationId xmlns:a16="http://schemas.microsoft.com/office/drawing/2014/main" id="{DFC274CB-E08A-468D-9C74-5955580B035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4381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2372"/>
    </mc:Choice>
    <mc:Fallback>
      <p:transition spd="slow" advTm="523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body" idx="1"/>
          </p:nvPr>
        </p:nvSpPr>
        <p:spPr>
          <a:xfrm>
            <a:off x="311700" y="1152475"/>
            <a:ext cx="3999900" cy="3416400"/>
          </a:xfrm>
          <a:prstGeom prst="rect">
            <a:avLst/>
          </a:prstGeom>
          <a:ln>
            <a:noFill/>
          </a:ln>
        </p:spPr>
        <p:txBody>
          <a:bodyPr spcFirstLastPara="1" wrap="square" lIns="91425" tIns="91425" rIns="91425" bIns="91425" anchor="t" anchorCtr="0">
            <a:normAutofit fontScale="55000" lnSpcReduction="10000"/>
          </a:bodyPr>
          <a:lstStyle/>
          <a:p>
            <a:pPr marL="457200" lvl="0" indent="0" algn="ctr" rtl="0">
              <a:spcBef>
                <a:spcPts val="0"/>
              </a:spcBef>
              <a:spcAft>
                <a:spcPts val="0"/>
              </a:spcAft>
              <a:buNone/>
            </a:pPr>
            <a:endParaRPr sz="2483"/>
          </a:p>
          <a:p>
            <a:pPr marL="457200" lvl="0" indent="-315341" algn="l" rtl="0">
              <a:spcBef>
                <a:spcPts val="1200"/>
              </a:spcBef>
              <a:spcAft>
                <a:spcPts val="0"/>
              </a:spcAft>
              <a:buSzPct val="100000"/>
              <a:buChar char="➔"/>
            </a:pPr>
            <a:r>
              <a:rPr lang="en" sz="2483"/>
              <a:t>Part I:</a:t>
            </a:r>
            <a:endParaRPr sz="2483"/>
          </a:p>
          <a:p>
            <a:pPr marL="914400" lvl="1" indent="-301371" algn="l" rtl="0">
              <a:spcBef>
                <a:spcPts val="0"/>
              </a:spcBef>
              <a:spcAft>
                <a:spcPts val="0"/>
              </a:spcAft>
              <a:buSzPct val="100000"/>
              <a:buChar char="◆"/>
            </a:pPr>
            <a:r>
              <a:rPr lang="en" sz="2083"/>
              <a:t>Establish a focus group</a:t>
            </a:r>
            <a:endParaRPr sz="2083"/>
          </a:p>
          <a:p>
            <a:pPr marL="914400" lvl="1" indent="-301371" algn="l" rtl="0">
              <a:spcBef>
                <a:spcPts val="0"/>
              </a:spcBef>
              <a:spcAft>
                <a:spcPts val="0"/>
              </a:spcAft>
              <a:buSzPct val="100000"/>
              <a:buChar char="◆"/>
            </a:pPr>
            <a:r>
              <a:rPr lang="en" sz="2083"/>
              <a:t>Establish a community of support</a:t>
            </a:r>
            <a:endParaRPr sz="2083"/>
          </a:p>
          <a:p>
            <a:pPr marL="914400" lvl="1" indent="-301371" algn="l" rtl="0">
              <a:spcBef>
                <a:spcPts val="0"/>
              </a:spcBef>
              <a:spcAft>
                <a:spcPts val="0"/>
              </a:spcAft>
              <a:buSzPct val="100000"/>
              <a:buChar char="◆"/>
            </a:pPr>
            <a:r>
              <a:rPr lang="en" sz="2083"/>
              <a:t>Identify areas of need</a:t>
            </a:r>
            <a:endParaRPr sz="2083"/>
          </a:p>
          <a:p>
            <a:pPr marL="914400" lvl="0" indent="0" algn="l" rtl="0">
              <a:spcBef>
                <a:spcPts val="1200"/>
              </a:spcBef>
              <a:spcAft>
                <a:spcPts val="0"/>
              </a:spcAft>
              <a:buNone/>
            </a:pPr>
            <a:endParaRPr sz="2483"/>
          </a:p>
          <a:p>
            <a:pPr marL="457200" lvl="0" indent="-315341" algn="l" rtl="0">
              <a:spcBef>
                <a:spcPts val="1200"/>
              </a:spcBef>
              <a:spcAft>
                <a:spcPts val="0"/>
              </a:spcAft>
              <a:buSzPct val="100000"/>
              <a:buChar char="➔"/>
            </a:pPr>
            <a:r>
              <a:rPr lang="en" sz="2483"/>
              <a:t>Part II:</a:t>
            </a:r>
            <a:endParaRPr sz="2483"/>
          </a:p>
          <a:p>
            <a:pPr marL="914400" lvl="1" indent="-301371" algn="l" rtl="0">
              <a:spcBef>
                <a:spcPts val="0"/>
              </a:spcBef>
              <a:spcAft>
                <a:spcPts val="0"/>
              </a:spcAft>
              <a:buSzPct val="100000"/>
              <a:buChar char="◆"/>
            </a:pPr>
            <a:r>
              <a:rPr lang="en" sz="2083"/>
              <a:t>Continue Community of Support</a:t>
            </a:r>
            <a:endParaRPr sz="2083"/>
          </a:p>
          <a:p>
            <a:pPr marL="914400" lvl="1" indent="-301371" algn="l" rtl="0">
              <a:spcBef>
                <a:spcPts val="0"/>
              </a:spcBef>
              <a:spcAft>
                <a:spcPts val="0"/>
              </a:spcAft>
              <a:buSzPct val="100000"/>
              <a:buChar char="◆"/>
            </a:pPr>
            <a:r>
              <a:rPr lang="en" sz="2083"/>
              <a:t>Create Video Series </a:t>
            </a:r>
            <a:endParaRPr sz="2083"/>
          </a:p>
          <a:p>
            <a:pPr marL="1371600" lvl="2" indent="-301371" algn="l" rtl="0">
              <a:spcBef>
                <a:spcPts val="0"/>
              </a:spcBef>
              <a:spcAft>
                <a:spcPts val="0"/>
              </a:spcAft>
              <a:buSzPct val="100000"/>
              <a:buChar char="●"/>
            </a:pPr>
            <a:r>
              <a:rPr lang="en" sz="2083"/>
              <a:t>Lived experiences</a:t>
            </a:r>
            <a:endParaRPr sz="2083"/>
          </a:p>
          <a:p>
            <a:pPr marL="1371600" lvl="2" indent="-301371" algn="l" rtl="0">
              <a:spcBef>
                <a:spcPts val="0"/>
              </a:spcBef>
              <a:spcAft>
                <a:spcPts val="0"/>
              </a:spcAft>
              <a:buSzPct val="100000"/>
              <a:buChar char="●"/>
            </a:pPr>
            <a:r>
              <a:rPr lang="en" sz="2083"/>
              <a:t>Resources </a:t>
            </a:r>
            <a:endParaRPr sz="2083"/>
          </a:p>
          <a:p>
            <a:pPr marL="0" lvl="0" indent="0" algn="l" rtl="0">
              <a:spcBef>
                <a:spcPts val="1200"/>
              </a:spcBef>
              <a:spcAft>
                <a:spcPts val="0"/>
              </a:spcAft>
              <a:buNone/>
            </a:pPr>
            <a:endParaRPr/>
          </a:p>
          <a:p>
            <a:pPr marL="0" lvl="0" indent="0" algn="l" rtl="0">
              <a:spcBef>
                <a:spcPts val="1200"/>
              </a:spcBef>
              <a:spcAft>
                <a:spcPts val="1200"/>
              </a:spcAft>
              <a:buNone/>
            </a:pPr>
            <a:endParaRPr/>
          </a:p>
        </p:txBody>
      </p:sp>
      <p:sp>
        <p:nvSpPr>
          <p:cNvPr id="69" name="Google Shape;6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457200" lvl="0" indent="0" algn="l" rtl="0">
              <a:lnSpc>
                <a:spcPct val="115000"/>
              </a:lnSpc>
              <a:spcBef>
                <a:spcPts val="0"/>
              </a:spcBef>
              <a:spcAft>
                <a:spcPts val="1200"/>
              </a:spcAft>
              <a:buNone/>
            </a:pPr>
            <a:r>
              <a:rPr lang="en" sz="2500" b="1"/>
              <a:t>PROJECT</a:t>
            </a:r>
            <a:endParaRPr sz="2500"/>
          </a:p>
        </p:txBody>
      </p:sp>
      <p:pic>
        <p:nvPicPr>
          <p:cNvPr id="70" name="Google Shape;70;p15" descr="outline of 4 stick figures holding hands in a circle. Each is different color: red, blue, green and yellow." title="Community circle | Public domain vectors"/>
          <p:cNvPicPr preferRelativeResize="0"/>
          <p:nvPr/>
        </p:nvPicPr>
        <p:blipFill>
          <a:blip r:embed="rId5">
            <a:alphaModFix/>
          </a:blip>
          <a:stretch>
            <a:fillRect/>
          </a:stretch>
        </p:blipFill>
        <p:spPr>
          <a:xfrm>
            <a:off x="4778925" y="445025"/>
            <a:ext cx="3820975" cy="3820975"/>
          </a:xfrm>
          <a:prstGeom prst="rect">
            <a:avLst/>
          </a:prstGeom>
          <a:noFill/>
          <a:ln>
            <a:noFill/>
          </a:ln>
        </p:spPr>
      </p:pic>
      <p:pic>
        <p:nvPicPr>
          <p:cNvPr id="2" name="Audio 1">
            <a:hlinkClick r:id="" action="ppaction://media"/>
            <a:extLst>
              <a:ext uri="{FF2B5EF4-FFF2-40B4-BE49-F238E27FC236}">
                <a16:creationId xmlns:a16="http://schemas.microsoft.com/office/drawing/2014/main" id="{9B2EF95E-7868-41E4-A810-C36718502C7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4381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6496"/>
    </mc:Choice>
    <mc:Fallback>
      <p:transition spd="slow" advTm="464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ctrTitle"/>
          </p:nvPr>
        </p:nvSpPr>
        <p:spPr>
          <a:xfrm>
            <a:off x="311700" y="249425"/>
            <a:ext cx="8520600" cy="1021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a:t>Prevalence </a:t>
            </a:r>
            <a:endParaRPr sz="2500"/>
          </a:p>
        </p:txBody>
      </p:sp>
      <p:sp>
        <p:nvSpPr>
          <p:cNvPr id="76" name="Google Shape;76;p16"/>
          <p:cNvSpPr txBox="1">
            <a:spLocks noGrp="1"/>
          </p:cNvSpPr>
          <p:nvPr>
            <p:ph type="subTitle" idx="1"/>
          </p:nvPr>
        </p:nvSpPr>
        <p:spPr>
          <a:xfrm>
            <a:off x="547400" y="1182425"/>
            <a:ext cx="8123100" cy="3325800"/>
          </a:xfrm>
          <a:prstGeom prst="rect">
            <a:avLst/>
          </a:prstGeom>
        </p:spPr>
        <p:txBody>
          <a:bodyPr spcFirstLastPara="1" wrap="square" lIns="91425" tIns="91425" rIns="91425" bIns="91425" anchor="t" anchorCtr="0">
            <a:normAutofit fontScale="55000" lnSpcReduction="20000"/>
          </a:bodyPr>
          <a:lstStyle/>
          <a:p>
            <a:pPr marL="457200" lvl="0" indent="-326390" algn="l" rtl="0">
              <a:spcBef>
                <a:spcPts val="0"/>
              </a:spcBef>
              <a:spcAft>
                <a:spcPts val="0"/>
              </a:spcAft>
              <a:buSzPct val="100000"/>
              <a:buChar char="➔"/>
            </a:pPr>
            <a:r>
              <a:rPr lang="en"/>
              <a:t>“the relationship between autism and visual impairment is a close relationship; </a:t>
            </a:r>
            <a:endParaRPr/>
          </a:p>
          <a:p>
            <a:pPr marL="457200" lvl="0" indent="0" algn="l" rtl="0">
              <a:spcBef>
                <a:spcPts val="0"/>
              </a:spcBef>
              <a:spcAft>
                <a:spcPts val="0"/>
              </a:spcAft>
              <a:buNone/>
            </a:pPr>
            <a:endParaRPr/>
          </a:p>
          <a:p>
            <a:pPr marL="457200" lvl="0" indent="-326390" algn="l" rtl="0">
              <a:spcBef>
                <a:spcPts val="0"/>
              </a:spcBef>
              <a:spcAft>
                <a:spcPts val="0"/>
              </a:spcAft>
              <a:buSzPct val="100000"/>
              <a:buChar char="➔"/>
            </a:pPr>
            <a:r>
              <a:rPr lang="en"/>
              <a:t>Data from epidemiological studies show that there are some causes of total and partial blindness that have a closer relationship with ASD: </a:t>
            </a:r>
            <a:endParaRPr/>
          </a:p>
          <a:p>
            <a:pPr marL="914400" lvl="1" indent="-326390" algn="l" rtl="0">
              <a:spcBef>
                <a:spcPts val="0"/>
              </a:spcBef>
              <a:spcAft>
                <a:spcPts val="0"/>
              </a:spcAft>
              <a:buSzPct val="100000"/>
              <a:buChar char="◆"/>
            </a:pPr>
            <a:r>
              <a:rPr lang="en"/>
              <a:t>retinopathy of prematurity (ROP), </a:t>
            </a:r>
            <a:endParaRPr/>
          </a:p>
          <a:p>
            <a:pPr marL="914400" lvl="1" indent="-326390" algn="l" rtl="0">
              <a:spcBef>
                <a:spcPts val="0"/>
              </a:spcBef>
              <a:spcAft>
                <a:spcPts val="0"/>
              </a:spcAft>
              <a:buSzPct val="100000"/>
              <a:buChar char="◆"/>
            </a:pPr>
            <a:r>
              <a:rPr lang="en"/>
              <a:t>Leber’s amaurosis, </a:t>
            </a:r>
            <a:endParaRPr/>
          </a:p>
          <a:p>
            <a:pPr marL="914400" lvl="1" indent="-326390" algn="l" rtl="0">
              <a:spcBef>
                <a:spcPts val="0"/>
              </a:spcBef>
              <a:spcAft>
                <a:spcPts val="0"/>
              </a:spcAft>
              <a:buSzPct val="100000"/>
              <a:buChar char="◆"/>
            </a:pPr>
            <a:r>
              <a:rPr lang="en"/>
              <a:t>optic nerve hypoplasia, </a:t>
            </a:r>
            <a:endParaRPr/>
          </a:p>
          <a:p>
            <a:pPr marL="914400" lvl="1" indent="-326390" algn="l" rtl="0">
              <a:spcBef>
                <a:spcPts val="0"/>
              </a:spcBef>
              <a:spcAft>
                <a:spcPts val="0"/>
              </a:spcAft>
              <a:buSzPct val="100000"/>
              <a:buChar char="◆"/>
            </a:pPr>
            <a:r>
              <a:rPr lang="en"/>
              <a:t>septo-optic nerve dysplasia, </a:t>
            </a:r>
            <a:endParaRPr/>
          </a:p>
          <a:p>
            <a:pPr marL="914400" lvl="1" indent="-326390" algn="l" rtl="0">
              <a:spcBef>
                <a:spcPts val="0"/>
              </a:spcBef>
              <a:spcAft>
                <a:spcPts val="0"/>
              </a:spcAft>
              <a:buSzPct val="100000"/>
              <a:buChar char="◆"/>
            </a:pPr>
            <a:r>
              <a:rPr lang="en"/>
              <a:t>micro-ophthalmia, </a:t>
            </a:r>
            <a:endParaRPr/>
          </a:p>
          <a:p>
            <a:pPr marL="914400" lvl="1" indent="-326390" algn="l" rtl="0">
              <a:spcBef>
                <a:spcPts val="0"/>
              </a:spcBef>
              <a:spcAft>
                <a:spcPts val="0"/>
              </a:spcAft>
              <a:buSzPct val="100000"/>
              <a:buChar char="◆"/>
            </a:pPr>
            <a:r>
              <a:rPr lang="en"/>
              <a:t>anophthalmia, and </a:t>
            </a:r>
            <a:endParaRPr/>
          </a:p>
          <a:p>
            <a:pPr marL="914400" lvl="1" indent="-326390" algn="l" rtl="0">
              <a:spcBef>
                <a:spcPts val="0"/>
              </a:spcBef>
              <a:spcAft>
                <a:spcPts val="0"/>
              </a:spcAft>
              <a:buSzPct val="100000"/>
              <a:buChar char="◆"/>
            </a:pPr>
            <a:r>
              <a:rPr lang="en"/>
              <a:t>CHARGE syndrome”</a:t>
            </a:r>
            <a:endParaRPr/>
          </a:p>
          <a:p>
            <a:pPr marL="914400" lvl="0" indent="0" algn="l" rtl="0">
              <a:spcBef>
                <a:spcPts val="0"/>
              </a:spcBef>
              <a:spcAft>
                <a:spcPts val="0"/>
              </a:spcAft>
              <a:buNone/>
            </a:pPr>
            <a:endParaRPr/>
          </a:p>
          <a:p>
            <a:pPr marL="457200" lvl="0" indent="-326390" algn="l" rtl="0">
              <a:spcBef>
                <a:spcPts val="0"/>
              </a:spcBef>
              <a:spcAft>
                <a:spcPts val="0"/>
              </a:spcAft>
              <a:buSzPct val="100000"/>
              <a:buChar char="➔"/>
            </a:pPr>
            <a:r>
              <a:rPr lang="en"/>
              <a:t>More research needed</a:t>
            </a:r>
            <a:endParaRPr/>
          </a:p>
          <a:p>
            <a:pPr marL="0" lvl="0" indent="0" algn="l" rtl="0">
              <a:spcBef>
                <a:spcPts val="0"/>
              </a:spcBef>
              <a:spcAft>
                <a:spcPts val="0"/>
              </a:spcAft>
              <a:buNone/>
            </a:pPr>
            <a:endParaRPr/>
          </a:p>
          <a:p>
            <a:pPr marL="0" lvl="0" indent="0" algn="r" rtl="0">
              <a:spcBef>
                <a:spcPts val="0"/>
              </a:spcBef>
              <a:spcAft>
                <a:spcPts val="0"/>
              </a:spcAft>
              <a:buNone/>
            </a:pPr>
            <a:r>
              <a:rPr lang="en"/>
              <a:t>    </a:t>
            </a:r>
            <a:r>
              <a:rPr lang="en" sz="2000"/>
              <a:t> (Pili R, 2021)</a:t>
            </a:r>
            <a:endParaRPr sz="2000"/>
          </a:p>
        </p:txBody>
      </p:sp>
      <p:pic>
        <p:nvPicPr>
          <p:cNvPr id="2" name="Audio 1">
            <a:hlinkClick r:id="" action="ppaction://media"/>
            <a:extLst>
              <a:ext uri="{FF2B5EF4-FFF2-40B4-BE49-F238E27FC236}">
                <a16:creationId xmlns:a16="http://schemas.microsoft.com/office/drawing/2014/main" id="{488CE31F-30DC-44F1-B15E-268B04242C7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4582"/>
    </mc:Choice>
    <mc:Fallback>
      <p:transition spd="slow" advTm="545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ctrTitle"/>
          </p:nvPr>
        </p:nvSpPr>
        <p:spPr>
          <a:xfrm>
            <a:off x="237800" y="197725"/>
            <a:ext cx="8520600" cy="873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a:t>Prevalence Cont.</a:t>
            </a:r>
            <a:endParaRPr sz="2500"/>
          </a:p>
        </p:txBody>
      </p:sp>
      <p:sp>
        <p:nvSpPr>
          <p:cNvPr id="82" name="Google Shape;82;p17"/>
          <p:cNvSpPr txBox="1">
            <a:spLocks noGrp="1"/>
          </p:cNvSpPr>
          <p:nvPr>
            <p:ph type="subTitle" idx="1"/>
          </p:nvPr>
        </p:nvSpPr>
        <p:spPr>
          <a:xfrm>
            <a:off x="311700" y="1071625"/>
            <a:ext cx="8520600" cy="3768900"/>
          </a:xfrm>
          <a:prstGeom prst="rect">
            <a:avLst/>
          </a:prstGeom>
        </p:spPr>
        <p:txBody>
          <a:bodyPr spcFirstLastPara="1" wrap="square" lIns="91425" tIns="91425" rIns="91425" bIns="91425" anchor="t" anchorCtr="0">
            <a:normAutofit fontScale="77500" lnSpcReduction="20000"/>
          </a:bodyPr>
          <a:lstStyle/>
          <a:p>
            <a:pPr marL="457200" lvl="0" indent="-366395" algn="l" rtl="0">
              <a:spcBef>
                <a:spcPts val="0"/>
              </a:spcBef>
              <a:spcAft>
                <a:spcPts val="0"/>
              </a:spcAft>
              <a:buSzPct val="202803"/>
              <a:buChar char="➔"/>
            </a:pPr>
            <a:r>
              <a:rPr lang="en" b="1" u="sng">
                <a:solidFill>
                  <a:srgbClr val="FFD966"/>
                </a:solidFill>
              </a:rPr>
              <a:t>Approx. 50%</a:t>
            </a:r>
            <a:r>
              <a:rPr lang="en"/>
              <a:t> of VA’s students with visual impairments have at least one coexisting disability. : </a:t>
            </a:r>
            <a:r>
              <a:rPr lang="en" sz="1380"/>
              <a:t>(Virginia Department of Education, 2017)</a:t>
            </a:r>
            <a:endParaRPr sz="1380"/>
          </a:p>
          <a:p>
            <a:pPr marL="457200" lvl="0" indent="0" algn="l" rtl="0">
              <a:spcBef>
                <a:spcPts val="0"/>
              </a:spcBef>
              <a:spcAft>
                <a:spcPts val="0"/>
              </a:spcAft>
              <a:buNone/>
            </a:pPr>
            <a:endParaRPr sz="1380"/>
          </a:p>
          <a:p>
            <a:pPr marL="457200" lvl="0" indent="-366395" algn="l" rtl="0">
              <a:spcBef>
                <a:spcPts val="0"/>
              </a:spcBef>
              <a:spcAft>
                <a:spcPts val="0"/>
              </a:spcAft>
              <a:buSzPct val="202803"/>
              <a:buChar char="➔"/>
            </a:pPr>
            <a:r>
              <a:rPr lang="en" b="1" u="sng">
                <a:solidFill>
                  <a:srgbClr val="FFD966"/>
                </a:solidFill>
              </a:rPr>
              <a:t>50-75%</a:t>
            </a:r>
            <a:r>
              <a:rPr lang="en" b="1" u="sng">
                <a:solidFill>
                  <a:srgbClr val="FFE599"/>
                </a:solidFill>
              </a:rPr>
              <a:t> </a:t>
            </a:r>
            <a:r>
              <a:rPr lang="en"/>
              <a:t>of children with visual impairments have additional disabilities. </a:t>
            </a:r>
            <a:r>
              <a:rPr lang="en" sz="1380"/>
              <a:t>(Silberman, 2000)</a:t>
            </a:r>
            <a:endParaRPr sz="1380"/>
          </a:p>
          <a:p>
            <a:pPr marL="457200" lvl="0" indent="0" algn="l" rtl="0">
              <a:spcBef>
                <a:spcPts val="0"/>
              </a:spcBef>
              <a:spcAft>
                <a:spcPts val="0"/>
              </a:spcAft>
              <a:buNone/>
            </a:pPr>
            <a:endParaRPr/>
          </a:p>
          <a:p>
            <a:pPr marL="457200" lvl="0" indent="-366395" algn="l" rtl="0">
              <a:spcBef>
                <a:spcPts val="0"/>
              </a:spcBef>
              <a:spcAft>
                <a:spcPts val="0"/>
              </a:spcAft>
              <a:buSzPct val="100000"/>
              <a:buChar char="➔"/>
            </a:pPr>
            <a:r>
              <a:rPr lang="en"/>
              <a:t>Professional estimate </a:t>
            </a:r>
            <a:r>
              <a:rPr lang="en" b="1" u="sng">
                <a:solidFill>
                  <a:srgbClr val="FFD966"/>
                </a:solidFill>
              </a:rPr>
              <a:t>at least 50%</a:t>
            </a:r>
            <a:r>
              <a:rPr lang="en">
                <a:solidFill>
                  <a:srgbClr val="FFD966"/>
                </a:solidFill>
              </a:rPr>
              <a:t> </a:t>
            </a:r>
            <a:r>
              <a:rPr lang="en"/>
              <a:t>of students with visual impairments have additional disabilities and are not identified as having a visual impairment. There are differences between the Child Count and states’ total population counts. </a:t>
            </a:r>
            <a:endParaRPr/>
          </a:p>
          <a:p>
            <a:pPr marL="457200" lvl="0" indent="0" algn="l" rtl="0">
              <a:spcBef>
                <a:spcPts val="0"/>
              </a:spcBef>
              <a:spcAft>
                <a:spcPts val="0"/>
              </a:spcAft>
              <a:buNone/>
            </a:pPr>
            <a:r>
              <a:rPr lang="en" sz="1380"/>
              <a:t>(Schles, 2021)</a:t>
            </a:r>
            <a:endParaRPr sz="1380"/>
          </a:p>
          <a:p>
            <a:pPr marL="457200" lvl="0" indent="0" algn="l" rtl="0">
              <a:spcBef>
                <a:spcPts val="0"/>
              </a:spcBef>
              <a:spcAft>
                <a:spcPts val="0"/>
              </a:spcAft>
              <a:buNone/>
            </a:pPr>
            <a:endParaRPr sz="1380"/>
          </a:p>
          <a:p>
            <a:pPr marL="457200" lvl="0" indent="0" algn="l" rtl="0">
              <a:spcBef>
                <a:spcPts val="0"/>
              </a:spcBef>
              <a:spcAft>
                <a:spcPts val="0"/>
              </a:spcAft>
              <a:buNone/>
            </a:pPr>
            <a:endParaRPr sz="1380"/>
          </a:p>
          <a:p>
            <a:pPr marL="457200" lvl="0" indent="-296545" algn="l" rtl="0">
              <a:spcBef>
                <a:spcPts val="0"/>
              </a:spcBef>
              <a:spcAft>
                <a:spcPts val="0"/>
              </a:spcAft>
              <a:buSzPct val="100000"/>
              <a:buChar char="★"/>
            </a:pPr>
            <a:r>
              <a:rPr lang="en" sz="1380"/>
              <a:t>Often not captured in data counts as having a visual impairment: </a:t>
            </a:r>
            <a:endParaRPr sz="1380"/>
          </a:p>
          <a:p>
            <a:pPr marL="914400" lvl="1" indent="-296545" algn="l" rtl="0">
              <a:spcBef>
                <a:spcPts val="0"/>
              </a:spcBef>
              <a:spcAft>
                <a:spcPts val="0"/>
              </a:spcAft>
              <a:buSzPct val="100000"/>
              <a:buChar char="○"/>
            </a:pPr>
            <a:r>
              <a:rPr lang="en" sz="1380"/>
              <a:t>Students with visual impairments that have more complex needs are often identified as multiple disabilities.</a:t>
            </a:r>
            <a:endParaRPr sz="1380"/>
          </a:p>
          <a:p>
            <a:pPr marL="914400" lvl="1" indent="-296545" algn="l" rtl="0">
              <a:spcBef>
                <a:spcPts val="0"/>
              </a:spcBef>
              <a:spcAft>
                <a:spcPts val="0"/>
              </a:spcAft>
              <a:buSzPct val="100000"/>
              <a:buChar char="○"/>
            </a:pPr>
            <a:r>
              <a:rPr lang="en" sz="1380"/>
              <a:t>Students who are identified as Deafblind have a separate data count. </a:t>
            </a:r>
            <a:endParaRPr sz="1380"/>
          </a:p>
          <a:p>
            <a:pPr marL="0" lvl="0" indent="0" algn="l" rtl="0">
              <a:spcBef>
                <a:spcPts val="0"/>
              </a:spcBef>
              <a:spcAft>
                <a:spcPts val="0"/>
              </a:spcAft>
              <a:buNone/>
            </a:pPr>
            <a:endParaRPr/>
          </a:p>
        </p:txBody>
      </p:sp>
      <p:pic>
        <p:nvPicPr>
          <p:cNvPr id="2" name="Audio 1">
            <a:hlinkClick r:id="" action="ppaction://media"/>
            <a:extLst>
              <a:ext uri="{FF2B5EF4-FFF2-40B4-BE49-F238E27FC236}">
                <a16:creationId xmlns:a16="http://schemas.microsoft.com/office/drawing/2014/main" id="{C2263BC4-DF10-42DE-A3CA-BEFAF4B44CF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2201"/>
    </mc:Choice>
    <mc:Fallback>
      <p:transition spd="slow" advTm="422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155200" y="177350"/>
            <a:ext cx="4301100" cy="1293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00"/>
              <a:t>Excluded from VR and Pre-ets </a:t>
            </a:r>
            <a:endParaRPr sz="2500"/>
          </a:p>
        </p:txBody>
      </p:sp>
      <p:sp>
        <p:nvSpPr>
          <p:cNvPr id="88" name="Google Shape;88;p18"/>
          <p:cNvSpPr txBox="1">
            <a:spLocks noGrp="1"/>
          </p:cNvSpPr>
          <p:nvPr>
            <p:ph type="subTitle" idx="1"/>
          </p:nvPr>
        </p:nvSpPr>
        <p:spPr>
          <a:xfrm>
            <a:off x="155200" y="1470650"/>
            <a:ext cx="4301100" cy="3525000"/>
          </a:xfrm>
          <a:prstGeom prst="rect">
            <a:avLst/>
          </a:prstGeom>
        </p:spPr>
        <p:txBody>
          <a:bodyPr spcFirstLastPara="1" wrap="square" lIns="91425" tIns="91425" rIns="91425" bIns="91425" anchor="t" anchorCtr="0">
            <a:normAutofit fontScale="55000" lnSpcReduction="20000"/>
          </a:bodyPr>
          <a:lstStyle/>
          <a:p>
            <a:pPr marL="457200" lvl="0" indent="-301942" algn="l" rtl="0">
              <a:spcBef>
                <a:spcPts val="0"/>
              </a:spcBef>
              <a:spcAft>
                <a:spcPts val="0"/>
              </a:spcAft>
              <a:buSzPct val="100000"/>
              <a:buChar char="●"/>
            </a:pPr>
            <a:r>
              <a:rPr lang="en"/>
              <a:t>Observation: VA’s Pre-ets and VR for the blind seem to focus on students who are blind without additional disabilities or support needs.</a:t>
            </a:r>
            <a:endParaRPr/>
          </a:p>
          <a:p>
            <a:pPr marL="457200" lvl="0" indent="0" algn="l" rtl="0">
              <a:spcBef>
                <a:spcPts val="0"/>
              </a:spcBef>
              <a:spcAft>
                <a:spcPts val="0"/>
              </a:spcAft>
              <a:buNone/>
            </a:pPr>
            <a:endParaRPr/>
          </a:p>
          <a:p>
            <a:pPr marL="457200" lvl="0" indent="-301942" algn="l" rtl="0">
              <a:spcBef>
                <a:spcPts val="0"/>
              </a:spcBef>
              <a:spcAft>
                <a:spcPts val="0"/>
              </a:spcAft>
              <a:buSzPct val="100000"/>
              <a:buChar char="●"/>
            </a:pPr>
            <a:r>
              <a:rPr lang="en"/>
              <a:t>Observation: Many students that participate have residual vision.</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rgbClr val="FFD966"/>
                </a:solidFill>
              </a:rPr>
              <a:t>Data reflect:</a:t>
            </a:r>
            <a:endParaRPr>
              <a:solidFill>
                <a:srgbClr val="FFD966"/>
              </a:solidFill>
            </a:endParaRPr>
          </a:p>
          <a:p>
            <a:pPr marL="457200" lvl="0" indent="-301942" algn="l" rtl="0">
              <a:spcBef>
                <a:spcPts val="0"/>
              </a:spcBef>
              <a:spcAft>
                <a:spcPts val="0"/>
              </a:spcAft>
              <a:buSzPct val="100000"/>
              <a:buChar char="●"/>
            </a:pPr>
            <a:r>
              <a:rPr lang="en"/>
              <a:t>2020 Study on VR Data about People with Visual Impairments:</a:t>
            </a:r>
            <a:endParaRPr/>
          </a:p>
          <a:p>
            <a:pPr marL="914400" lvl="1" indent="-301942" algn="l" rtl="0">
              <a:spcBef>
                <a:spcPts val="0"/>
              </a:spcBef>
              <a:spcAft>
                <a:spcPts val="0"/>
              </a:spcAft>
              <a:buSzPct val="100000"/>
              <a:buChar char="○"/>
            </a:pPr>
            <a:r>
              <a:rPr lang="en"/>
              <a:t>“Virginia has the </a:t>
            </a:r>
            <a:r>
              <a:rPr lang="en">
                <a:solidFill>
                  <a:srgbClr val="FFD966"/>
                </a:solidFill>
              </a:rPr>
              <a:t>lowest rates</a:t>
            </a:r>
            <a:r>
              <a:rPr lang="en"/>
              <a:t> of additional impairments,”</a:t>
            </a:r>
            <a:endParaRPr/>
          </a:p>
          <a:p>
            <a:pPr marL="914400" lvl="1" indent="-301942" algn="l" rtl="0">
              <a:spcBef>
                <a:spcPts val="0"/>
              </a:spcBef>
              <a:spcAft>
                <a:spcPts val="0"/>
              </a:spcAft>
              <a:buSzPct val="100000"/>
              <a:buChar char="○"/>
            </a:pPr>
            <a:r>
              <a:rPr lang="en">
                <a:solidFill>
                  <a:srgbClr val="FFD966"/>
                </a:solidFill>
              </a:rPr>
              <a:t>6.8%  </a:t>
            </a:r>
            <a:r>
              <a:rPr lang="en"/>
              <a:t>“Priority of the disabling conditions qualifying the participant for services. In particular, the proportion of individuals in the data who are labeled with a “most significant disability”</a:t>
            </a:r>
            <a:endParaRPr/>
          </a:p>
          <a:p>
            <a:pPr marL="0" lvl="0" indent="0" algn="l" rtl="0">
              <a:spcBef>
                <a:spcPts val="0"/>
              </a:spcBef>
              <a:spcAft>
                <a:spcPts val="0"/>
              </a:spcAft>
              <a:buNone/>
            </a:pPr>
            <a:endParaRPr/>
          </a:p>
          <a:p>
            <a:pPr marL="0" lvl="0" indent="0" algn="r" rtl="0">
              <a:lnSpc>
                <a:spcPct val="115000"/>
              </a:lnSpc>
              <a:spcBef>
                <a:spcPts val="1200"/>
              </a:spcBef>
              <a:spcAft>
                <a:spcPts val="0"/>
              </a:spcAft>
              <a:buNone/>
            </a:pPr>
            <a:r>
              <a:rPr lang="en" sz="1736"/>
              <a:t>(C. M. Clapp, 2020)</a:t>
            </a:r>
            <a:endParaRPr sz="1736"/>
          </a:p>
          <a:p>
            <a:pPr marL="0" lvl="0" indent="0" algn="ctr" rtl="0">
              <a:spcBef>
                <a:spcPts val="1200"/>
              </a:spcBef>
              <a:spcAft>
                <a:spcPts val="0"/>
              </a:spcAft>
              <a:buNone/>
            </a:pPr>
            <a:endParaRPr/>
          </a:p>
          <a:p>
            <a:pPr marL="0" lvl="0" indent="0" algn="ctr" rtl="0">
              <a:spcBef>
                <a:spcPts val="0"/>
              </a:spcBef>
              <a:spcAft>
                <a:spcPts val="0"/>
              </a:spcAft>
              <a:buNone/>
            </a:pPr>
            <a:endParaRPr/>
          </a:p>
        </p:txBody>
      </p:sp>
      <p:pic>
        <p:nvPicPr>
          <p:cNvPr id="89" name="Google Shape;89;p18" descr="a faceless, human shaped image resting it's arm on a waist high red question mark. " title="Question Mark Character Images | Free Photos, PNG Stickers ..."/>
          <p:cNvPicPr preferRelativeResize="0"/>
          <p:nvPr/>
        </p:nvPicPr>
        <p:blipFill>
          <a:blip r:embed="rId5">
            <a:alphaModFix/>
          </a:blip>
          <a:stretch>
            <a:fillRect/>
          </a:stretch>
        </p:blipFill>
        <p:spPr>
          <a:xfrm>
            <a:off x="4963700" y="347325"/>
            <a:ext cx="4094100" cy="4094100"/>
          </a:xfrm>
          <a:prstGeom prst="rect">
            <a:avLst/>
          </a:prstGeom>
          <a:noFill/>
          <a:ln>
            <a:noFill/>
          </a:ln>
        </p:spPr>
      </p:pic>
      <p:pic>
        <p:nvPicPr>
          <p:cNvPr id="8" name="Audio 7">
            <a:hlinkClick r:id="" action="ppaction://media"/>
            <a:extLst>
              <a:ext uri="{FF2B5EF4-FFF2-40B4-BE49-F238E27FC236}">
                <a16:creationId xmlns:a16="http://schemas.microsoft.com/office/drawing/2014/main" id="{5CD2B184-31A7-4B86-A630-35427A26F94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4381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2750"/>
    </mc:Choice>
    <mc:Fallback>
      <p:transition spd="slow" advTm="227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311700" y="1790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Excluded from VR</a:t>
            </a:r>
            <a:endParaRPr/>
          </a:p>
        </p:txBody>
      </p:sp>
      <p:sp>
        <p:nvSpPr>
          <p:cNvPr id="95" name="Google Shape;95;p19"/>
          <p:cNvSpPr txBox="1">
            <a:spLocks noGrp="1"/>
          </p:cNvSpPr>
          <p:nvPr>
            <p:ph type="body" idx="1"/>
          </p:nvPr>
        </p:nvSpPr>
        <p:spPr>
          <a:xfrm>
            <a:off x="311700" y="1152475"/>
            <a:ext cx="4218300" cy="3416400"/>
          </a:xfrm>
          <a:prstGeom prst="rect">
            <a:avLst/>
          </a:prstGeom>
        </p:spPr>
        <p:txBody>
          <a:bodyPr spcFirstLastPara="1" wrap="square" lIns="91425" tIns="91425" rIns="91425" bIns="91425" anchor="t" anchorCtr="0">
            <a:normAutofit/>
          </a:bodyPr>
          <a:lstStyle/>
          <a:p>
            <a:pPr marL="457200" lvl="0" indent="-400050" algn="l" rtl="0">
              <a:lnSpc>
                <a:spcPct val="90000"/>
              </a:lnSpc>
              <a:spcBef>
                <a:spcPts val="0"/>
              </a:spcBef>
              <a:spcAft>
                <a:spcPts val="0"/>
              </a:spcAft>
              <a:buSzPts val="2700"/>
              <a:buChar char="➔"/>
            </a:pPr>
            <a:r>
              <a:rPr lang="en" sz="2700"/>
              <a:t>Past: </a:t>
            </a:r>
            <a:endParaRPr sz="2700"/>
          </a:p>
          <a:p>
            <a:pPr marL="914400" lvl="1" indent="-337296" algn="l" rtl="0">
              <a:lnSpc>
                <a:spcPct val="90000"/>
              </a:lnSpc>
              <a:spcBef>
                <a:spcPts val="0"/>
              </a:spcBef>
              <a:spcAft>
                <a:spcPts val="0"/>
              </a:spcAft>
              <a:buSzPts val="1712"/>
              <a:buChar char="◆"/>
            </a:pPr>
            <a:r>
              <a:rPr lang="en" sz="1711"/>
              <a:t>Staff hand selected which students notified of opportunities.</a:t>
            </a:r>
            <a:endParaRPr sz="1711"/>
          </a:p>
          <a:p>
            <a:pPr marL="457200" lvl="0" indent="-400050" algn="l" rtl="0">
              <a:lnSpc>
                <a:spcPct val="90000"/>
              </a:lnSpc>
              <a:spcBef>
                <a:spcPts val="0"/>
              </a:spcBef>
              <a:spcAft>
                <a:spcPts val="0"/>
              </a:spcAft>
              <a:buSzPts val="2700"/>
              <a:buChar char="➔"/>
            </a:pPr>
            <a:r>
              <a:rPr lang="en" sz="2700"/>
              <a:t>Current: </a:t>
            </a:r>
            <a:endParaRPr sz="2700"/>
          </a:p>
          <a:p>
            <a:pPr marL="914400" lvl="1" indent="-340234" algn="l" rtl="0">
              <a:lnSpc>
                <a:spcPct val="90000"/>
              </a:lnSpc>
              <a:spcBef>
                <a:spcPts val="0"/>
              </a:spcBef>
              <a:spcAft>
                <a:spcPts val="0"/>
              </a:spcAft>
              <a:buSzPts val="1758"/>
              <a:buChar char="◆"/>
            </a:pPr>
            <a:r>
              <a:rPr lang="en" sz="1758"/>
              <a:t>screening applicants for pre-ets programs. </a:t>
            </a:r>
            <a:r>
              <a:rPr lang="en" sz="1058"/>
              <a:t>(Impaired D. f., 2024)</a:t>
            </a:r>
            <a:endParaRPr sz="1058"/>
          </a:p>
          <a:p>
            <a:pPr marL="914400" lvl="1" indent="-340234" algn="l" rtl="0">
              <a:lnSpc>
                <a:spcPct val="90000"/>
              </a:lnSpc>
              <a:spcBef>
                <a:spcPts val="0"/>
              </a:spcBef>
              <a:spcAft>
                <a:spcPts val="0"/>
              </a:spcAft>
              <a:buSzPts val="1758"/>
              <a:buChar char="◆"/>
            </a:pPr>
            <a:r>
              <a:rPr lang="en" sz="1758"/>
              <a:t>Non flexible criteria for VR LIFE program. Required to be independent in all self care. </a:t>
            </a:r>
            <a:r>
              <a:rPr lang="en" sz="1158"/>
              <a:t>(Impaired V. R., 2024)</a:t>
            </a:r>
            <a:endParaRPr sz="1158"/>
          </a:p>
        </p:txBody>
      </p:sp>
      <p:pic>
        <p:nvPicPr>
          <p:cNvPr id="96" name="Google Shape;96;p19" descr="Shows a group of teens standing inside an amusement park."/>
          <p:cNvPicPr preferRelativeResize="0"/>
          <p:nvPr/>
        </p:nvPicPr>
        <p:blipFill>
          <a:blip r:embed="rId5">
            <a:alphaModFix/>
          </a:blip>
          <a:stretch>
            <a:fillRect/>
          </a:stretch>
        </p:blipFill>
        <p:spPr>
          <a:xfrm>
            <a:off x="4832400" y="1152475"/>
            <a:ext cx="4158641" cy="3119000"/>
          </a:xfrm>
          <a:prstGeom prst="rect">
            <a:avLst/>
          </a:prstGeom>
          <a:noFill/>
          <a:ln>
            <a:noFill/>
          </a:ln>
        </p:spPr>
      </p:pic>
      <p:pic>
        <p:nvPicPr>
          <p:cNvPr id="3" name="Audio 2">
            <a:hlinkClick r:id="" action="ppaction://media"/>
            <a:extLst>
              <a:ext uri="{FF2B5EF4-FFF2-40B4-BE49-F238E27FC236}">
                <a16:creationId xmlns:a16="http://schemas.microsoft.com/office/drawing/2014/main" id="{19239FBE-0AFD-41AC-AE04-1136816C2D6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4381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4516"/>
    </mc:Choice>
    <mc:Fallback>
      <p:transition spd="slow" advTm="345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Excluded from VR and Training Centers</a:t>
            </a:r>
            <a:endParaRPr/>
          </a:p>
        </p:txBody>
      </p:sp>
      <p:sp>
        <p:nvSpPr>
          <p:cNvPr id="102" name="Google Shape;102;p20"/>
          <p:cNvSpPr txBox="1">
            <a:spLocks noGrp="1"/>
          </p:cNvSpPr>
          <p:nvPr>
            <p:ph type="body" idx="1"/>
          </p:nvPr>
        </p:nvSpPr>
        <p:spPr>
          <a:xfrm>
            <a:off x="311700" y="1152475"/>
            <a:ext cx="4049700" cy="36363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Reported by families and students:</a:t>
            </a:r>
            <a:endParaRPr/>
          </a:p>
          <a:p>
            <a:pPr marL="457200" lvl="0" indent="-317500" algn="l" rtl="0">
              <a:spcBef>
                <a:spcPts val="1200"/>
              </a:spcBef>
              <a:spcAft>
                <a:spcPts val="0"/>
              </a:spcAft>
              <a:buSzPts val="1400"/>
              <a:buChar char="➔"/>
            </a:pPr>
            <a:r>
              <a:rPr lang="en"/>
              <a:t>Inflexible - Not person centered</a:t>
            </a:r>
            <a:endParaRPr/>
          </a:p>
          <a:p>
            <a:pPr marL="457200" lvl="0" indent="-317500" algn="l" rtl="0">
              <a:spcBef>
                <a:spcPts val="0"/>
              </a:spcBef>
              <a:spcAft>
                <a:spcPts val="0"/>
              </a:spcAft>
              <a:buSzPts val="1400"/>
              <a:buChar char="➔"/>
            </a:pPr>
            <a:r>
              <a:rPr lang="en"/>
              <a:t>No exceptions to residential </a:t>
            </a:r>
            <a:endParaRPr/>
          </a:p>
          <a:p>
            <a:pPr marL="457200" lvl="0" indent="-317500" algn="l" rtl="0">
              <a:spcBef>
                <a:spcPts val="0"/>
              </a:spcBef>
              <a:spcAft>
                <a:spcPts val="0"/>
              </a:spcAft>
              <a:buSzPts val="1400"/>
              <a:buChar char="➔"/>
            </a:pPr>
            <a:r>
              <a:rPr lang="en"/>
              <a:t>Sleep Shades</a:t>
            </a:r>
            <a:endParaRPr/>
          </a:p>
          <a:p>
            <a:pPr marL="457200" lvl="0" indent="-317500" algn="l" rtl="0">
              <a:spcBef>
                <a:spcPts val="0"/>
              </a:spcBef>
              <a:spcAft>
                <a:spcPts val="0"/>
              </a:spcAft>
              <a:buSzPts val="1400"/>
              <a:buChar char="➔"/>
            </a:pPr>
            <a:r>
              <a:rPr lang="en"/>
              <a:t>Different Cane</a:t>
            </a:r>
            <a:endParaRPr/>
          </a:p>
          <a:p>
            <a:pPr marL="457200" lvl="0" indent="-317500" algn="l" rtl="0">
              <a:spcBef>
                <a:spcPts val="0"/>
              </a:spcBef>
              <a:spcAft>
                <a:spcPts val="0"/>
              </a:spcAft>
              <a:buSzPts val="1400"/>
              <a:buChar char="➔"/>
            </a:pPr>
            <a:r>
              <a:rPr lang="en"/>
              <a:t>Structured Discovery Method (with minimal structure) </a:t>
            </a:r>
            <a:r>
              <a:rPr lang="en" sz="1000"/>
              <a:t>(Board, 2008-2024)</a:t>
            </a:r>
            <a:endParaRPr sz="1000"/>
          </a:p>
          <a:p>
            <a:pPr marL="0" lvl="0" indent="0" algn="l" rtl="0">
              <a:spcBef>
                <a:spcPts val="1200"/>
              </a:spcBef>
              <a:spcAft>
                <a:spcPts val="0"/>
              </a:spcAft>
              <a:buNone/>
            </a:pPr>
            <a:r>
              <a:rPr lang="en"/>
              <a:t>Other Points to consider: </a:t>
            </a:r>
            <a:endParaRPr/>
          </a:p>
          <a:p>
            <a:pPr marL="457200" lvl="0" indent="-317500" algn="l" rtl="0">
              <a:spcBef>
                <a:spcPts val="1200"/>
              </a:spcBef>
              <a:spcAft>
                <a:spcPts val="0"/>
              </a:spcAft>
              <a:buSzPts val="1400"/>
              <a:buChar char="➔"/>
            </a:pPr>
            <a:r>
              <a:rPr lang="en"/>
              <a:t>Surveys are not utilized </a:t>
            </a:r>
            <a:r>
              <a:rPr lang="en" sz="991"/>
              <a:t>(Chaz Compton, 2022)</a:t>
            </a:r>
            <a:endParaRPr sz="991"/>
          </a:p>
          <a:p>
            <a:pPr marL="457200" lvl="0" indent="-317500" algn="l" rtl="0">
              <a:spcBef>
                <a:spcPts val="0"/>
              </a:spcBef>
              <a:spcAft>
                <a:spcPts val="0"/>
              </a:spcAft>
              <a:buSzPts val="1400"/>
              <a:buChar char="➔"/>
            </a:pPr>
            <a:r>
              <a:rPr lang="en"/>
              <a:t>Concern/Complaint form or procedures not easily available</a:t>
            </a:r>
            <a:endParaRPr/>
          </a:p>
          <a:p>
            <a:pPr marL="0" lvl="0" indent="0" algn="l" rtl="0">
              <a:spcBef>
                <a:spcPts val="1200"/>
              </a:spcBef>
              <a:spcAft>
                <a:spcPts val="1200"/>
              </a:spcAft>
              <a:buNone/>
            </a:pPr>
            <a:endParaRPr/>
          </a:p>
        </p:txBody>
      </p:sp>
      <p:pic>
        <p:nvPicPr>
          <p:cNvPr id="103" name="Google Shape;103;p20" descr="Three teens standing in a hallway with their canes and wearing sleep shades."/>
          <p:cNvPicPr preferRelativeResize="0"/>
          <p:nvPr/>
        </p:nvPicPr>
        <p:blipFill>
          <a:blip r:embed="rId5">
            <a:alphaModFix/>
          </a:blip>
          <a:stretch>
            <a:fillRect/>
          </a:stretch>
        </p:blipFill>
        <p:spPr>
          <a:xfrm>
            <a:off x="4737050" y="1367175"/>
            <a:ext cx="4049777" cy="2699175"/>
          </a:xfrm>
          <a:prstGeom prst="rect">
            <a:avLst/>
          </a:prstGeom>
          <a:noFill/>
          <a:ln>
            <a:noFill/>
          </a:ln>
        </p:spPr>
      </p:pic>
      <p:pic>
        <p:nvPicPr>
          <p:cNvPr id="3" name="Audio 2">
            <a:hlinkClick r:id="" action="ppaction://media"/>
            <a:extLst>
              <a:ext uri="{FF2B5EF4-FFF2-40B4-BE49-F238E27FC236}">
                <a16:creationId xmlns:a16="http://schemas.microsoft.com/office/drawing/2014/main" id="{61BD4AE8-16EF-4C27-87B9-95763A0E209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4381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67854"/>
    </mc:Choice>
    <mc:Fallback>
      <p:transition spd="slow" advTm="678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311700" y="282450"/>
            <a:ext cx="8520600" cy="737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Quotes From Focus Group</a:t>
            </a:r>
            <a:endParaRPr/>
          </a:p>
        </p:txBody>
      </p:sp>
      <p:sp>
        <p:nvSpPr>
          <p:cNvPr id="109" name="Google Shape;109;p2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a:t>“I wish they would be more flexible.” - M.M.</a:t>
            </a:r>
            <a:endParaRPr/>
          </a:p>
          <a:p>
            <a:pPr marL="0" lvl="0" indent="0" algn="l" rtl="0">
              <a:spcBef>
                <a:spcPts val="1200"/>
              </a:spcBef>
              <a:spcAft>
                <a:spcPts val="0"/>
              </a:spcAft>
              <a:buNone/>
            </a:pPr>
            <a:r>
              <a:rPr lang="en"/>
              <a:t>“They need to truly listen and learn from the youth.”-M.W.</a:t>
            </a:r>
            <a:endParaRPr/>
          </a:p>
          <a:p>
            <a:pPr marL="0" lvl="0" indent="0" algn="l" rtl="0">
              <a:spcBef>
                <a:spcPts val="1200"/>
              </a:spcBef>
              <a:spcAft>
                <a:spcPts val="0"/>
              </a:spcAft>
              <a:buNone/>
            </a:pPr>
            <a:r>
              <a:rPr lang="en"/>
              <a:t>“Staff needs to work on their emotional intelligence.” -M.W.</a:t>
            </a:r>
            <a:endParaRPr/>
          </a:p>
          <a:p>
            <a:pPr marL="0" lvl="0" indent="0" algn="l" rtl="0">
              <a:spcBef>
                <a:spcPts val="1200"/>
              </a:spcBef>
              <a:spcAft>
                <a:spcPts val="0"/>
              </a:spcAft>
              <a:buNone/>
            </a:pPr>
            <a:r>
              <a:rPr lang="en"/>
              <a:t>“Don’t yell at or humiliate us, be supportive.” - L.H.</a:t>
            </a:r>
            <a:endParaRPr/>
          </a:p>
          <a:p>
            <a:pPr marL="0" lvl="0" indent="0" algn="l" rtl="0">
              <a:spcBef>
                <a:spcPts val="1200"/>
              </a:spcBef>
              <a:spcAft>
                <a:spcPts val="0"/>
              </a:spcAft>
              <a:buNone/>
            </a:pPr>
            <a:r>
              <a:rPr lang="en"/>
              <a:t>“There are different levels of independence and what works for one might not be right for another.” - K.D.</a:t>
            </a:r>
            <a:endParaRPr/>
          </a:p>
          <a:p>
            <a:pPr marL="0" lvl="0" indent="0" algn="l" rtl="0">
              <a:spcBef>
                <a:spcPts val="1200"/>
              </a:spcBef>
              <a:spcAft>
                <a:spcPts val="0"/>
              </a:spcAft>
              <a:buNone/>
            </a:pPr>
            <a:r>
              <a:rPr lang="en"/>
              <a:t>“We are individuals with different needs and preferences.” - B.P.</a:t>
            </a:r>
            <a:endParaRPr/>
          </a:p>
          <a:p>
            <a:pPr marL="0" lvl="0" indent="0" algn="l" rtl="0">
              <a:spcBef>
                <a:spcPts val="1200"/>
              </a:spcBef>
              <a:spcAft>
                <a:spcPts val="1200"/>
              </a:spcAft>
              <a:buNone/>
            </a:pPr>
            <a:endParaRPr/>
          </a:p>
        </p:txBody>
      </p:sp>
      <p:sp>
        <p:nvSpPr>
          <p:cNvPr id="110" name="Google Shape;110;p21"/>
          <p:cNvSpPr txBox="1">
            <a:spLocks noGrp="1"/>
          </p:cNvSpPr>
          <p:nvPr>
            <p:ph type="body" idx="2"/>
          </p:nvPr>
        </p:nvSpPr>
        <p:spPr>
          <a:xfrm>
            <a:off x="4832400" y="1714500"/>
            <a:ext cx="3999900" cy="28545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“What would they do if a blindness program said you couldn’t bring your cane? It is no different. A cane is a needed support just like a PCA is a needed support. It is a double standard.” -B.F.</a:t>
            </a:r>
            <a:endParaRPr/>
          </a:p>
        </p:txBody>
      </p:sp>
      <p:pic>
        <p:nvPicPr>
          <p:cNvPr id="3" name="Audio 2">
            <a:hlinkClick r:id="" action="ppaction://media"/>
            <a:extLst>
              <a:ext uri="{FF2B5EF4-FFF2-40B4-BE49-F238E27FC236}">
                <a16:creationId xmlns:a16="http://schemas.microsoft.com/office/drawing/2014/main" id="{5D3E8FF1-D1A3-4EC2-AE8C-E6095A18B0D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4381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5578"/>
    </mc:Choice>
    <mc:Fallback>
      <p:transition spd="slow" advTm="255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2487</Words>
  <Application>Microsoft Office PowerPoint</Application>
  <PresentationFormat>On-screen Show (16:9)</PresentationFormat>
  <Paragraphs>127</Paragraphs>
  <Slides>12</Slides>
  <Notes>12</Notes>
  <HiddenSlides>0</HiddenSlides>
  <MMClips>10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12</vt:i4>
      </vt:variant>
    </vt:vector>
  </HeadingPairs>
  <TitlesOfParts>
    <vt:vector size="14" baseType="lpstr">
      <vt:lpstr>Arial</vt:lpstr>
      <vt:lpstr>Simple Dark</vt:lpstr>
      <vt:lpstr>Intersectionality of  Blindness  and  Neurodivergence</vt:lpstr>
      <vt:lpstr>Project Motivation </vt:lpstr>
      <vt:lpstr>PROJECT</vt:lpstr>
      <vt:lpstr>Prevalence </vt:lpstr>
      <vt:lpstr>Prevalence Cont.</vt:lpstr>
      <vt:lpstr>Excluded from VR and Pre-ets </vt:lpstr>
      <vt:lpstr>Excluded from VR</vt:lpstr>
      <vt:lpstr>Excluded from VR and Training Centers</vt:lpstr>
      <vt:lpstr>Quotes From Focus Group</vt:lpstr>
      <vt:lpstr>Project HOPES - GOALS </vt:lpstr>
      <vt:lpstr>References</vt:lpstr>
      <vt:lpstr>References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Intersectionality of  Blindness  and  Neurodivergence</dc:title>
  <dc:creator>Dawn Snow</dc:creator>
  <cp:lastModifiedBy>Dawn Snow</cp:lastModifiedBy>
  <cp:revision>1</cp:revision>
  <dcterms:modified xsi:type="dcterms:W3CDTF">2024-05-01T00:22:10Z</dcterms:modified>
</cp:coreProperties>
</file>