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 uri="GoogleSlidesCustomDataVersion2">
      <go:slidesCustomData xmlns:go="http://customooxmlschemas.google.com/" r:id="rId11" roundtripDataSignature="AMtx7mjKMO9/ZcNmmDFxu7PzwdWaEOZb8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customschemas.google.com/relationships/presentationmetadata" Target="metadata"/><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8" name="Google Shape;5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4" name="Google Shape;64;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457200" rtl="0" algn="l">
              <a:lnSpc>
                <a:spcPct val="115000"/>
              </a:lnSpc>
              <a:spcBef>
                <a:spcPts val="0"/>
              </a:spcBef>
              <a:spcAft>
                <a:spcPts val="1200"/>
              </a:spcAft>
              <a:buClr>
                <a:schemeClr val="dk1"/>
              </a:buClr>
              <a:buSzPts val="1100"/>
              <a:buFont typeface="Arial"/>
              <a:buNone/>
            </a:pPr>
            <a:r>
              <a:rPr lang="en" sz="2000">
                <a:solidFill>
                  <a:schemeClr val="lt1"/>
                </a:solidFill>
              </a:rPr>
              <a:t>Example of discussion, difference in ideas of quantifying score</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0" name="Google Shape;70;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p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6" name="Google Shape;76;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7"/>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7"/>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6"/>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6"/>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47" name="Google Shape;47;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8"/>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6" name="Google Shape;16;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9"/>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1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10"/>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3" name="Google Shape;23;p10"/>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4" name="Google Shape;24;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1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12"/>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12"/>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1" name="Google Shape;31;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3"/>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4"/>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4"/>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4"/>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4"/>
          <p:cNvSpPr txBox="1"/>
          <p:nvPr>
            <p:ph idx="2" type="body"/>
          </p:nvPr>
        </p:nvSpPr>
        <p:spPr>
          <a:xfrm>
            <a:off x="4939500" y="724200"/>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Clr>
                <a:schemeClr val="dk1"/>
              </a:buClr>
              <a:buSzPts val="1800"/>
              <a:buChar char="●"/>
              <a:defRPr>
                <a:solidFill>
                  <a:schemeClr val="dk1"/>
                </a:solidFill>
              </a:defRPr>
            </a:lvl1pPr>
            <a:lvl2pPr indent="-317500" lvl="1" marL="914400" algn="l">
              <a:lnSpc>
                <a:spcPct val="115000"/>
              </a:lnSpc>
              <a:spcBef>
                <a:spcPts val="0"/>
              </a:spcBef>
              <a:spcAft>
                <a:spcPts val="0"/>
              </a:spcAft>
              <a:buClr>
                <a:schemeClr val="dk1"/>
              </a:buClr>
              <a:buSzPts val="1400"/>
              <a:buChar char="○"/>
              <a:defRPr>
                <a:solidFill>
                  <a:schemeClr val="dk1"/>
                </a:solidFill>
              </a:defRPr>
            </a:lvl2pPr>
            <a:lvl3pPr indent="-317500" lvl="2" marL="1371600" algn="l">
              <a:lnSpc>
                <a:spcPct val="115000"/>
              </a:lnSpc>
              <a:spcBef>
                <a:spcPts val="0"/>
              </a:spcBef>
              <a:spcAft>
                <a:spcPts val="0"/>
              </a:spcAft>
              <a:buClr>
                <a:schemeClr val="dk1"/>
              </a:buClr>
              <a:buSzPts val="1400"/>
              <a:buChar char="■"/>
              <a:defRPr>
                <a:solidFill>
                  <a:schemeClr val="dk1"/>
                </a:solidFill>
              </a:defRPr>
            </a:lvl3pPr>
            <a:lvl4pPr indent="-317500" lvl="3" marL="1828800" algn="l">
              <a:lnSpc>
                <a:spcPct val="115000"/>
              </a:lnSpc>
              <a:spcBef>
                <a:spcPts val="0"/>
              </a:spcBef>
              <a:spcAft>
                <a:spcPts val="0"/>
              </a:spcAft>
              <a:buClr>
                <a:schemeClr val="dk1"/>
              </a:buClr>
              <a:buSzPts val="1400"/>
              <a:buChar char="●"/>
              <a:defRPr>
                <a:solidFill>
                  <a:schemeClr val="dk1"/>
                </a:solidFill>
              </a:defRPr>
            </a:lvl4pPr>
            <a:lvl5pPr indent="-317500" lvl="4" marL="2286000" algn="l">
              <a:lnSpc>
                <a:spcPct val="115000"/>
              </a:lnSpc>
              <a:spcBef>
                <a:spcPts val="0"/>
              </a:spcBef>
              <a:spcAft>
                <a:spcPts val="0"/>
              </a:spcAft>
              <a:buClr>
                <a:schemeClr val="dk1"/>
              </a:buClr>
              <a:buSzPts val="1400"/>
              <a:buChar char="○"/>
              <a:defRPr>
                <a:solidFill>
                  <a:schemeClr val="dk1"/>
                </a:solidFill>
              </a:defRPr>
            </a:lvl5pPr>
            <a:lvl6pPr indent="-317500" lvl="5" marL="2743200" algn="l">
              <a:lnSpc>
                <a:spcPct val="115000"/>
              </a:lnSpc>
              <a:spcBef>
                <a:spcPts val="0"/>
              </a:spcBef>
              <a:spcAft>
                <a:spcPts val="0"/>
              </a:spcAft>
              <a:buClr>
                <a:schemeClr val="dk1"/>
              </a:buClr>
              <a:buSzPts val="1400"/>
              <a:buChar char="■"/>
              <a:defRPr>
                <a:solidFill>
                  <a:schemeClr val="dk1"/>
                </a:solidFill>
              </a:defRPr>
            </a:lvl6pPr>
            <a:lvl7pPr indent="-317500" lvl="6" marL="3200400" algn="l">
              <a:lnSpc>
                <a:spcPct val="115000"/>
              </a:lnSpc>
              <a:spcBef>
                <a:spcPts val="0"/>
              </a:spcBef>
              <a:spcAft>
                <a:spcPts val="0"/>
              </a:spcAft>
              <a:buClr>
                <a:schemeClr val="dk1"/>
              </a:buClr>
              <a:buSzPts val="1400"/>
              <a:buChar char="●"/>
              <a:defRPr>
                <a:solidFill>
                  <a:schemeClr val="dk1"/>
                </a:solidFill>
              </a:defRPr>
            </a:lvl7pPr>
            <a:lvl8pPr indent="-317500" lvl="7" marL="3657600" algn="l">
              <a:lnSpc>
                <a:spcPct val="115000"/>
              </a:lnSpc>
              <a:spcBef>
                <a:spcPts val="0"/>
              </a:spcBef>
              <a:spcAft>
                <a:spcPts val="0"/>
              </a:spcAft>
              <a:buClr>
                <a:schemeClr val="dk1"/>
              </a:buClr>
              <a:buSzPts val="1400"/>
              <a:buChar char="○"/>
              <a:defRPr>
                <a:solidFill>
                  <a:schemeClr val="dk1"/>
                </a:solidFill>
              </a:defRPr>
            </a:lvl8pPr>
            <a:lvl9pPr indent="-317500" lvl="8" marL="4114800" algn="l">
              <a:lnSpc>
                <a:spcPct val="115000"/>
              </a:lnSpc>
              <a:spcBef>
                <a:spcPts val="0"/>
              </a:spcBef>
              <a:spcAft>
                <a:spcPts val="0"/>
              </a:spcAft>
              <a:buClr>
                <a:schemeClr val="dk1"/>
              </a:buClr>
              <a:buSzPts val="1400"/>
              <a:buChar char="■"/>
              <a:defRPr>
                <a:solidFill>
                  <a:schemeClr val="dk1"/>
                </a:solidFill>
              </a:defRPr>
            </a:lvl9pPr>
          </a:lstStyle>
          <a:p/>
        </p:txBody>
      </p:sp>
      <p:sp>
        <p:nvSpPr>
          <p:cNvPr id="40" name="Google Shape;40;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5"/>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43" name="Google Shape;43;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lt2"/>
              </a:buClr>
              <a:buSzPts val="1800"/>
              <a:buFont typeface="Arial"/>
              <a:buChar char="●"/>
              <a:defRPr b="0" i="0" sz="1800" u="none" cap="none" strike="noStrike">
                <a:solidFill>
                  <a:schemeClr val="lt2"/>
                </a:solidFill>
                <a:latin typeface="Arial"/>
                <a:ea typeface="Arial"/>
                <a:cs typeface="Arial"/>
                <a:sym typeface="Arial"/>
              </a:defRPr>
            </a:lvl1pPr>
            <a:lvl2pPr indent="-317500" lvl="1" marL="914400" marR="0" rtl="0" algn="l">
              <a:lnSpc>
                <a:spcPct val="115000"/>
              </a:lnSpc>
              <a:spcBef>
                <a:spcPts val="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2pPr>
            <a:lvl3pPr indent="-317500" lvl="2" marL="1371600" marR="0" rtl="0" algn="l">
              <a:lnSpc>
                <a:spcPct val="115000"/>
              </a:lnSpc>
              <a:spcBef>
                <a:spcPts val="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3pPr>
            <a:lvl4pPr indent="-317500" lvl="3" marL="1828800" marR="0" rtl="0" algn="l">
              <a:lnSpc>
                <a:spcPct val="115000"/>
              </a:lnSpc>
              <a:spcBef>
                <a:spcPts val="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4pPr>
            <a:lvl5pPr indent="-317500" lvl="4" marL="2286000" marR="0" rtl="0" algn="l">
              <a:lnSpc>
                <a:spcPct val="115000"/>
              </a:lnSpc>
              <a:spcBef>
                <a:spcPts val="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5pPr>
            <a:lvl6pPr indent="-317500" lvl="5" marL="2743200" marR="0" rtl="0" algn="l">
              <a:lnSpc>
                <a:spcPct val="115000"/>
              </a:lnSpc>
              <a:spcBef>
                <a:spcPts val="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6pPr>
            <a:lvl7pPr indent="-317500" lvl="6" marL="3200400" marR="0" rtl="0" algn="l">
              <a:lnSpc>
                <a:spcPct val="115000"/>
              </a:lnSpc>
              <a:spcBef>
                <a:spcPts val="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7pPr>
            <a:lvl8pPr indent="-317500" lvl="7" marL="3657600" marR="0" rtl="0" algn="l">
              <a:lnSpc>
                <a:spcPct val="115000"/>
              </a:lnSpc>
              <a:spcBef>
                <a:spcPts val="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8pPr>
            <a:lvl9pPr indent="-317500" lvl="8" marL="4114800" marR="0" rtl="0" algn="l">
              <a:lnSpc>
                <a:spcPct val="115000"/>
              </a:lnSpc>
              <a:spcBef>
                <a:spcPts val="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9pPr>
          </a:lstStyle>
          <a:p/>
        </p:txBody>
      </p:sp>
      <p:sp>
        <p:nvSpPr>
          <p:cNvPr id="8" name="Google Shape;8;p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fontScale="90000"/>
          </a:bodyPr>
          <a:lstStyle/>
          <a:p>
            <a:pPr indent="0" lvl="0" marL="0" rtl="0" algn="ctr">
              <a:lnSpc>
                <a:spcPct val="100000"/>
              </a:lnSpc>
              <a:spcBef>
                <a:spcPts val="0"/>
              </a:spcBef>
              <a:spcAft>
                <a:spcPts val="0"/>
              </a:spcAft>
              <a:buSzPct val="111111"/>
              <a:buNone/>
            </a:pPr>
            <a:r>
              <a:rPr lang="en"/>
              <a:t>Care Connection for Children- Assessment Project</a:t>
            </a:r>
            <a:endParaRPr/>
          </a:p>
        </p:txBody>
      </p:sp>
      <p:sp>
        <p:nvSpPr>
          <p:cNvPr id="55" name="Google Shape;55;p1"/>
          <p:cNvSpPr txBox="1"/>
          <p:nvPr>
            <p:ph idx="1" type="subTitle"/>
          </p:nvPr>
        </p:nvSpPr>
        <p:spPr>
          <a:xfrm>
            <a:off x="311700" y="2834125"/>
            <a:ext cx="8520600" cy="1345500"/>
          </a:xfrm>
          <a:prstGeom prst="rect">
            <a:avLst/>
          </a:prstGeom>
          <a:noFill/>
          <a:ln>
            <a:noFill/>
          </a:ln>
        </p:spPr>
        <p:txBody>
          <a:bodyPr anchorCtr="0" anchor="t" bIns="91425" lIns="91425" spcFirstLastPara="1" rIns="91425" wrap="square" tIns="91425">
            <a:normAutofit lnSpcReduction="10000"/>
          </a:bodyPr>
          <a:lstStyle/>
          <a:p>
            <a:pPr indent="0" lvl="0" marL="0" rtl="0" algn="ctr">
              <a:lnSpc>
                <a:spcPct val="100000"/>
              </a:lnSpc>
              <a:spcBef>
                <a:spcPts val="0"/>
              </a:spcBef>
              <a:spcAft>
                <a:spcPts val="0"/>
              </a:spcAft>
              <a:buSzPts val="2800"/>
              <a:buNone/>
            </a:pPr>
            <a:r>
              <a:rPr lang="en"/>
              <a:t>Christy Harrison</a:t>
            </a:r>
            <a:endParaRPr/>
          </a:p>
          <a:p>
            <a:pPr indent="0" lvl="0" marL="0" rtl="0" algn="ctr">
              <a:lnSpc>
                <a:spcPct val="100000"/>
              </a:lnSpc>
              <a:spcBef>
                <a:spcPts val="0"/>
              </a:spcBef>
              <a:spcAft>
                <a:spcPts val="0"/>
              </a:spcAft>
              <a:buSzPts val="2800"/>
              <a:buNone/>
            </a:pPr>
            <a:r>
              <a:rPr lang="en"/>
              <a:t>LEND</a:t>
            </a:r>
            <a:endParaRPr/>
          </a:p>
          <a:p>
            <a:pPr indent="0" lvl="0" marL="0" rtl="0" algn="ctr">
              <a:lnSpc>
                <a:spcPct val="100000"/>
              </a:lnSpc>
              <a:spcBef>
                <a:spcPts val="0"/>
              </a:spcBef>
              <a:spcAft>
                <a:spcPts val="0"/>
              </a:spcAft>
              <a:buSzPts val="2800"/>
              <a:buNone/>
            </a:pPr>
            <a:r>
              <a:rPr lang="en"/>
              <a:t>04/12/2024</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Goals</a:t>
            </a:r>
            <a:endParaRPr/>
          </a:p>
        </p:txBody>
      </p:sp>
      <p:sp>
        <p:nvSpPr>
          <p:cNvPr id="61" name="Google Shape;61;p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lnSpcReduction="20000"/>
          </a:bodyPr>
          <a:lstStyle/>
          <a:p>
            <a:pPr indent="-355600" lvl="0" marL="457200" rtl="0" algn="l">
              <a:lnSpc>
                <a:spcPct val="115000"/>
              </a:lnSpc>
              <a:spcBef>
                <a:spcPts val="0"/>
              </a:spcBef>
              <a:spcAft>
                <a:spcPts val="0"/>
              </a:spcAft>
              <a:buClr>
                <a:schemeClr val="dk1"/>
              </a:buClr>
              <a:buSzPts val="2000"/>
              <a:buAutoNum type="arabicPeriod"/>
            </a:pPr>
            <a:r>
              <a:rPr lang="en" sz="2000">
                <a:solidFill>
                  <a:schemeClr val="dk1"/>
                </a:solidFill>
              </a:rPr>
              <a:t>My goal was to learn more about the Children and Youth with Special Healthcare Needs and the Care Connection for Children, how it supports families and children and how families can access these supports. </a:t>
            </a:r>
            <a:endParaRPr sz="2000">
              <a:solidFill>
                <a:schemeClr val="dk1"/>
              </a:solidFill>
            </a:endParaRPr>
          </a:p>
          <a:p>
            <a:pPr indent="0" lvl="0" marL="457200" rtl="0" algn="l">
              <a:lnSpc>
                <a:spcPct val="115000"/>
              </a:lnSpc>
              <a:spcBef>
                <a:spcPts val="1200"/>
              </a:spcBef>
              <a:spcAft>
                <a:spcPts val="0"/>
              </a:spcAft>
              <a:buSzPts val="1800"/>
              <a:buNone/>
            </a:pPr>
            <a:r>
              <a:t/>
            </a:r>
            <a:endParaRPr sz="2000">
              <a:solidFill>
                <a:schemeClr val="dk1"/>
              </a:solidFill>
            </a:endParaRPr>
          </a:p>
          <a:p>
            <a:pPr indent="-355600" lvl="0" marL="457200" rtl="0" algn="l">
              <a:lnSpc>
                <a:spcPct val="115000"/>
              </a:lnSpc>
              <a:spcBef>
                <a:spcPts val="1200"/>
              </a:spcBef>
              <a:spcAft>
                <a:spcPts val="0"/>
              </a:spcAft>
              <a:buClr>
                <a:schemeClr val="dk1"/>
              </a:buClr>
              <a:buSzPts val="2000"/>
              <a:buAutoNum type="arabicPeriod"/>
            </a:pPr>
            <a:r>
              <a:rPr lang="en" sz="2000">
                <a:solidFill>
                  <a:schemeClr val="dk1"/>
                </a:solidFill>
              </a:rPr>
              <a:t>The goal of this assessment tool is to ensure consistency in providing supports to children and families. This tool is used at initial intakes and annual assessments to determine the individual level of need. </a:t>
            </a:r>
            <a:endParaRPr sz="2000">
              <a:solidFill>
                <a:schemeClr val="dk1"/>
              </a:solidFill>
            </a:endParaRPr>
          </a:p>
          <a:p>
            <a:pPr indent="0" lvl="0" marL="0" rtl="0" algn="l">
              <a:lnSpc>
                <a:spcPct val="115000"/>
              </a:lnSpc>
              <a:spcBef>
                <a:spcPts val="1200"/>
              </a:spcBef>
              <a:spcAft>
                <a:spcPts val="1200"/>
              </a:spcAft>
              <a:buSzPts val="1800"/>
              <a:buNone/>
            </a:pPr>
            <a:r>
              <a:t/>
            </a:r>
            <a:endParaRPr>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The Process</a:t>
            </a:r>
            <a:endParaRPr/>
          </a:p>
        </p:txBody>
      </p:sp>
      <p:sp>
        <p:nvSpPr>
          <p:cNvPr id="67" name="Google Shape;67;p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lnSpcReduction="10000"/>
          </a:bodyPr>
          <a:lstStyle/>
          <a:p>
            <a:pPr indent="-355600" lvl="0" marL="457200" rtl="0" algn="l">
              <a:lnSpc>
                <a:spcPct val="115000"/>
              </a:lnSpc>
              <a:spcBef>
                <a:spcPts val="0"/>
              </a:spcBef>
              <a:spcAft>
                <a:spcPts val="0"/>
              </a:spcAft>
              <a:buClr>
                <a:schemeClr val="dk1"/>
              </a:buClr>
              <a:buSzPts val="2000"/>
              <a:buChar char="●"/>
            </a:pPr>
            <a:r>
              <a:rPr lang="en" sz="2000">
                <a:solidFill>
                  <a:schemeClr val="dk1"/>
                </a:solidFill>
              </a:rPr>
              <a:t>Reviewed previous tool and scoring system</a:t>
            </a:r>
            <a:endParaRPr sz="2000">
              <a:solidFill>
                <a:schemeClr val="dk1"/>
              </a:solidFill>
            </a:endParaRPr>
          </a:p>
          <a:p>
            <a:pPr indent="-355600" lvl="0" marL="457200" rtl="0" algn="l">
              <a:lnSpc>
                <a:spcPct val="115000"/>
              </a:lnSpc>
              <a:spcBef>
                <a:spcPts val="0"/>
              </a:spcBef>
              <a:spcAft>
                <a:spcPts val="0"/>
              </a:spcAft>
              <a:buClr>
                <a:schemeClr val="dk1"/>
              </a:buClr>
              <a:buSzPts val="2000"/>
              <a:buChar char="●"/>
            </a:pPr>
            <a:r>
              <a:rPr lang="en" sz="2000">
                <a:solidFill>
                  <a:schemeClr val="dk1"/>
                </a:solidFill>
              </a:rPr>
              <a:t>Met with Marcus to ask questions, learn the terminology used, and draft a plan</a:t>
            </a:r>
            <a:endParaRPr sz="2000">
              <a:solidFill>
                <a:schemeClr val="dk1"/>
              </a:solidFill>
            </a:endParaRPr>
          </a:p>
          <a:p>
            <a:pPr indent="-355600" lvl="0" marL="457200" rtl="0" algn="l">
              <a:lnSpc>
                <a:spcPct val="115000"/>
              </a:lnSpc>
              <a:spcBef>
                <a:spcPts val="0"/>
              </a:spcBef>
              <a:spcAft>
                <a:spcPts val="0"/>
              </a:spcAft>
              <a:buClr>
                <a:schemeClr val="dk1"/>
              </a:buClr>
              <a:buSzPts val="2000"/>
              <a:buChar char="●"/>
            </a:pPr>
            <a:r>
              <a:rPr lang="en" sz="2000">
                <a:solidFill>
                  <a:schemeClr val="dk1"/>
                </a:solidFill>
              </a:rPr>
              <a:t>Facilitated 4 meetings with CCC case managers and worked through each item- discussing their needs, and supporting the group consensus.</a:t>
            </a:r>
            <a:endParaRPr sz="2000">
              <a:solidFill>
                <a:schemeClr val="dk1"/>
              </a:solidFill>
            </a:endParaRPr>
          </a:p>
          <a:p>
            <a:pPr indent="-355600" lvl="0" marL="457200" rtl="0" algn="l">
              <a:lnSpc>
                <a:spcPct val="115000"/>
              </a:lnSpc>
              <a:spcBef>
                <a:spcPts val="0"/>
              </a:spcBef>
              <a:spcAft>
                <a:spcPts val="0"/>
              </a:spcAft>
              <a:buClr>
                <a:schemeClr val="dk1"/>
              </a:buClr>
              <a:buSzPts val="2000"/>
              <a:buChar char="●"/>
            </a:pPr>
            <a:r>
              <a:rPr lang="en" sz="2000">
                <a:solidFill>
                  <a:schemeClr val="dk1"/>
                </a:solidFill>
              </a:rPr>
              <a:t>After meetings, I send the draft out to all team members for review</a:t>
            </a:r>
            <a:endParaRPr sz="2000">
              <a:solidFill>
                <a:schemeClr val="dk1"/>
              </a:solidFill>
            </a:endParaRPr>
          </a:p>
          <a:p>
            <a:pPr indent="0" lvl="0" marL="457200" rtl="0" algn="l">
              <a:lnSpc>
                <a:spcPct val="115000"/>
              </a:lnSpc>
              <a:spcBef>
                <a:spcPts val="1200"/>
              </a:spcBef>
              <a:spcAft>
                <a:spcPts val="0"/>
              </a:spcAft>
              <a:buSzPts val="1800"/>
              <a:buNone/>
            </a:pPr>
            <a:r>
              <a:rPr lang="en" sz="2000">
                <a:solidFill>
                  <a:schemeClr val="dk1"/>
                </a:solidFill>
              </a:rPr>
              <a:t>Example of discussion, difference in ideas of quantifying score</a:t>
            </a:r>
            <a:endParaRPr sz="2000">
              <a:solidFill>
                <a:schemeClr val="dk1"/>
              </a:solidFill>
            </a:endParaRPr>
          </a:p>
          <a:p>
            <a:pPr indent="0" lvl="0" marL="457200" rtl="0" algn="l">
              <a:lnSpc>
                <a:spcPct val="115000"/>
              </a:lnSpc>
              <a:spcBef>
                <a:spcPts val="1200"/>
              </a:spcBef>
              <a:spcAft>
                <a:spcPts val="1200"/>
              </a:spcAft>
              <a:buSzPts val="1800"/>
              <a:buNone/>
            </a:pPr>
            <a:r>
              <a:t/>
            </a:r>
            <a:endParaRPr sz="20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The Product</a:t>
            </a:r>
            <a:endParaRPr/>
          </a:p>
        </p:txBody>
      </p:sp>
      <p:sp>
        <p:nvSpPr>
          <p:cNvPr id="73" name="Google Shape;73;p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55600" lvl="0" marL="457200" rtl="0" algn="l">
              <a:lnSpc>
                <a:spcPct val="115000"/>
              </a:lnSpc>
              <a:spcBef>
                <a:spcPts val="0"/>
              </a:spcBef>
              <a:spcAft>
                <a:spcPts val="0"/>
              </a:spcAft>
              <a:buClr>
                <a:schemeClr val="dk1"/>
              </a:buClr>
              <a:buSzPts val="2000"/>
              <a:buChar char="●"/>
            </a:pPr>
            <a:r>
              <a:rPr lang="en" sz="2000">
                <a:solidFill>
                  <a:schemeClr val="dk1"/>
                </a:solidFill>
              </a:rPr>
              <a:t>This tool includes 45 different items</a:t>
            </a:r>
            <a:endParaRPr sz="2000">
              <a:solidFill>
                <a:schemeClr val="dk1"/>
              </a:solidFill>
            </a:endParaRPr>
          </a:p>
          <a:p>
            <a:pPr indent="-355600" lvl="0" marL="457200" rtl="0" algn="l">
              <a:lnSpc>
                <a:spcPct val="115000"/>
              </a:lnSpc>
              <a:spcBef>
                <a:spcPts val="0"/>
              </a:spcBef>
              <a:spcAft>
                <a:spcPts val="0"/>
              </a:spcAft>
              <a:buClr>
                <a:schemeClr val="dk1"/>
              </a:buClr>
              <a:buSzPts val="2000"/>
              <a:buChar char="●"/>
            </a:pPr>
            <a:r>
              <a:rPr lang="en" sz="2000">
                <a:solidFill>
                  <a:schemeClr val="dk1"/>
                </a:solidFill>
              </a:rPr>
              <a:t>Scores range and rate needs from 0-3</a:t>
            </a:r>
            <a:endParaRPr sz="2000">
              <a:solidFill>
                <a:schemeClr val="dk1"/>
              </a:solidFill>
            </a:endParaRPr>
          </a:p>
          <a:p>
            <a:pPr indent="-355600" lvl="0" marL="457200" rtl="0" algn="l">
              <a:lnSpc>
                <a:spcPct val="115000"/>
              </a:lnSpc>
              <a:spcBef>
                <a:spcPts val="0"/>
              </a:spcBef>
              <a:spcAft>
                <a:spcPts val="0"/>
              </a:spcAft>
              <a:buClr>
                <a:schemeClr val="dk1"/>
              </a:buClr>
              <a:buSzPts val="2000"/>
              <a:buChar char="●"/>
            </a:pPr>
            <a:r>
              <a:rPr lang="en" sz="2000">
                <a:solidFill>
                  <a:schemeClr val="dk1"/>
                </a:solidFill>
              </a:rPr>
              <a:t>Sections include; medical, Education, Resource Utilization, Finances/ Social Determinants of Health, Caregiver Support System, Client Support System, and Transition</a:t>
            </a:r>
            <a:endParaRPr sz="2000">
              <a:solidFill>
                <a:schemeClr val="dk1"/>
              </a:solidFill>
            </a:endParaRPr>
          </a:p>
          <a:p>
            <a:pPr indent="-355600" lvl="0" marL="457200" rtl="0" algn="l">
              <a:lnSpc>
                <a:spcPct val="115000"/>
              </a:lnSpc>
              <a:spcBef>
                <a:spcPts val="0"/>
              </a:spcBef>
              <a:spcAft>
                <a:spcPts val="0"/>
              </a:spcAft>
              <a:buClr>
                <a:schemeClr val="dk1"/>
              </a:buClr>
              <a:buSzPts val="2000"/>
              <a:buChar char="●"/>
            </a:pPr>
            <a:r>
              <a:rPr lang="en" sz="2000">
                <a:solidFill>
                  <a:schemeClr val="dk1"/>
                </a:solidFill>
              </a:rPr>
              <a:t>Final Product</a:t>
            </a:r>
            <a:endParaRPr sz="2000">
              <a:solidFill>
                <a:schemeClr val="dk1"/>
              </a:solidFill>
            </a:endParaRPr>
          </a:p>
          <a:p>
            <a:pPr indent="0" lvl="0" marL="457200" rtl="0" algn="l">
              <a:lnSpc>
                <a:spcPct val="115000"/>
              </a:lnSpc>
              <a:spcBef>
                <a:spcPts val="1200"/>
              </a:spcBef>
              <a:spcAft>
                <a:spcPts val="0"/>
              </a:spcAft>
              <a:buSzPts val="1800"/>
              <a:buNone/>
            </a:pPr>
            <a:r>
              <a:rPr lang="en" sz="2000">
                <a:solidFill>
                  <a:schemeClr val="dk1"/>
                </a:solidFill>
              </a:rPr>
              <a:t>Example of questions, context of questions</a:t>
            </a:r>
            <a:endParaRPr sz="2000">
              <a:solidFill>
                <a:schemeClr val="dk1"/>
              </a:solidFill>
            </a:endParaRPr>
          </a:p>
          <a:p>
            <a:pPr indent="0" lvl="0" marL="0" rtl="0" algn="l">
              <a:lnSpc>
                <a:spcPct val="115000"/>
              </a:lnSpc>
              <a:spcBef>
                <a:spcPts val="1200"/>
              </a:spcBef>
              <a:spcAft>
                <a:spcPts val="1200"/>
              </a:spcAft>
              <a:buSzPts val="180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Reflection</a:t>
            </a:r>
            <a:endParaRPr/>
          </a:p>
        </p:txBody>
      </p:sp>
      <p:sp>
        <p:nvSpPr>
          <p:cNvPr id="79" name="Google Shape;79;p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fontScale="25000" lnSpcReduction="20000"/>
          </a:bodyPr>
          <a:lstStyle/>
          <a:p>
            <a:pPr indent="0" lvl="0" marL="0" rtl="0" algn="l">
              <a:lnSpc>
                <a:spcPct val="115000"/>
              </a:lnSpc>
              <a:spcBef>
                <a:spcPts val="0"/>
              </a:spcBef>
              <a:spcAft>
                <a:spcPts val="0"/>
              </a:spcAft>
              <a:buSzPct val="100000"/>
              <a:buNone/>
            </a:pPr>
            <a:r>
              <a:rPr lang="en" sz="7200">
                <a:solidFill>
                  <a:schemeClr val="dk1"/>
                </a:solidFill>
              </a:rPr>
              <a:t>Through the experience, I learned to support everyone’s opinions as valid and true while also leading the group to a consensus on assessment items.</a:t>
            </a:r>
            <a:endParaRPr sz="7200">
              <a:solidFill>
                <a:schemeClr val="dk1"/>
              </a:solidFill>
            </a:endParaRPr>
          </a:p>
          <a:p>
            <a:pPr indent="0" lvl="0" marL="0" rtl="0" algn="l">
              <a:lnSpc>
                <a:spcPct val="115000"/>
              </a:lnSpc>
              <a:spcBef>
                <a:spcPts val="1200"/>
              </a:spcBef>
              <a:spcAft>
                <a:spcPts val="0"/>
              </a:spcAft>
              <a:buSzPct val="100000"/>
              <a:buNone/>
            </a:pPr>
            <a:r>
              <a:rPr lang="en" sz="7200">
                <a:solidFill>
                  <a:schemeClr val="dk1"/>
                </a:solidFill>
              </a:rPr>
              <a:t>I used my group communication skills to support all team members in having a voice during discussion times. </a:t>
            </a:r>
            <a:endParaRPr sz="7200">
              <a:solidFill>
                <a:schemeClr val="dk1"/>
              </a:solidFill>
            </a:endParaRPr>
          </a:p>
          <a:p>
            <a:pPr indent="0" lvl="0" marL="0" rtl="0" algn="l">
              <a:lnSpc>
                <a:spcPct val="115000"/>
              </a:lnSpc>
              <a:spcBef>
                <a:spcPts val="1200"/>
              </a:spcBef>
              <a:spcAft>
                <a:spcPts val="0"/>
              </a:spcAft>
              <a:buSzPct val="100000"/>
              <a:buNone/>
            </a:pPr>
            <a:r>
              <a:rPr lang="en" sz="7200">
                <a:solidFill>
                  <a:schemeClr val="dk1"/>
                </a:solidFill>
              </a:rPr>
              <a:t>I used listening skills to hear the team members needs and I made changes to the tool to meet their needs. </a:t>
            </a:r>
            <a:endParaRPr sz="7200">
              <a:solidFill>
                <a:schemeClr val="dk1"/>
              </a:solidFill>
            </a:endParaRPr>
          </a:p>
          <a:p>
            <a:pPr indent="0" lvl="0" marL="0" rtl="0" algn="l">
              <a:lnSpc>
                <a:spcPct val="115000"/>
              </a:lnSpc>
              <a:spcBef>
                <a:spcPts val="1200"/>
              </a:spcBef>
              <a:spcAft>
                <a:spcPts val="0"/>
              </a:spcAft>
              <a:buSzPct val="100000"/>
              <a:buNone/>
            </a:pPr>
            <a:r>
              <a:rPr lang="en" sz="7200">
                <a:solidFill>
                  <a:schemeClr val="dk1"/>
                </a:solidFill>
              </a:rPr>
              <a:t>I am excited that this tool will support children and youth with disabilities and their  families across the Virginia. This will help the case managers to meet the needs of many children and families in the community.</a:t>
            </a:r>
            <a:endParaRPr sz="7200">
              <a:solidFill>
                <a:schemeClr val="dk1"/>
              </a:solidFill>
            </a:endParaRPr>
          </a:p>
          <a:p>
            <a:pPr indent="0" lvl="0" marL="0" rtl="0" algn="l">
              <a:lnSpc>
                <a:spcPct val="115000"/>
              </a:lnSpc>
              <a:spcBef>
                <a:spcPts val="1200"/>
              </a:spcBef>
              <a:spcAft>
                <a:spcPts val="0"/>
              </a:spcAft>
              <a:buSzPct val="100000"/>
              <a:buNone/>
            </a:pPr>
            <a:r>
              <a:t/>
            </a:r>
            <a:endParaRPr sz="7200">
              <a:solidFill>
                <a:schemeClr val="dk1"/>
              </a:solidFill>
            </a:endParaRPr>
          </a:p>
          <a:p>
            <a:pPr indent="0" lvl="0" marL="0" rtl="0" algn="l">
              <a:lnSpc>
                <a:spcPct val="115000"/>
              </a:lnSpc>
              <a:spcBef>
                <a:spcPts val="1200"/>
              </a:spcBef>
              <a:spcAft>
                <a:spcPts val="0"/>
              </a:spcAft>
              <a:buSzPts val="1800"/>
              <a:buNone/>
            </a:pPr>
            <a:r>
              <a:t/>
            </a:r>
            <a:endParaRPr/>
          </a:p>
          <a:p>
            <a:pPr indent="0" lvl="0" marL="0" rtl="0" algn="l">
              <a:lnSpc>
                <a:spcPct val="115000"/>
              </a:lnSpc>
              <a:spcBef>
                <a:spcPts val="1200"/>
              </a:spcBef>
              <a:spcAft>
                <a:spcPts val="1200"/>
              </a:spcAft>
              <a:buSzPts val="18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